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7" r:id="rId2"/>
    <p:sldId id="327" r:id="rId3"/>
    <p:sldId id="340" r:id="rId4"/>
    <p:sldId id="323" r:id="rId5"/>
    <p:sldId id="325" r:id="rId6"/>
    <p:sldId id="333" r:id="rId7"/>
    <p:sldId id="339" r:id="rId8"/>
    <p:sldId id="326" r:id="rId9"/>
    <p:sldId id="329" r:id="rId10"/>
    <p:sldId id="330" r:id="rId11"/>
    <p:sldId id="332" r:id="rId12"/>
    <p:sldId id="334" r:id="rId13"/>
    <p:sldId id="335" r:id="rId14"/>
    <p:sldId id="336" r:id="rId15"/>
    <p:sldId id="338" r:id="rId16"/>
    <p:sldId id="331" r:id="rId17"/>
    <p:sldId id="320" r:id="rId18"/>
    <p:sldId id="25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enner Biasi Silva" initials="BBS" lastIdx="5" clrIdx="0">
    <p:extLst>
      <p:ext uri="{19B8F6BF-5375-455C-9EA6-DF929625EA0E}">
        <p15:presenceInfo xmlns:p15="http://schemas.microsoft.com/office/powerpoint/2012/main" userId="038a45844e05c8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0066FF"/>
    <a:srgbClr val="FF33CC"/>
    <a:srgbClr val="00FF00"/>
    <a:srgbClr val="CCCC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84919" autoAdjust="0"/>
  </p:normalViewPr>
  <p:slideViewPr>
    <p:cSldViewPr snapToGrid="0">
      <p:cViewPr varScale="1">
        <p:scale>
          <a:sx n="59" d="100"/>
          <a:sy n="59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4D53D-01DD-4802-A3E6-438DFCA2ECF6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B1188-FC16-4101-A8EC-977BD4BD0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45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a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09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0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Clicar na logo.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843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85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41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87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47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08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ultrapassa o SPSS em citações anuais até 2020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83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54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magrittr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004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0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hlinkClick r:id="rId3"/>
              </a:rPr>
              <a:t>https://github.com/cran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537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04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computador&#10;&#10;Descrição gerada com alta confianç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767"/>
            <a:ext cx="12188952" cy="690576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57549"/>
            <a:ext cx="9144000" cy="2134829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65622"/>
            <a:ext cx="9144000" cy="163207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grpSp>
        <p:nvGrpSpPr>
          <p:cNvPr id="17" name="Agrupar 16"/>
          <p:cNvGrpSpPr/>
          <p:nvPr/>
        </p:nvGrpSpPr>
        <p:grpSpPr>
          <a:xfrm>
            <a:off x="2700873" y="286229"/>
            <a:ext cx="6790254" cy="1298075"/>
            <a:chOff x="674739" y="187373"/>
            <a:chExt cx="6790254" cy="1298075"/>
          </a:xfrm>
        </p:grpSpPr>
        <p:sp>
          <p:nvSpPr>
            <p:cNvPr id="9" name="CaixaDeTexto 8"/>
            <p:cNvSpPr txBox="1"/>
            <p:nvPr/>
          </p:nvSpPr>
          <p:spPr>
            <a:xfrm>
              <a:off x="1814888" y="531341"/>
              <a:ext cx="46600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1"/>
                  </a:solidFill>
                </a:rPr>
                <a:t>Universidade Federal da Bahia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Escola Politécnica</a:t>
              </a:r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4942" y="495397"/>
              <a:ext cx="990051" cy="99005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739" y="187373"/>
              <a:ext cx="1298075" cy="1298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599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00F1-CDF4-4964-8344-64ABED84E333}" type="datetime1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0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668-ADEE-4C28-940B-F49525C9F331}" type="datetime1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5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B760-87E6-413D-B4BA-3B7E3B88904C}" type="datetime1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53800" y="6176963"/>
            <a:ext cx="607541" cy="365125"/>
          </a:xfrm>
        </p:spPr>
        <p:txBody>
          <a:bodyPr/>
          <a:lstStyle>
            <a:lvl1pPr algn="ctr">
              <a:defRPr/>
            </a:lvl1pPr>
          </a:lstStyle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58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9925-CB4B-4BC3-BB4A-49FFF34C01EE}" type="datetime1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40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5F0F-50BA-4A57-96A1-6D30083871BE}" type="datetime1">
              <a:rPr lang="pt-BR" smtClean="0"/>
              <a:t>16/08/2019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1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4B48-D76E-4126-AD1B-950D8CAF7FD3}" type="datetime1">
              <a:rPr lang="pt-BR" smtClean="0"/>
              <a:t>16/08/2019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75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6321-2095-4BDD-9B1F-DB25C402425F}" type="datetime1">
              <a:rPr lang="pt-BR" smtClean="0"/>
              <a:t>16/08/2019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85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7A1C-4C97-476E-B7D4-C6BD4169EEAE}" type="datetime1">
              <a:rPr lang="pt-BR" smtClean="0"/>
              <a:t>16/08/2019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8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6F49-DEF5-4442-A4BE-56F6AA75F485}" type="datetime1">
              <a:rPr lang="pt-BR" smtClean="0"/>
              <a:t>16/08/2019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54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C43-E619-4BDA-B952-78EB6A0D0B46}" type="datetime1">
              <a:rPr lang="pt-BR" smtClean="0"/>
              <a:t>16/08/2019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07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574389" y="1"/>
            <a:ext cx="9298744" cy="900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fld id="{B2D8F175-FF8A-4B65-B743-B71802BB476A}" type="datetime1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353800" y="6176963"/>
            <a:ext cx="645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67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studio.com/" TargetMode="External"/><Relationship Id="rId3" Type="http://schemas.openxmlformats.org/officeDocument/2006/relationships/hyperlink" Target="https://cran-r.c3sl.ufpr.br/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rstudio/download/#download" TargetMode="External"/><Relationship Id="rId5" Type="http://schemas.openxmlformats.org/officeDocument/2006/relationships/hyperlink" Target="https://www.r-project.org/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iasi/ENGD0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untupit.com/r-programming-language-a-statistical-computing-and-graphics-software-for-linux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ubtítulo 4"/>
          <p:cNvSpPr txBox="1">
            <a:spLocks/>
          </p:cNvSpPr>
          <p:nvPr/>
        </p:nvSpPr>
        <p:spPr>
          <a:xfrm>
            <a:off x="3905530" y="4880370"/>
            <a:ext cx="4685739" cy="49516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 smtClean="0"/>
              <a:t>KARLA P. ESQUERRE</a:t>
            </a:r>
            <a:endParaRPr lang="pt-BR" sz="2400" b="1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</a:t>
            </a:fld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54"/>
          <a:stretch/>
        </p:blipFill>
        <p:spPr>
          <a:xfrm>
            <a:off x="969274" y="6036666"/>
            <a:ext cx="1118489" cy="699625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686" y="6062478"/>
            <a:ext cx="1053000" cy="64800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09" y="6107676"/>
            <a:ext cx="513295" cy="593798"/>
          </a:xfrm>
          <a:prstGeom prst="rect">
            <a:avLst/>
          </a:prstGeom>
        </p:spPr>
      </p:pic>
      <p:sp>
        <p:nvSpPr>
          <p:cNvPr id="13" name="Subtítulo 4"/>
          <p:cNvSpPr txBox="1">
            <a:spLocks/>
          </p:cNvSpPr>
          <p:nvPr/>
        </p:nvSpPr>
        <p:spPr>
          <a:xfrm>
            <a:off x="1235035" y="1175888"/>
            <a:ext cx="9721931" cy="49516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b="1" dirty="0" smtClean="0"/>
              <a:t>PROGRAMA DE PÓS-GRADUAÇÃO EM ENGENHARIA INDUSTRIAL (PEI)</a:t>
            </a:r>
            <a:endParaRPr lang="pt-BR" sz="2000" b="1" dirty="0"/>
          </a:p>
        </p:txBody>
      </p:sp>
      <p:sp>
        <p:nvSpPr>
          <p:cNvPr id="14" name="Subtítulo 4"/>
          <p:cNvSpPr txBox="1">
            <a:spLocks/>
          </p:cNvSpPr>
          <p:nvPr/>
        </p:nvSpPr>
        <p:spPr>
          <a:xfrm>
            <a:off x="1235035" y="570914"/>
            <a:ext cx="9721931" cy="49516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 smtClean="0"/>
              <a:t>UNIVERSIDADE FEDERAL DA BAHIA - UFBA</a:t>
            </a:r>
            <a:endParaRPr lang="pt-BR" sz="2400" b="1" dirty="0"/>
          </a:p>
        </p:txBody>
      </p:sp>
      <p:grpSp>
        <p:nvGrpSpPr>
          <p:cNvPr id="3" name="Grupo 2"/>
          <p:cNvGrpSpPr/>
          <p:nvPr/>
        </p:nvGrpSpPr>
        <p:grpSpPr>
          <a:xfrm>
            <a:off x="3967799" y="2444460"/>
            <a:ext cx="4256403" cy="863188"/>
            <a:chOff x="3855904" y="2444460"/>
            <a:chExt cx="4256403" cy="863188"/>
          </a:xfrm>
        </p:grpSpPr>
        <p:sp>
          <p:nvSpPr>
            <p:cNvPr id="2" name="CaixaDeTexto 1"/>
            <p:cNvSpPr txBox="1"/>
            <p:nvPr/>
          </p:nvSpPr>
          <p:spPr>
            <a:xfrm>
              <a:off x="3855904" y="2583666"/>
              <a:ext cx="31485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INTRODUÇÃO AO</a:t>
              </a:r>
              <a:endPara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050" name="Picture 2" descr="Resultado de imagem para R softwar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8515" y="2444460"/>
              <a:ext cx="1113792" cy="863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Subtítulo 4"/>
          <p:cNvSpPr txBox="1">
            <a:spLocks/>
          </p:cNvSpPr>
          <p:nvPr/>
        </p:nvSpPr>
        <p:spPr>
          <a:xfrm>
            <a:off x="3905531" y="4385205"/>
            <a:ext cx="4685739" cy="49516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 smtClean="0"/>
              <a:t>BRENNER BIASI S. SIVA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5829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10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390" y="681036"/>
            <a:ext cx="6977220" cy="54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11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47" y="1753984"/>
            <a:ext cx="7651306" cy="33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12</a:t>
            </a:fld>
            <a:endParaRPr lang="pt-BR"/>
          </a:p>
        </p:txBody>
      </p:sp>
      <p:pic>
        <p:nvPicPr>
          <p:cNvPr id="12290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841" y="2209869"/>
            <a:ext cx="8714318" cy="323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1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13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608" y="2768137"/>
            <a:ext cx="8702784" cy="13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7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14</a:t>
            </a:fld>
            <a:endParaRPr lang="pt-BR"/>
          </a:p>
        </p:txBody>
      </p:sp>
      <p:pic>
        <p:nvPicPr>
          <p:cNvPr id="15364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24" y="1186729"/>
            <a:ext cx="97536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Resultado de imagem para stackoverflow 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49" y="5037137"/>
            <a:ext cx="15049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2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Download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15</a:t>
            </a:fld>
            <a:endParaRPr lang="pt-BR"/>
          </a:p>
        </p:txBody>
      </p:sp>
      <p:pic>
        <p:nvPicPr>
          <p:cNvPr id="5" name="Picture 2" descr="Resultado de imagem para R softwar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72" y="2290791"/>
            <a:ext cx="2784764" cy="215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803920" y="4657497"/>
            <a:ext cx="2726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5"/>
              </a:rPr>
              <a:t>https://www.r-project.org/</a:t>
            </a:r>
            <a:endParaRPr lang="pt-BR" dirty="0"/>
          </a:p>
        </p:txBody>
      </p:sp>
      <p:pic>
        <p:nvPicPr>
          <p:cNvPr id="7" name="Imagem 6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5465" y="2290791"/>
            <a:ext cx="4929204" cy="2158192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7223761" y="4657497"/>
            <a:ext cx="265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8"/>
              </a:rPr>
              <a:t>https://www.rstudio.com/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03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16</a:t>
            </a:fld>
            <a:endParaRPr lang="pt-BR"/>
          </a:p>
        </p:txBody>
      </p:sp>
      <p:pic>
        <p:nvPicPr>
          <p:cNvPr id="10242" name="Picture 2" descr="Imagem relacionad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0" y="0"/>
            <a:ext cx="108284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3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17</a:t>
            </a:fld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74389" y="1"/>
            <a:ext cx="9298744" cy="900332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UBUNTU PIT. https://www.ubuntupit.com/r-programming-language-a-statistical-computing-and-graphics-software-for-linux</a:t>
            </a:r>
            <a:r>
              <a:rPr lang="pt-BR" sz="2400" dirty="0" smtClean="0">
                <a:hlinkClick r:id="rId3"/>
              </a:rPr>
              <a:t>/</a:t>
            </a:r>
            <a:r>
              <a:rPr lang="pt-BR" sz="2400" dirty="0" smtClean="0"/>
              <a:t>.</a:t>
            </a:r>
          </a:p>
          <a:p>
            <a:r>
              <a:rPr lang="pt-BR" sz="2400" dirty="0" err="1"/>
              <a:t>Neuroscience</a:t>
            </a:r>
            <a:r>
              <a:rPr lang="pt-BR" sz="2400" dirty="0"/>
              <a:t>, </a:t>
            </a:r>
            <a:r>
              <a:rPr lang="pt-BR" sz="2400" dirty="0" err="1"/>
              <a:t>stats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 smtClean="0"/>
              <a:t>coding</a:t>
            </a:r>
            <a:r>
              <a:rPr lang="pt-BR" sz="2400" dirty="0"/>
              <a:t>. </a:t>
            </a:r>
            <a:r>
              <a:rPr lang="pt-BR" sz="2400" dirty="0" err="1"/>
              <a:t>Neuroscience</a:t>
            </a:r>
            <a:r>
              <a:rPr lang="pt-BR" sz="2400" dirty="0"/>
              <a:t>, </a:t>
            </a:r>
            <a:r>
              <a:rPr lang="pt-BR" sz="2400" dirty="0" err="1"/>
              <a:t>stats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 smtClean="0"/>
              <a:t>coding</a:t>
            </a:r>
            <a:r>
              <a:rPr lang="pt-BR" sz="2400" dirty="0" smtClean="0"/>
              <a:t> </a:t>
            </a:r>
            <a:r>
              <a:rPr lang="pt-BR" sz="2400" dirty="0"/>
              <a:t>- A blog </a:t>
            </a:r>
            <a:r>
              <a:rPr lang="pt-BR" sz="2400" dirty="0" err="1"/>
              <a:t>by</a:t>
            </a:r>
            <a:r>
              <a:rPr lang="pt-BR" sz="2400" dirty="0"/>
              <a:t> Jonas </a:t>
            </a:r>
            <a:r>
              <a:rPr lang="pt-BR" sz="2400" dirty="0" err="1"/>
              <a:t>Kristoffer</a:t>
            </a:r>
            <a:r>
              <a:rPr lang="pt-BR" sz="2400" dirty="0"/>
              <a:t> </a:t>
            </a:r>
            <a:r>
              <a:rPr lang="pt-BR" sz="2400" dirty="0" err="1" smtClean="0"/>
              <a:t>Lidelov</a:t>
            </a:r>
            <a:r>
              <a:rPr lang="pt-BR" sz="2400" dirty="0"/>
              <a:t>. https://lindeloev.net/spss-is-dying</a:t>
            </a:r>
            <a:r>
              <a:rPr lang="pt-BR" sz="2400" dirty="0" smtClean="0"/>
              <a:t>/.</a:t>
            </a:r>
            <a:endParaRPr lang="pt-BR" sz="2400" dirty="0"/>
          </a:p>
          <a:p>
            <a:r>
              <a:rPr lang="pt-BR" sz="2400" dirty="0" err="1" smtClean="0"/>
              <a:t>RedMonk</a:t>
            </a:r>
            <a:r>
              <a:rPr lang="pt-BR" sz="2400" dirty="0"/>
              <a:t>, 2019. https://redmonk.com/sogrady/2019/03/20/language-rankings-1-19/?utm_source=rss&amp;utm_medium=rss&amp;utm_campaign=language-rankings-1-19</a:t>
            </a:r>
          </a:p>
        </p:txBody>
      </p:sp>
    </p:spTree>
    <p:extLst>
      <p:ext uri="{BB962C8B-B14F-4D97-AF65-F5344CB8AC3E}">
        <p14:creationId xmlns:p14="http://schemas.microsoft.com/office/powerpoint/2010/main" val="12508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18</a:t>
            </a:fld>
            <a:endParaRPr lang="pt-BR"/>
          </a:p>
        </p:txBody>
      </p:sp>
      <p:sp>
        <p:nvSpPr>
          <p:cNvPr id="6" name="Título 3"/>
          <p:cNvSpPr txBox="1">
            <a:spLocks/>
          </p:cNvSpPr>
          <p:nvPr/>
        </p:nvSpPr>
        <p:spPr>
          <a:xfrm>
            <a:off x="1371600" y="620104"/>
            <a:ext cx="9448800" cy="2472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MUITO OBRIGADO!</a:t>
            </a:r>
            <a:endParaRPr lang="pt-BR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944392" y="4243655"/>
            <a:ext cx="4303216" cy="699625"/>
            <a:chOff x="4556327" y="3880620"/>
            <a:chExt cx="4303216" cy="699625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554"/>
            <a:stretch/>
          </p:blipFill>
          <p:spPr>
            <a:xfrm>
              <a:off x="4556327" y="3880620"/>
              <a:ext cx="1118489" cy="699625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8686" y="3934968"/>
              <a:ext cx="1960857" cy="58532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786" y="3906432"/>
              <a:ext cx="1053000" cy="648000"/>
            </a:xfrm>
            <a:prstGeom prst="rect">
              <a:avLst/>
            </a:prstGeom>
          </p:spPr>
        </p:pic>
      </p:grpSp>
      <p:sp>
        <p:nvSpPr>
          <p:cNvPr id="13" name="Título 3"/>
          <p:cNvSpPr txBox="1">
            <a:spLocks/>
          </p:cNvSpPr>
          <p:nvPr/>
        </p:nvSpPr>
        <p:spPr>
          <a:xfrm>
            <a:off x="1371600" y="2988885"/>
            <a:ext cx="9448800" cy="333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 dirty="0" smtClean="0"/>
              <a:t>brennerbiasiss@gmail.com</a:t>
            </a:r>
            <a:endParaRPr lang="pt-BR" sz="1800" b="1" dirty="0"/>
          </a:p>
        </p:txBody>
      </p:sp>
      <p:sp>
        <p:nvSpPr>
          <p:cNvPr id="11" name="Retângulo 10"/>
          <p:cNvSpPr/>
          <p:nvPr/>
        </p:nvSpPr>
        <p:spPr>
          <a:xfrm>
            <a:off x="3162000" y="2218058"/>
            <a:ext cx="5868000" cy="36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44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0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2</a:t>
            </a:fld>
            <a:endParaRPr lang="pt-BR"/>
          </a:p>
        </p:txBody>
      </p:sp>
      <p:pic>
        <p:nvPicPr>
          <p:cNvPr id="6148" name="Picture 4" descr="Resultado de imagem para statistical model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82"/>
          <a:stretch/>
        </p:blipFill>
        <p:spPr bwMode="auto">
          <a:xfrm>
            <a:off x="1809750" y="2177935"/>
            <a:ext cx="8572500" cy="284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7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6189165" y="1756194"/>
            <a:ext cx="4914906" cy="46969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3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75206" y="1946024"/>
            <a:ext cx="460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PROGRAMAÇÃO ESTRUTURADA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343993" y="1946024"/>
            <a:ext cx="460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PROGRAMAÇÃO ORIENTADA A OBJETOS</a:t>
            </a:r>
            <a:endParaRPr lang="pt-BR" sz="2000" b="1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75206" y="1756194"/>
            <a:ext cx="4914906" cy="46969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441469" y="2709948"/>
            <a:ext cx="1638988" cy="540909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PROCEDIMENTOS</a:t>
            </a:r>
            <a:endParaRPr lang="pt-BR" sz="1400" b="1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441469" y="3720800"/>
            <a:ext cx="1638988" cy="540909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PROCEDIMENTOS</a:t>
            </a:r>
            <a:endParaRPr lang="pt-BR" sz="1400" b="1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441469" y="5269738"/>
            <a:ext cx="1638988" cy="540909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PROCEDIMENTOS</a:t>
            </a:r>
            <a:endParaRPr lang="pt-BR" sz="1400" b="1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865562" y="2709948"/>
            <a:ext cx="1638988" cy="3100699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DADOS GLOBAIS</a:t>
            </a:r>
            <a:endParaRPr lang="pt-BR" sz="2800" b="1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9163396" y="2711359"/>
            <a:ext cx="1638988" cy="540909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MÉTODO</a:t>
            </a:r>
            <a:endParaRPr lang="pt-BR" sz="1400" b="1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9163396" y="3722211"/>
            <a:ext cx="1638988" cy="540909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MÉTODO</a:t>
            </a:r>
            <a:endParaRPr lang="pt-BR" sz="1400" b="1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587489" y="2711360"/>
            <a:ext cx="1638988" cy="15503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DADOS OBJETO</a:t>
            </a:r>
            <a:endParaRPr lang="pt-BR" sz="2800" b="1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587489" y="4383040"/>
            <a:ext cx="1638988" cy="15503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DADOS OBJETO</a:t>
            </a:r>
            <a:endParaRPr lang="pt-BR" sz="2800" b="1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186103" y="4381629"/>
            <a:ext cx="1638988" cy="540909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MÉTODO</a:t>
            </a:r>
            <a:endParaRPr lang="pt-BR" sz="1400" b="1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9186103" y="5392481"/>
            <a:ext cx="1638988" cy="540909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MÉTODO</a:t>
            </a:r>
            <a:endParaRPr lang="pt-BR" sz="1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9608816" y="3247321"/>
            <a:ext cx="74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608817" y="4872697"/>
            <a:ext cx="74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886890" y="4500819"/>
            <a:ext cx="74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Conector de seta reta 22"/>
          <p:cNvCxnSpPr>
            <a:stCxn id="6" idx="1"/>
            <a:endCxn id="12" idx="3"/>
          </p:cNvCxnSpPr>
          <p:nvPr/>
        </p:nvCxnSpPr>
        <p:spPr>
          <a:xfrm flipH="1">
            <a:off x="2504550" y="2980403"/>
            <a:ext cx="936919" cy="1279895"/>
          </a:xfrm>
          <a:prstGeom prst="straightConnector1">
            <a:avLst/>
          </a:prstGeom>
          <a:ln w="762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0" idx="1"/>
          </p:cNvCxnSpPr>
          <p:nvPr/>
        </p:nvCxnSpPr>
        <p:spPr>
          <a:xfrm flipH="1">
            <a:off x="2727260" y="3991255"/>
            <a:ext cx="714209" cy="271159"/>
          </a:xfrm>
          <a:prstGeom prst="straightConnector1">
            <a:avLst/>
          </a:prstGeom>
          <a:ln w="762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1" idx="1"/>
          </p:cNvCxnSpPr>
          <p:nvPr/>
        </p:nvCxnSpPr>
        <p:spPr>
          <a:xfrm flipH="1" flipV="1">
            <a:off x="2507510" y="4264987"/>
            <a:ext cx="933959" cy="1275206"/>
          </a:xfrm>
          <a:prstGeom prst="straightConnector1">
            <a:avLst/>
          </a:prstGeom>
          <a:ln w="762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endCxn id="16" idx="3"/>
          </p:cNvCxnSpPr>
          <p:nvPr/>
        </p:nvCxnSpPr>
        <p:spPr>
          <a:xfrm flipH="1">
            <a:off x="8226477" y="2977100"/>
            <a:ext cx="888601" cy="509435"/>
          </a:xfrm>
          <a:prstGeom prst="straightConnector1">
            <a:avLst/>
          </a:prstGeom>
          <a:ln w="762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4" idx="1"/>
            <a:endCxn id="16" idx="3"/>
          </p:cNvCxnSpPr>
          <p:nvPr/>
        </p:nvCxnSpPr>
        <p:spPr>
          <a:xfrm flipH="1" flipV="1">
            <a:off x="8226477" y="3486535"/>
            <a:ext cx="936919" cy="506131"/>
          </a:xfrm>
          <a:prstGeom prst="straightConnector1">
            <a:avLst/>
          </a:prstGeom>
          <a:ln w="762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18" idx="1"/>
            <a:endCxn id="17" idx="3"/>
          </p:cNvCxnSpPr>
          <p:nvPr/>
        </p:nvCxnSpPr>
        <p:spPr>
          <a:xfrm flipH="1">
            <a:off x="8226477" y="4652084"/>
            <a:ext cx="959626" cy="506131"/>
          </a:xfrm>
          <a:prstGeom prst="straightConnector1">
            <a:avLst/>
          </a:prstGeom>
          <a:ln w="762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19" idx="1"/>
            <a:endCxn id="17" idx="3"/>
          </p:cNvCxnSpPr>
          <p:nvPr/>
        </p:nvCxnSpPr>
        <p:spPr>
          <a:xfrm flipH="1" flipV="1">
            <a:off x="8226477" y="5158215"/>
            <a:ext cx="959626" cy="504721"/>
          </a:xfrm>
          <a:prstGeom prst="straightConnector1">
            <a:avLst/>
          </a:prstGeom>
          <a:ln w="762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0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4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965633" y="1250096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</a:t>
            </a:r>
            <a:r>
              <a:rPr lang="pt-BR" dirty="0" smtClean="0"/>
              <a:t>. </a:t>
            </a:r>
            <a:r>
              <a:rPr lang="pt-BR" dirty="0"/>
              <a:t>1</a:t>
            </a:r>
            <a:r>
              <a:rPr lang="pt-BR" dirty="0" smtClean="0"/>
              <a:t> – Por que aprender R?</a:t>
            </a:r>
            <a:endParaRPr lang="pt-BR" i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965633" y="6015790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UBUNTU PIT.</a:t>
            </a:r>
            <a:endParaRPr lang="pt-BR" dirty="0"/>
          </a:p>
        </p:txBody>
      </p:sp>
      <p:pic>
        <p:nvPicPr>
          <p:cNvPr id="15" name="Picture 2" descr="Por que aprender a linguagem de programaÃ§Ã£o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33" y="1698962"/>
            <a:ext cx="7391490" cy="431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0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ogrady-media.redmonk.com/sogrady/files/2019/03/lang.rank_.1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95" y="1309437"/>
            <a:ext cx="7039810" cy="4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5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 rot="17931002">
            <a:off x="7979587" y="1690888"/>
            <a:ext cx="754492" cy="1230210"/>
          </a:xfrm>
          <a:prstGeom prst="ellipse">
            <a:avLst/>
          </a:prstGeom>
          <a:solidFill>
            <a:srgbClr val="00B050">
              <a:alpha val="17000"/>
            </a:srgbClr>
          </a:solidFill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7491663" y="1736346"/>
            <a:ext cx="551957" cy="314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576095" y="944623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</a:t>
            </a:r>
            <a:r>
              <a:rPr lang="pt-BR" dirty="0" smtClean="0"/>
              <a:t>. 2 – Popularidade </a:t>
            </a:r>
            <a:r>
              <a:rPr lang="pt-BR" dirty="0" err="1" smtClean="0"/>
              <a:t>GitHub</a:t>
            </a:r>
            <a:r>
              <a:rPr lang="pt-BR" dirty="0" smtClean="0"/>
              <a:t> x </a:t>
            </a:r>
            <a:r>
              <a:rPr lang="pt-BR" dirty="0" err="1" smtClean="0"/>
              <a:t>StackOverflow</a:t>
            </a:r>
            <a:r>
              <a:rPr lang="pt-BR" dirty="0" smtClean="0"/>
              <a:t>.</a:t>
            </a:r>
            <a:endParaRPr lang="pt-BR" i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76095" y="6174859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err="1" smtClean="0"/>
              <a:t>RedMonk</a:t>
            </a:r>
            <a:r>
              <a:rPr lang="pt-BR" dirty="0" smtClean="0"/>
              <a:t>, 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0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6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545154" y="944623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</a:t>
            </a:r>
            <a:r>
              <a:rPr lang="pt-BR" dirty="0" smtClean="0"/>
              <a:t>. 3 – Interface do R.</a:t>
            </a:r>
            <a:endParaRPr lang="pt-BR" i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545154" y="6164415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O Autor, 2019.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54" y="1313955"/>
            <a:ext cx="9101692" cy="48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7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680510" y="894205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</a:t>
            </a:r>
            <a:r>
              <a:rPr lang="pt-BR" dirty="0" smtClean="0"/>
              <a:t>. 4 – Interface “máscara” utilizando </a:t>
            </a:r>
            <a:r>
              <a:rPr lang="pt-BR" dirty="0" err="1" smtClean="0"/>
              <a:t>RStudio</a:t>
            </a:r>
            <a:r>
              <a:rPr lang="pt-BR" dirty="0" smtClean="0"/>
              <a:t>.</a:t>
            </a:r>
            <a:endParaRPr lang="pt-BR" i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680510" y="6176963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O Autor, 2019.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10" y="1263537"/>
            <a:ext cx="9238056" cy="491342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24844" y="2676698"/>
            <a:ext cx="7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063644" y="2676698"/>
            <a:ext cx="7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063643" y="4907280"/>
            <a:ext cx="7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292436" y="4907279"/>
            <a:ext cx="7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8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71295" y="1253507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</a:t>
            </a:r>
            <a:r>
              <a:rPr lang="pt-BR" dirty="0" smtClean="0"/>
              <a:t>. 5 – Popularidade dos softwares voltados para estatística.</a:t>
            </a:r>
            <a:endParaRPr lang="pt-BR" i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76268" y="5650195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err="1"/>
              <a:t>Neuroscience</a:t>
            </a:r>
            <a:r>
              <a:rPr lang="pt-BR" dirty="0"/>
              <a:t>, </a:t>
            </a:r>
            <a:r>
              <a:rPr lang="pt-BR" dirty="0" err="1"/>
              <a:t>stats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coding</a:t>
            </a:r>
            <a:r>
              <a:rPr lang="pt-BR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268" y="1838619"/>
            <a:ext cx="7153532" cy="3811576"/>
          </a:xfrm>
          <a:prstGeom prst="rect">
            <a:avLst/>
          </a:prstGeom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832" y="5870957"/>
            <a:ext cx="637512" cy="61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have direita 4"/>
          <p:cNvSpPr/>
          <p:nvPr/>
        </p:nvSpPr>
        <p:spPr>
          <a:xfrm rot="5400000">
            <a:off x="7857839" y="5391501"/>
            <a:ext cx="385010" cy="915104"/>
          </a:xfrm>
          <a:prstGeom prst="rightBrace">
            <a:avLst>
              <a:gd name="adj1" fmla="val 70615"/>
              <a:gd name="adj2" fmla="val 4859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9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106267"/>
            <a:ext cx="7200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6E9795A4-73B2-4249-85A1-55269EB837F2}" vid="{828E0A60-4F9E-4E05-9C50-105B2D5F26B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3474</TotalTime>
  <Words>235</Words>
  <Application>Microsoft Office PowerPoint</Application>
  <PresentationFormat>Widescreen</PresentationFormat>
  <Paragraphs>79</Paragraphs>
  <Slides>18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Download</vt:lpstr>
      <vt:lpstr>Apresentação do PowerPoint</vt:lpstr>
      <vt:lpstr>Referências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BRENNER BIASI</dc:creator>
  <cp:lastModifiedBy>Brenner Biasi Silva</cp:lastModifiedBy>
  <cp:revision>554</cp:revision>
  <dcterms:created xsi:type="dcterms:W3CDTF">2019-02-04T00:05:01Z</dcterms:created>
  <dcterms:modified xsi:type="dcterms:W3CDTF">2019-08-16T20:14:21Z</dcterms:modified>
</cp:coreProperties>
</file>