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3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72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279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b0530/AppData/Roaming/PolarisOffice/ETemp/31552_18485016/fImage1399327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249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b0530/AppData/Roaming/PolarisOffice/ETemp/31552_18485016/fImage5837249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082404299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679415194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0754174827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9054185436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689419239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2604204604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233586334.png"></Relationship><Relationship Id="rId3" Type="http://schemas.openxmlformats.org/officeDocument/2006/relationships/image" Target="../media/fImage47513606500.jpeg"></Relationship><Relationship Id="rId4" Type="http://schemas.openxmlformats.org/officeDocument/2006/relationships/image" Target="../media/fImage30343629169.png"></Relationship><Relationship Id="rId5" Type="http://schemas.openxmlformats.org/officeDocument/2006/relationships/image" Target="../media/fImage50653645724.jpeg"></Relationship><Relationship Id="rId6" Type="http://schemas.openxmlformats.org/officeDocument/2006/relationships/image" Target="../media/fImage3347366147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153679358.png"></Relationship><Relationship Id="rId3" Type="http://schemas.openxmlformats.org/officeDocument/2006/relationships/image" Target="../media/fImage28923686962.png"></Relationship><Relationship Id="rId4" Type="http://schemas.openxmlformats.org/officeDocument/2006/relationships/image" Target="../media/fImage1078370446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843715705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3833748145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09376328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96377682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502378996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383379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비기너코스 1주차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/>
            <a:r>
              <a:rPr lang="ko-KR" altLang="en-US"/>
              <a:t>개발환경구축 및 파이썬 기초 문법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불 자료형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Tx/>
              <a:buNone/>
            </a:pPr>
            <a:r>
              <a:rPr lang="ko-KR" altLang="en-US"/>
              <a:t>Bool(boolean, 논리연산자)</a:t>
            </a:r>
            <a:endParaRPr lang="ko-KR" altLang="en-US"/>
          </a:p>
        </p:txBody>
      </p:sp>
      <p:pic>
        <p:nvPicPr>
          <p:cNvPr id="4" name="그림 19" descr="C:/Users/b0530/AppData/Roaming/PolarisOffice/ETemp/31552_18485016/fImage13082404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215" y="2529840"/>
            <a:ext cx="9595485" cy="2955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군집자료형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String        (순서 o, 중복 o, 수정 x)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List            (순서 o, 중복 o, 수정 x)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Tuple        (순서 o, 중복 o, 수정 x)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Set             (순서 x, 중복 x, 수정 o)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Dictionary(순서 x, 중복(key=x, value=o), 수정 o)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String(문자열)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Len(문자열) :                                       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sz="1400" i="0" b="0">
                <a:latin typeface="맑은 고딕" charset="0"/>
                <a:ea typeface="맑은 고딕" charset="0"/>
              </a:rPr>
              <a:t>문자열의 길이를 구해줍니다. 한글, 공백, 특수문자도 1글자로 인식합니다.</a:t>
            </a:r>
            <a:endParaRPr lang="ko-KR" altLang="en-US" sz="1400" i="0" b="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200" i="0" b="0">
              <a:latin typeface="Noto Sans KR" charset="0"/>
              <a:ea typeface="Noto Sans KR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800" i="0" b="0">
                <a:latin typeface="Noto Sans KR" charset="0"/>
                <a:ea typeface="Noto Sans KR" charset="0"/>
              </a:rPr>
              <a:t>문자열잘라내기 문자열[m,n]</a:t>
            </a:r>
            <a:endParaRPr lang="ko-KR" altLang="en-US" sz="2800" i="0" b="0">
              <a:latin typeface="Noto Sans KR" charset="0"/>
              <a:ea typeface="Noto Sans KR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600" i="0" b="0">
                <a:latin typeface="맑은 고딕" charset="0"/>
                <a:ea typeface="맑은 고딕" charset="0"/>
              </a:rPr>
              <a:t>[n] : 1글자 잘라내기</a:t>
            </a:r>
            <a:r>
              <a:rPr sz="1600" i="0" b="0">
                <a:latin typeface="맑은 고딕" charset="0"/>
                <a:ea typeface="맑은 고딕" charset="0"/>
              </a:rPr>
              <a:t/>
            </a:r>
            <a:br>
              <a:rPr sz="1600" i="0" b="0">
                <a:latin typeface="맑은 고딕" charset="0"/>
                <a:ea typeface="맑은 고딕" charset="0"/>
              </a:rPr>
            </a:br>
            <a:r>
              <a:rPr sz="1600" i="0" b="0">
                <a:latin typeface="맑은 고딕" charset="0"/>
                <a:ea typeface="맑은 고딕" charset="0"/>
              </a:rPr>
              <a:t>[n:m] : n부터 m-1까지 문자열을 리턴합니다.</a:t>
            </a:r>
            <a:r>
              <a:rPr sz="1600" i="0" b="0">
                <a:latin typeface="맑은 고딕" charset="0"/>
                <a:ea typeface="맑은 고딕" charset="0"/>
              </a:rPr>
              <a:t/>
            </a:r>
            <a:br>
              <a:rPr sz="1600" i="0" b="0">
                <a:latin typeface="맑은 고딕" charset="0"/>
                <a:ea typeface="맑은 고딕" charset="0"/>
              </a:rPr>
            </a:br>
            <a:r>
              <a:rPr sz="1600" i="0" b="0">
                <a:latin typeface="맑은 고딕" charset="0"/>
                <a:ea typeface="맑은 고딕" charset="0"/>
              </a:rPr>
              <a:t>[:m] : 앞의 숫자를 생략하면 0부터 시작합니다.</a:t>
            </a:r>
            <a:r>
              <a:rPr sz="1600" i="0" b="0">
                <a:latin typeface="맑은 고딕" charset="0"/>
                <a:ea typeface="맑은 고딕" charset="0"/>
              </a:rPr>
              <a:t/>
            </a:r>
            <a:br>
              <a:rPr sz="1600" i="0" b="0">
                <a:latin typeface="맑은 고딕" charset="0"/>
                <a:ea typeface="맑은 고딕" charset="0"/>
              </a:rPr>
            </a:br>
            <a:r>
              <a:rPr sz="1600" i="0" b="0">
                <a:latin typeface="맑은 고딕" charset="0"/>
                <a:ea typeface="맑은 고딕" charset="0"/>
              </a:rPr>
              <a:t>[n:] : 뒤의 숫자를 생략하면 끝 글자까지 입니다.</a:t>
            </a:r>
            <a:r>
              <a:rPr sz="1600" i="0" b="0">
                <a:latin typeface="맑은 고딕" charset="0"/>
                <a:ea typeface="맑은 고딕" charset="0"/>
              </a:rPr>
              <a:t/>
            </a:r>
            <a:br>
              <a:rPr sz="1600" i="0" b="0">
                <a:latin typeface="맑은 고딕" charset="0"/>
                <a:ea typeface="맑은 고딕" charset="0"/>
              </a:rPr>
            </a:br>
            <a:r>
              <a:rPr sz="1600" i="0" b="0">
                <a:latin typeface="맑은 고딕" charset="0"/>
                <a:ea typeface="맑은 고딕" charset="0"/>
              </a:rPr>
              <a:t>[:] : 모두 생략하면 전체입니다.</a:t>
            </a:r>
            <a:r>
              <a:rPr sz="1600" i="0" b="0">
                <a:latin typeface="맑은 고딕" charset="0"/>
                <a:ea typeface="맑은 고딕" charset="0"/>
              </a:rPr>
              <a:t/>
            </a:r>
            <a:br>
              <a:rPr sz="1600" i="0" b="0">
                <a:latin typeface="맑은 고딕" charset="0"/>
                <a:ea typeface="맑은 고딕" charset="0"/>
              </a:rPr>
            </a:br>
            <a:r>
              <a:rPr sz="1600" i="0" b="0">
                <a:latin typeface="맑은 고딕" charset="0"/>
                <a:ea typeface="맑은 고딕" charset="0"/>
              </a:rPr>
              <a:t>[-n] : 음수 값을 지정하면 뒤에서부터 카운팅합니다.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문자열 연결 및 반복 :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sz="1600" i="0" b="0">
                <a:latin typeface="맑은 고딕" charset="0"/>
                <a:ea typeface="맑은 고딕" charset="0"/>
              </a:rPr>
              <a:t>문자열1 + 문자열2</a:t>
            </a:r>
            <a:r>
              <a:rPr sz="1600" i="0" b="0">
                <a:latin typeface="맑은 고딕" charset="0"/>
                <a:ea typeface="맑은 고딕" charset="0"/>
              </a:rPr>
              <a:t/>
            </a:r>
            <a:br>
              <a:rPr sz="1600" i="0" b="0">
                <a:latin typeface="맑은 고딕" charset="0"/>
                <a:ea typeface="맑은 고딕" charset="0"/>
              </a:rPr>
            </a:br>
            <a:r>
              <a:rPr sz="1600" i="0" b="0">
                <a:latin typeface="맑은 고딕" charset="0"/>
                <a:ea typeface="맑은 고딕" charset="0"/>
              </a:rPr>
              <a:t>문자열 * 정수</a:t>
            </a:r>
            <a:r>
              <a:rPr sz="1600" i="0" b="0">
                <a:latin typeface="맑은 고딕" charset="0"/>
                <a:ea typeface="맑은 고딕" charset="0"/>
              </a:rPr>
              <a:t/>
            </a:r>
            <a:br>
              <a:rPr sz="1600" i="0" b="0">
                <a:latin typeface="맑은 고딕" charset="0"/>
                <a:ea typeface="맑은 고딕" charset="0"/>
              </a:rPr>
            </a:br>
            <a:r>
              <a:rPr sz="1600" i="0" b="0">
                <a:latin typeface="맑은 고딕" charset="0"/>
                <a:ea typeface="맑은 고딕" charset="0"/>
              </a:rPr>
              <a:t>+ 연산자를 이용하여 문자열을 더합니다.</a:t>
            </a:r>
            <a:endParaRPr lang="ko-KR" altLang="en-US" sz="1600" i="0" b="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200" i="0" b="0">
              <a:latin typeface="Noto Sans KR" charset="0"/>
              <a:ea typeface="Noto Sans KR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2" descr="C:/Users/b0530/AppData/Roaming/PolarisOffice/ETemp/31552_18485016/fImage25679415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08270" y="1314450"/>
            <a:ext cx="6189345" cy="4807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list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List: 자료들의 모임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List의 길이, 추가, 삽입, 수정: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Len(), append(), insert(),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remove(), clear()</a:t>
            </a:r>
            <a:endParaRPr lang="ko-KR" altLang="en-US"/>
          </a:p>
        </p:txBody>
      </p:sp>
      <p:pic>
        <p:nvPicPr>
          <p:cNvPr id="4" name="그림 27" descr="C:/Users/b0530/AppData/Roaming/PolarisOffice/ETemp/31552_18485016/fImage13075417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29835" y="3310890"/>
            <a:ext cx="6609080" cy="2702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tuple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Tuple : 데이터의 목록 </a:t>
            </a:r>
            <a:endParaRPr lang="ko-KR" altLang="en-US"/>
          </a:p>
        </p:txBody>
      </p:sp>
      <p:pic>
        <p:nvPicPr>
          <p:cNvPr id="4" name="그림 28" descr="C:/Users/b0530/AppData/Roaming/PolarisOffice/ETemp/31552_18485016/fImage1690541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865" y="2533015"/>
            <a:ext cx="8525510" cy="3493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set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9" descr="C:/Users/b0530/AppData/Roaming/PolarisOffice/ETemp/31552_18485016/fImage18689419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797050"/>
            <a:ext cx="8625205" cy="3645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dictionary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키/값 쌍을 요소로 갖는 자료형</a:t>
            </a:r>
            <a:endParaRPr lang="ko-KR" altLang="en-US"/>
          </a:p>
        </p:txBody>
      </p:sp>
      <p:pic>
        <p:nvPicPr>
          <p:cNvPr id="4" name="그림 30" descr="C:/Users/b0530/AppData/Roaming/PolarisOffice/ETemp/31552_18485016/fImage29260420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835" y="2315845"/>
            <a:ext cx="9768205" cy="3918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23"/>
          <p:cNvSpPr>
            <a:spLocks/>
          </p:cNvSpPr>
          <p:nvPr/>
        </p:nvSpPr>
        <p:spPr>
          <a:xfrm rot="0">
            <a:off x="2738755" y="3783965"/>
            <a:ext cx="2844800" cy="2567940"/>
          </a:xfrm>
          <a:prstGeom prst="ellips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개발 환경 구축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Tx/>
              <a:buNone/>
            </a:pPr>
            <a:r>
              <a:rPr lang="ko-KR" altLang="en-US"/>
              <a:t>  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</a:t>
            </a:r>
            <a:endParaRPr lang="ko-KR" altLang="en-US"/>
          </a:p>
        </p:txBody>
      </p:sp>
      <p:pic>
        <p:nvPicPr>
          <p:cNvPr id="4" name="그림 1" descr="C:/Users/b0530/AppData/Roaming/PolarisOffice/ETemp/31552_18485016/fImage232335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1824355"/>
            <a:ext cx="2200910" cy="2077085"/>
          </a:xfrm>
          <a:prstGeom prst="rect"/>
          <a:noFill/>
        </p:spPr>
      </p:pic>
      <p:pic>
        <p:nvPicPr>
          <p:cNvPr id="5" name="그림 2" descr="C:/Users/b0530/AppData/Roaming/PolarisOffice/ETemp/31552_18485016/fImage4751360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0325" y="1823720"/>
            <a:ext cx="1905635" cy="1905635"/>
          </a:xfrm>
          <a:prstGeom prst="rect"/>
          <a:noFill/>
        </p:spPr>
      </p:pic>
      <p:pic>
        <p:nvPicPr>
          <p:cNvPr id="6" name="그림 3" descr="C:/Users/b0530/AppData/Roaming/PolarisOffice/ETemp/31552_18485016/fImage303436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28025" y="1817370"/>
            <a:ext cx="3029585" cy="1515110"/>
          </a:xfrm>
          <a:prstGeom prst="rect"/>
          <a:noFill/>
        </p:spPr>
      </p:pic>
      <p:pic>
        <p:nvPicPr>
          <p:cNvPr id="7" name="그림 4" descr="C:/Users/b0530/AppData/Roaming/PolarisOffice/ETemp/31552_18485016/fImage50653645724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42310" y="4151630"/>
            <a:ext cx="1831340" cy="1831340"/>
          </a:xfrm>
          <a:prstGeom prst="rect"/>
          <a:noFill/>
        </p:spPr>
      </p:pic>
      <p:pic>
        <p:nvPicPr>
          <p:cNvPr id="8" name="그림 5" descr="C:/Users/b0530/AppData/Roaming/PolarisOffice/ETemp/31552_18485016/fImage3347366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90030" y="4305300"/>
            <a:ext cx="3220085" cy="1419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파이썬 기초 문법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변수 : 데이터를 저장한 공간           사칙연산</a:t>
            </a:r>
            <a:endParaRPr lang="ko-KR" altLang="en-US"/>
          </a:p>
        </p:txBody>
      </p:sp>
      <p:pic>
        <p:nvPicPr>
          <p:cNvPr id="4" name="그림 6" descr="C:/Users/b0530/AppData/Roaming/PolarisOffice/ETemp/31552_18485016/fImage211536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145" y="2745105"/>
            <a:ext cx="4060825" cy="1253490"/>
          </a:xfrm>
          <a:prstGeom prst="rect"/>
          <a:noFill/>
        </p:spPr>
      </p:pic>
      <p:pic>
        <p:nvPicPr>
          <p:cNvPr id="5" name="그림 7" descr="C:/Users/b0530/AppData/Roaming/PolarisOffice/ETemp/31552_18485016/fImage289236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835" y="2516505"/>
            <a:ext cx="5175250" cy="3227070"/>
          </a:xfrm>
          <a:prstGeom prst="rect"/>
          <a:noFill/>
        </p:spPr>
      </p:pic>
      <p:sp>
        <p:nvSpPr>
          <p:cNvPr id="6" name="텍스트 상자 8"/>
          <p:cNvSpPr txBox="1">
            <a:spLocks/>
          </p:cNvSpPr>
          <p:nvPr/>
        </p:nvSpPr>
        <p:spPr>
          <a:xfrm rot="0">
            <a:off x="6449060" y="5810885"/>
            <a:ext cx="169037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divmod(10 , 5)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9" descr="C:/Users/b0530/AppData/Roaming/PolarisOffice/ETemp/31552_18485016/fImage107837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0620" y="4622800"/>
            <a:ext cx="4064000" cy="1016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파이썬 기초 문법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불가능한 식별자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주석                                                 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#</a:t>
            </a:r>
            <a:endParaRPr lang="ko-KR" altLang="en-US"/>
          </a:p>
        </p:txBody>
      </p:sp>
      <p:pic>
        <p:nvPicPr>
          <p:cNvPr id="4" name="그림 10" descr="C:/Users/b0530/AppData/Roaming/PolarisOffice/ETemp/31552_18485016/fImage5384371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6805" y="2466340"/>
            <a:ext cx="8216900" cy="1151890"/>
          </a:xfrm>
          <a:prstGeom prst="rect"/>
          <a:noFill/>
        </p:spPr>
      </p:pic>
      <p:sp>
        <p:nvSpPr>
          <p:cNvPr id="5" name="텍스트 상자 12"/>
          <p:cNvSpPr txBox="1">
            <a:spLocks/>
          </p:cNvSpPr>
          <p:nvPr/>
        </p:nvSpPr>
        <p:spPr>
          <a:xfrm rot="0">
            <a:off x="6405880" y="5447665"/>
            <a:ext cx="517715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Keyword : 파이썬에서 이미 예약되어있는 문자열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              다른 용도로 사용 불가능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파이썬 기초 문법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  <a:endParaRPr lang="ko-KR" altLang="en-US"/>
          </a:p>
        </p:txBody>
      </p:sp>
      <p:pic>
        <p:nvPicPr>
          <p:cNvPr id="4" name="그림 13" descr="C:/Users/b0530/AppData/Roaming/PolarisOffice/ETemp/31552_18485016/fImage938337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2353310"/>
            <a:ext cx="9886315" cy="2579370"/>
          </a:xfrm>
          <a:prstGeom prst="rect"/>
          <a:noFill/>
        </p:spPr>
      </p:pic>
      <p:sp>
        <p:nvSpPr>
          <p:cNvPr id="5" name="텍스트 상자 14"/>
          <p:cNvSpPr txBox="1">
            <a:spLocks/>
          </p:cNvSpPr>
          <p:nvPr/>
        </p:nvSpPr>
        <p:spPr>
          <a:xfrm rot="0">
            <a:off x="5048250" y="5331460"/>
            <a:ext cx="31877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i="0" b="0">
                <a:solidFill>
                  <a:srgbClr val="C7254E"/>
                </a:solidFill>
                <a:latin typeface="Consolas" charset="0"/>
                <a:ea typeface="SF Mono" charset="0"/>
              </a:rPr>
              <a:t>len()</a:t>
            </a:r>
            <a:r>
              <a:rPr sz="1200" i="0" b="0">
                <a:solidFill>
                  <a:srgbClr val="24292F"/>
                </a:solidFill>
                <a:latin typeface="Noto Sans KR" charset="0"/>
                <a:ea typeface="Noto Sans KR" charset="0"/>
              </a:rPr>
              <a:t> 함수는 리스트에 </a:t>
            </a:r>
            <a:r>
              <a:rPr sz="1200" i="0" b="0">
                <a:solidFill>
                  <a:srgbClr val="24292F"/>
                </a:solidFill>
                <a:latin typeface="Noto Sans KR" charset="0"/>
                <a:ea typeface="Noto Sans KR" charset="0"/>
              </a:rPr>
              <a:t>원소</a:t>
            </a:r>
            <a:r>
              <a:rPr sz="1200" i="0" b="0">
                <a:solidFill>
                  <a:srgbClr val="24292F"/>
                </a:solidFill>
                <a:latin typeface="Noto Sans KR" charset="0"/>
                <a:ea typeface="Noto Sans KR" charset="0"/>
              </a:rPr>
              <a:t>(element)가 몇 개 들어 있는지 보여줍니다.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파이썬 기초문법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  <a:endParaRPr lang="ko-KR" altLang="en-US"/>
          </a:p>
        </p:txBody>
      </p:sp>
      <p:pic>
        <p:nvPicPr>
          <p:cNvPr id="4" name="그림 15" descr="C:/Users/b0530/AppData/Roaming/PolarisOffice/ETemp/31552_18485016/fImage3609376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740" y="2745105"/>
            <a:ext cx="5731510" cy="207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수치 자료형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Int (정수형)</a:t>
            </a:r>
            <a:endParaRPr lang="ko-KR" altLang="en-US"/>
          </a:p>
        </p:txBody>
      </p:sp>
      <p:pic>
        <p:nvPicPr>
          <p:cNvPr id="4" name="그림 16" descr="C:/Users/b0530/AppData/Roaming/PolarisOffice/ETemp/31552_18485016/fImage4296377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2897505"/>
            <a:ext cx="6317615" cy="1598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수치자료형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Float (실수, 부동소수점)</a:t>
            </a:r>
            <a:endParaRPr lang="ko-KR" altLang="en-US"/>
          </a:p>
        </p:txBody>
      </p:sp>
      <p:pic>
        <p:nvPicPr>
          <p:cNvPr id="4" name="그림 17" descr="C:/Users/b0530/AppData/Roaming/PolarisOffice/ETemp/31552_18485016/fImage650237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9175" y="2676525"/>
            <a:ext cx="8234045" cy="1746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수치자료형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Complex(복소수)</a:t>
            </a:r>
            <a:endParaRPr lang="ko-KR" altLang="en-US"/>
          </a:p>
        </p:txBody>
      </p:sp>
      <p:pic>
        <p:nvPicPr>
          <p:cNvPr id="4" name="그림 18" descr="C:/Users/b0530/AppData/Roaming/PolarisOffice/ETemp/31552_18485016/fImage7383379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5525" y="2534920"/>
            <a:ext cx="8181975" cy="1790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8CFCB459-0B60-4952-B24D-6C3B5613B0D7}" vid="{83A94D6F-5424-4B5A-BF0A-776B130696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b05307</dc:creator>
  <cp:lastModifiedBy>b05307</cp:lastModifiedBy>
  <dc:title>PowerPoint 프레젠테이션</dc:title>
  <cp:version>9.104.158.49655</cp:version>
</cp:coreProperties>
</file>