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369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7706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9650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iki.sei.cmu.edu/confluence/pages/viewpage.action?pageId=88046682" TargetMode="External"/><Relationship Id="rId5" Type="http://schemas.openxmlformats.org/officeDocument/2006/relationships/hyperlink" Target="https://www.mimecast.com/blog/data-in-transit-vs-motion-vs-rest/" TargetMode="External"/><Relationship Id="rId4" Type="http://schemas.openxmlformats.org/officeDocument/2006/relationships/hyperlink" Target="https://www.techtarget.com/searchsecurity/definition/authentication-authorization-and-accounting?Offer=abMeterCharCount_var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Breunna Bingham</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8" name="Text Placeholder 7">
            <a:extLst>
              <a:ext uri="{FF2B5EF4-FFF2-40B4-BE49-F238E27FC236}">
                <a16:creationId xmlns:a16="http://schemas.microsoft.com/office/drawing/2014/main" id="{1C044AA9-6F29-41D5-BA8C-D390CD17EC11}"/>
              </a:ext>
            </a:extLst>
          </p:cNvPr>
          <p:cNvSpPr>
            <a:spLocks noGrp="1"/>
          </p:cNvSpPr>
          <p:nvPr>
            <p:ph type="body" idx="1"/>
          </p:nvPr>
        </p:nvSpPr>
        <p:spPr/>
        <p:txBody>
          <a:bodyPr/>
          <a:lstStyle/>
          <a:p>
            <a:r>
              <a:rPr lang="en-US" dirty="0" err="1"/>
              <a:t>CollectionTest.ResizingDecreasesCollection</a:t>
            </a:r>
            <a:endParaRPr lang="en-US" dirty="0"/>
          </a:p>
          <a:p>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8FFBF405-F81C-1A3C-3C71-56C57AE02C32}"/>
              </a:ext>
            </a:extLst>
          </p:cNvPr>
          <p:cNvPicPr>
            <a:picLocks noChangeAspect="1"/>
          </p:cNvPicPr>
          <p:nvPr/>
        </p:nvPicPr>
        <p:blipFill>
          <a:blip r:embed="rId5"/>
          <a:stretch>
            <a:fillRect/>
          </a:stretch>
        </p:blipFill>
        <p:spPr>
          <a:xfrm>
            <a:off x="1206826" y="2805758"/>
            <a:ext cx="8059275" cy="1667108"/>
          </a:xfrm>
          <a:prstGeom prst="rect">
            <a:avLst/>
          </a:prstGeom>
        </p:spPr>
      </p:pic>
      <p:pic>
        <p:nvPicPr>
          <p:cNvPr id="7" name="Picture 6">
            <a:extLst>
              <a:ext uri="{FF2B5EF4-FFF2-40B4-BE49-F238E27FC236}">
                <a16:creationId xmlns:a16="http://schemas.microsoft.com/office/drawing/2014/main" id="{B52920A7-C9C8-4362-0F76-3F8EA054FDCA}"/>
              </a:ext>
            </a:extLst>
          </p:cNvPr>
          <p:cNvPicPr>
            <a:picLocks noChangeAspect="1"/>
          </p:cNvPicPr>
          <p:nvPr/>
        </p:nvPicPr>
        <p:blipFill>
          <a:blip r:embed="rId6"/>
          <a:stretch>
            <a:fillRect/>
          </a:stretch>
        </p:blipFill>
        <p:spPr>
          <a:xfrm>
            <a:off x="1206825" y="4815942"/>
            <a:ext cx="8129199" cy="533298"/>
          </a:xfrm>
          <a:prstGeom prst="rect">
            <a:avLst/>
          </a:prstGeom>
        </p:spPr>
      </p:pic>
    </p:spTree>
    <p:custDataLst>
      <p:tags r:id="rId1"/>
    </p:custDataLst>
    <p:extLst>
      <p:ext uri="{BB962C8B-B14F-4D97-AF65-F5344CB8AC3E}">
        <p14:creationId xmlns:p14="http://schemas.microsoft.com/office/powerpoint/2010/main" val="36515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8" name="Text Placeholder 7">
            <a:extLst>
              <a:ext uri="{FF2B5EF4-FFF2-40B4-BE49-F238E27FC236}">
                <a16:creationId xmlns:a16="http://schemas.microsoft.com/office/drawing/2014/main" id="{1C044AA9-6F29-41D5-BA8C-D390CD17EC11}"/>
              </a:ext>
            </a:extLst>
          </p:cNvPr>
          <p:cNvSpPr>
            <a:spLocks noGrp="1"/>
          </p:cNvSpPr>
          <p:nvPr>
            <p:ph type="body" idx="1"/>
          </p:nvPr>
        </p:nvSpPr>
        <p:spPr/>
        <p:txBody>
          <a:bodyPr/>
          <a:lstStyle/>
          <a:p>
            <a:r>
              <a:rPr lang="en-US" dirty="0" err="1"/>
              <a:t>CollectionTest.ResizingDecreasesCollectionToZero</a:t>
            </a:r>
            <a:endParaRPr lang="en-US" dirty="0"/>
          </a:p>
          <a:p>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3F7F4B1-FE9D-7E7D-0124-840CF5948DCE}"/>
              </a:ext>
            </a:extLst>
          </p:cNvPr>
          <p:cNvPicPr>
            <a:picLocks noChangeAspect="1"/>
          </p:cNvPicPr>
          <p:nvPr/>
        </p:nvPicPr>
        <p:blipFill>
          <a:blip r:embed="rId5"/>
          <a:stretch>
            <a:fillRect/>
          </a:stretch>
        </p:blipFill>
        <p:spPr>
          <a:xfrm>
            <a:off x="1226962" y="2874147"/>
            <a:ext cx="8878539" cy="1676634"/>
          </a:xfrm>
          <a:prstGeom prst="rect">
            <a:avLst/>
          </a:prstGeom>
        </p:spPr>
      </p:pic>
      <p:pic>
        <p:nvPicPr>
          <p:cNvPr id="6" name="Picture 5">
            <a:extLst>
              <a:ext uri="{FF2B5EF4-FFF2-40B4-BE49-F238E27FC236}">
                <a16:creationId xmlns:a16="http://schemas.microsoft.com/office/drawing/2014/main" id="{7787F3E0-B3AF-15CE-FBE1-29FB31D7E310}"/>
              </a:ext>
            </a:extLst>
          </p:cNvPr>
          <p:cNvPicPr>
            <a:picLocks noChangeAspect="1"/>
          </p:cNvPicPr>
          <p:nvPr/>
        </p:nvPicPr>
        <p:blipFill>
          <a:blip r:embed="rId6"/>
          <a:stretch>
            <a:fillRect/>
          </a:stretch>
        </p:blipFill>
        <p:spPr>
          <a:xfrm>
            <a:off x="1226962" y="4902298"/>
            <a:ext cx="8835035" cy="602389"/>
          </a:xfrm>
          <a:prstGeom prst="rect">
            <a:avLst/>
          </a:prstGeom>
        </p:spPr>
      </p:pic>
    </p:spTree>
    <p:custDataLst>
      <p:tags r:id="rId1"/>
    </p:custDataLst>
    <p:extLst>
      <p:ext uri="{BB962C8B-B14F-4D97-AF65-F5344CB8AC3E}">
        <p14:creationId xmlns:p14="http://schemas.microsoft.com/office/powerpoint/2010/main" val="210922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183372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600" dirty="0">
                <a:solidFill>
                  <a:schemeClr val="bg1"/>
                </a:solidFill>
                <a:latin typeface="Century Gothic" panose="020B0502020202020204" pitchFamily="34" charset="0"/>
              </a:rPr>
              <a:t>OWASP during Design phase</a:t>
            </a:r>
          </a:p>
          <a:p>
            <a:r>
              <a:rPr lang="en-US" sz="1600" dirty="0">
                <a:solidFill>
                  <a:schemeClr val="bg1"/>
                </a:solidFill>
                <a:latin typeface="Century Gothic" panose="020B0502020202020204" pitchFamily="34" charset="0"/>
              </a:rPr>
              <a:t>Azure DevOps for repository</a:t>
            </a:r>
          </a:p>
          <a:p>
            <a:r>
              <a:rPr lang="en-US" sz="1600" dirty="0">
                <a:solidFill>
                  <a:schemeClr val="bg1"/>
                </a:solidFill>
                <a:latin typeface="Century Gothic" panose="020B0502020202020204" pitchFamily="34" charset="0"/>
              </a:rPr>
              <a:t>Plug-in’s from specified IDE’s</a:t>
            </a:r>
          </a:p>
          <a:p>
            <a:r>
              <a:rPr lang="en-US" sz="1600" dirty="0">
                <a:solidFill>
                  <a:schemeClr val="bg1"/>
                </a:solidFill>
                <a:latin typeface="Century Gothic" panose="020B0502020202020204" pitchFamily="34" charset="0"/>
              </a:rPr>
              <a:t>Unit Testing</a:t>
            </a:r>
          </a:p>
          <a:p>
            <a:r>
              <a:rPr lang="en-US" sz="1600" dirty="0">
                <a:solidFill>
                  <a:schemeClr val="bg1"/>
                </a:solidFill>
                <a:latin typeface="Century Gothic" panose="020B0502020202020204" pitchFamily="34" charset="0"/>
              </a:rPr>
              <a:t>Security Testing will be implemented the same but more in depth</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Security should not be left until the end of a development project. </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Benefits of waiting until the end to implement security measures:</a:t>
            </a:r>
          </a:p>
          <a:p>
            <a:pPr marL="685800" lvl="1" indent="-228600">
              <a:spcBef>
                <a:spcPts val="0"/>
              </a:spcBef>
              <a:buSzPts val="2000"/>
            </a:pPr>
            <a:r>
              <a:rPr lang="en-US" dirty="0"/>
              <a:t>Not transitioning the pipeline to </a:t>
            </a:r>
            <a:r>
              <a:rPr lang="en-US" dirty="0" err="1"/>
              <a:t>DevSecOps</a:t>
            </a:r>
            <a:endParaRPr lang="en-US" dirty="0"/>
          </a:p>
          <a:p>
            <a:pPr marL="685800" lvl="1" indent="-228600">
              <a:spcBef>
                <a:spcPts val="0"/>
              </a:spcBef>
              <a:buSzPts val="2000"/>
            </a:pPr>
            <a:r>
              <a:rPr lang="en-US" dirty="0"/>
              <a:t>Less initial work</a:t>
            </a:r>
          </a:p>
          <a:p>
            <a:pPr marL="228600" indent="-228600">
              <a:spcBef>
                <a:spcPts val="0"/>
              </a:spcBef>
              <a:buSzPts val="2000"/>
            </a:pPr>
            <a:endParaRPr lang="en-US" dirty="0"/>
          </a:p>
          <a:p>
            <a:pPr marL="228600" indent="-228600">
              <a:spcBef>
                <a:spcPts val="0"/>
              </a:spcBef>
              <a:buSzPts val="2000"/>
            </a:pPr>
            <a:r>
              <a:rPr lang="en-US" dirty="0"/>
              <a:t>Risks of waiting until the end to implement security measures :</a:t>
            </a:r>
          </a:p>
          <a:p>
            <a:pPr marL="685800" lvl="1" indent="-228600">
              <a:spcBef>
                <a:spcPts val="0"/>
              </a:spcBef>
              <a:buSzPts val="2000"/>
            </a:pPr>
            <a:r>
              <a:rPr lang="en-US" dirty="0"/>
              <a:t>Letting vulnerabilities slip through the cracks of a poorly designed program.</a:t>
            </a:r>
          </a:p>
          <a:p>
            <a:pPr marL="685800" lvl="1" indent="-228600">
              <a:spcBef>
                <a:spcPts val="0"/>
              </a:spcBef>
              <a:buSzPts val="2000"/>
            </a:pPr>
            <a:r>
              <a:rPr lang="en-US" dirty="0"/>
              <a:t>More costly in the end trying to fix multiple vulnerabilities that could have been avoided had security been implemented from the start.</a:t>
            </a:r>
          </a:p>
          <a:p>
            <a:pPr marL="685800" lvl="1" indent="-228600">
              <a:spcBef>
                <a:spcPts val="0"/>
              </a:spcBef>
              <a:buSzPts val="2000"/>
            </a:pPr>
            <a:r>
              <a:rPr lang="en-US" dirty="0"/>
              <a:t>Loss of clients for releasing a poorly designed product that lacks security and therefore tarnishing that company's image, and our image.</a:t>
            </a:r>
          </a:p>
          <a:p>
            <a:pPr marL="457200" lvl="1" indent="0">
              <a:spcBef>
                <a:spcPts val="0"/>
              </a:spcBef>
              <a:buSzPts val="2000"/>
              <a:buNone/>
            </a:pPr>
            <a:endParaRPr lang="en-US" dirty="0"/>
          </a:p>
          <a:p>
            <a:pPr marL="1600200" lvl="3" indent="-228600">
              <a:spcBef>
                <a:spcPts val="0"/>
              </a:spcBef>
              <a:buSzPts val="2000"/>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There will always be gaps within a security policy.  It is important to have the entire team aware of where vulnerabilities can arise and therefore identify and eliminate them before they are accessed by hackers. It is equally important to note that no program no matter how layered in defense it is, is 100% protected against hackers. Tools can help identify vulnerabilities within code, but those too cannot be trusted 100%. This is why it is important to program with defense in depth in mind, so that we as developers, are one step ahead of the hackers and can prevent them from successfully completing any type of breech. </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Valid Input Data</a:t>
            </a:r>
          </a:p>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Keep It Simple</a:t>
            </a:r>
          </a:p>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Heed Compiler Warnings</a:t>
            </a:r>
          </a:p>
          <a:p>
            <a:pPr marL="0">
              <a:spcBef>
                <a:spcPts val="0"/>
              </a:spcBef>
            </a:pPr>
            <a:r>
              <a:rPr lang="en-US" sz="2400" spc="-10" dirty="0">
                <a:solidFill>
                  <a:schemeClr val="bg1"/>
                </a:solidFill>
                <a:latin typeface="Century Gothic" panose="020B0502020202020204" pitchFamily="34" charset="0"/>
                <a:cs typeface="Calibri" panose="020F0502020204030204" pitchFamily="34" charset="0"/>
              </a:rPr>
              <a:t>Use parameters for Input</a:t>
            </a:r>
            <a:endParaRPr lang="en-US" sz="2400" b="0" kern="0" spc="-10" dirty="0">
              <a:solidFill>
                <a:schemeClr val="bg1"/>
              </a:solidFill>
              <a:effectLst/>
              <a:latin typeface="Century Gothic" panose="020B0502020202020204" pitchFamily="34" charset="0"/>
              <a:cs typeface="Calibri" panose="020F0502020204030204" pitchFamily="34" charset="0"/>
            </a:endParaRPr>
          </a:p>
          <a:p>
            <a:pPr marL="0">
              <a:spcBef>
                <a:spcPts val="0"/>
              </a:spcBef>
            </a:pPr>
            <a:r>
              <a:rPr lang="en-US" sz="2400" spc="-10" dirty="0">
                <a:solidFill>
                  <a:schemeClr val="bg1"/>
                </a:solidFill>
                <a:latin typeface="Century Gothic" panose="020B0502020202020204" pitchFamily="34" charset="0"/>
                <a:cs typeface="Calibri" panose="020F0502020204030204" pitchFamily="34" charset="0"/>
              </a:rPr>
              <a:t>Sanitize Data Sent to Other Systems</a:t>
            </a:r>
          </a:p>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Default Deny</a:t>
            </a:r>
          </a:p>
          <a:p>
            <a:pPr marL="0">
              <a:spcBef>
                <a:spcPts val="0"/>
              </a:spcBef>
            </a:pPr>
            <a:r>
              <a:rPr lang="en-US" sz="2400" spc="-10" dirty="0">
                <a:solidFill>
                  <a:schemeClr val="bg1"/>
                </a:solidFill>
                <a:latin typeface="Century Gothic" panose="020B0502020202020204" pitchFamily="34" charset="0"/>
                <a:cs typeface="Calibri" panose="020F0502020204030204" pitchFamily="34" charset="0"/>
              </a:rPr>
              <a:t>Monitor exception handling</a:t>
            </a:r>
          </a:p>
          <a:p>
            <a:pPr marL="0">
              <a:spcBef>
                <a:spcPts val="0"/>
              </a:spcBef>
            </a:pPr>
            <a:r>
              <a:rPr lang="en-US" sz="2400" dirty="0"/>
              <a:t>Adhere to the Principle of Least Privilege</a:t>
            </a:r>
            <a:endParaRPr lang="en-US" sz="2400" b="0" kern="0" spc="-10" dirty="0">
              <a:solidFill>
                <a:schemeClr val="bg1"/>
              </a:solidFill>
              <a:effectLst/>
              <a:latin typeface="Century Gothic" panose="020B0502020202020204" pitchFamily="34" charset="0"/>
              <a:cs typeface="Calibri" panose="020F0502020204030204" pitchFamily="34" charset="0"/>
            </a:endParaRPr>
          </a:p>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Effective Quality Assurance Techniques</a:t>
            </a:r>
          </a:p>
          <a:p>
            <a:pPr marL="0">
              <a:spcBef>
                <a:spcPts val="0"/>
              </a:spcBef>
            </a:pPr>
            <a:r>
              <a:rPr lang="en-US" sz="2400" b="0" kern="0" spc="-10" dirty="0">
                <a:solidFill>
                  <a:schemeClr val="bg1"/>
                </a:solidFill>
                <a:effectLst/>
                <a:latin typeface="Century Gothic" panose="020B0502020202020204" pitchFamily="34" charset="0"/>
                <a:cs typeface="Calibri" panose="020F0502020204030204" pitchFamily="34" charset="0"/>
              </a:rPr>
              <a:t>Practice Defense in Depth throughout the SDLC</a:t>
            </a:r>
          </a:p>
          <a:p>
            <a:pPr marL="0">
              <a:spcBef>
                <a:spcPts val="0"/>
              </a:spcBef>
            </a:pPr>
            <a:endParaRPr lang="en-US" sz="2400" b="0" kern="0" spc="-10" dirty="0">
              <a:solidFill>
                <a:schemeClr val="bg1"/>
              </a:solidFill>
              <a:effectLst/>
              <a:latin typeface="Century Gothic" panose="020B0502020202020204" pitchFamily="34" charset="0"/>
              <a:cs typeface="Calibri" panose="020F050202020403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457200" indent="-457200">
              <a:lnSpc>
                <a:spcPct val="200000"/>
              </a:lnSpc>
            </a:pPr>
            <a:r>
              <a:rPr lang="en-US" sz="1800" dirty="0">
                <a:effectLst/>
                <a:latin typeface="Times New Roman" panose="02020603050405020304" pitchFamily="18" charset="0"/>
              </a:rPr>
              <a:t>Contributor, T. (2010). authentication, authorization, and accounting (AAA). </a:t>
            </a:r>
            <a:r>
              <a:rPr lang="en-US" sz="1800" i="1" dirty="0">
                <a:effectLst/>
                <a:latin typeface="Times New Roman" panose="02020603050405020304" pitchFamily="18" charset="0"/>
              </a:rPr>
              <a:t>Security</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4"/>
              </a:rPr>
              <a:t>https://www.techtarget.com/searchsecurity/definition/authentication-authorization-and-accounting?Offer=abMeterCharCount_var2</a:t>
            </a:r>
            <a:endParaRPr lang="en-US" sz="1800" dirty="0">
              <a:effectLst/>
              <a:latin typeface="Times New Roman" panose="02020603050405020304" pitchFamily="18" charset="0"/>
            </a:endParaRPr>
          </a:p>
          <a:p>
            <a:pPr indent="-457200">
              <a:lnSpc>
                <a:spcPct val="200000"/>
              </a:lnSpc>
            </a:pPr>
            <a:r>
              <a:rPr lang="en-US" sz="1800" dirty="0">
                <a:effectLst/>
                <a:latin typeface="Times New Roman" panose="02020603050405020304" pitchFamily="18" charset="0"/>
              </a:rPr>
              <a:t>Mimecast. (2021, July 22). </a:t>
            </a:r>
            <a:r>
              <a:rPr lang="en-US" sz="1800" i="1" dirty="0">
                <a:effectLst/>
                <a:latin typeface="Times New Roman" panose="02020603050405020304" pitchFamily="18" charset="0"/>
              </a:rPr>
              <a:t>Data Encryption - Data at Rest vs In Transit vs In Use</a:t>
            </a:r>
            <a:r>
              <a:rPr lang="en-US" sz="1800" dirty="0">
                <a:effectLst/>
                <a:latin typeface="Times New Roman" panose="02020603050405020304" pitchFamily="18" charset="0"/>
              </a:rPr>
              <a:t>. Mimecast. </a:t>
            </a:r>
            <a:r>
              <a:rPr lang="en-US" sz="1800" dirty="0">
                <a:effectLst/>
                <a:latin typeface="Times New Roman" panose="02020603050405020304" pitchFamily="18" charset="0"/>
                <a:hlinkClick r:id="rId5"/>
              </a:rPr>
              <a:t>https://www.mimecast.com/blog/data-in-transit-vs-motion-vs-rest/</a:t>
            </a:r>
            <a:endParaRPr lang="en-US" sz="1800" dirty="0">
              <a:effectLst/>
              <a:latin typeface="Times New Roman" panose="02020603050405020304" pitchFamily="18" charset="0"/>
            </a:endParaRPr>
          </a:p>
          <a:p>
            <a:pPr indent="-457200">
              <a:lnSpc>
                <a:spcPct val="200000"/>
              </a:lnSpc>
            </a:pPr>
            <a:r>
              <a:rPr lang="en-US" sz="1800" i="1" dirty="0">
                <a:effectLst/>
                <a:latin typeface="Times New Roman" panose="02020603050405020304" pitchFamily="18" charset="0"/>
              </a:rPr>
              <a:t>SEI CERT C++ Coding Standard - SEI CERT C++ Coding Standard - Confluence</a:t>
            </a:r>
            <a:r>
              <a:rPr lang="en-US" sz="1800" dirty="0">
                <a:effectLst/>
                <a:latin typeface="Times New Roman" panose="02020603050405020304" pitchFamily="18" charset="0"/>
              </a:rPr>
              <a:t>. (n.d.). </a:t>
            </a:r>
            <a:r>
              <a:rPr lang="en-US" sz="1800" dirty="0">
                <a:effectLst/>
                <a:latin typeface="Times New Roman" panose="02020603050405020304" pitchFamily="18" charset="0"/>
                <a:hlinkClick r:id="rId6"/>
              </a:rPr>
              <a:t>https://wiki.sei.cmu.edu/confluence/pages/viewpage.action?pageId=88046682</a:t>
            </a:r>
            <a:endParaRPr lang="en-US" sz="1800" dirty="0">
              <a:effectLst/>
              <a:latin typeface="Times New Roman" panose="02020603050405020304" pitchFamily="18" charset="0"/>
            </a:endParaRPr>
          </a:p>
          <a:p>
            <a:pPr indent="-457200">
              <a:lnSpc>
                <a:spcPct val="200000"/>
              </a:lnSpc>
            </a:pPr>
            <a:endParaRPr lang="en-US" sz="1800" dirty="0">
              <a:effectLst/>
              <a:latin typeface="Times New Roman" panose="02020603050405020304" pitchFamily="18" charset="0"/>
            </a:endParaRPr>
          </a:p>
          <a:p>
            <a:pPr marL="457200" indent="-457200">
              <a:lnSpc>
                <a:spcPct val="200000"/>
              </a:lnSpc>
            </a:pPr>
            <a:endParaRPr lang="en-US" sz="1800" dirty="0">
              <a:effectLst/>
              <a:latin typeface="Times New Roman" panose="02020603050405020304" pitchFamily="18" charset="0"/>
            </a:endParaRPr>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85800" y="865632"/>
            <a:ext cx="4114800" cy="16002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382512" y="3373982"/>
            <a:ext cx="3404616" cy="778158"/>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sz="2000" dirty="0"/>
          </a:p>
        </p:txBody>
      </p:sp>
      <p:sp>
        <p:nvSpPr>
          <p:cNvPr id="3" name="Text Placeholder 2">
            <a:extLst>
              <a:ext uri="{FF2B5EF4-FFF2-40B4-BE49-F238E27FC236}">
                <a16:creationId xmlns:a16="http://schemas.microsoft.com/office/drawing/2014/main" id="{118E34D1-CD9A-886C-0639-B7E86F9D5AC8}"/>
              </a:ext>
            </a:extLst>
          </p:cNvPr>
          <p:cNvSpPr>
            <a:spLocks noGrp="1"/>
          </p:cNvSpPr>
          <p:nvPr>
            <p:ph type="body" idx="2"/>
          </p:nvPr>
        </p:nvSpPr>
        <p:spPr>
          <a:xfrm>
            <a:off x="694543" y="2226711"/>
            <a:ext cx="4114800" cy="3094485"/>
          </a:xfrm>
        </p:spPr>
        <p:txBody>
          <a:bodyPr>
            <a:normAutofit lnSpcReduction="10000"/>
          </a:bodyPr>
          <a:lstStyle/>
          <a:p>
            <a:r>
              <a:rPr lang="en-US" sz="1600" dirty="0"/>
              <a:t>This security policy covers the 10 core principles as well as 10 coding standards. Additionally, this security policy covers encryption policies, Triple-A policies, unit testing examples as well as automation coverage with examples of tools that should be utilized. All of these policies will help to create a more stable foundation throughout the development of a program to ensure defense in depth is covered and avoid vulnerabilities.</a:t>
            </a:r>
          </a:p>
          <a:p>
            <a:endParaRPr lang="en-US"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74117" y="152400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85000" lnSpcReduction="20000"/>
          </a:bodyPr>
          <a:lstStyle/>
          <a:p>
            <a:pPr marL="228600" lvl="0" indent="-88900" algn="l" rtl="0">
              <a:lnSpc>
                <a:spcPct val="90000"/>
              </a:lnSpc>
              <a:spcBef>
                <a:spcPts val="1000"/>
              </a:spcBef>
              <a:spcAft>
                <a:spcPts val="0"/>
              </a:spcAft>
              <a:buClr>
                <a:schemeClr val="lt1"/>
              </a:buClr>
              <a:buSzPts val="2200"/>
              <a:buNone/>
            </a:pPr>
            <a:r>
              <a:rPr lang="en-US" sz="1600" dirty="0"/>
              <a:t>As we can see, all the coding standards in the Likely table are also in the Priority table as either a medium or a high priority. Additionally, the coding standards in the Low priority table are also in the unlikely table, justifying why they are considered a low priority. When looking at whether a coding standard is a low, medium or high coding priority, I took into consideration the severity, likelihood, as well as the remediation cost in order to sort the priorities from lowest to highest. </a:t>
            </a:r>
          </a:p>
        </p:txBody>
      </p:sp>
      <p:graphicFrame>
        <p:nvGraphicFramePr>
          <p:cNvPr id="161" name="Google Shape;161;p4" descr="Alt text required"/>
          <p:cNvGraphicFramePr/>
          <p:nvPr>
            <p:extLst>
              <p:ext uri="{D42A27DB-BD31-4B8C-83A1-F6EECF244321}">
                <p14:modId xmlns:p14="http://schemas.microsoft.com/office/powerpoint/2010/main" val="1206229684"/>
              </p:ext>
            </p:extLst>
          </p:nvPr>
        </p:nvGraphicFramePr>
        <p:xfrm>
          <a:off x="3283287" y="1792402"/>
          <a:ext cx="7835225" cy="4426348"/>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65702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STD-009-C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STD-003-C-Medium</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STD-004-C-Medium</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STD-007-CPP-Medium</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STD-010-C-Medium</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STD-005-C-High</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STD-008-CPP-High</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STD-009-C-High</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STD-002-C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STD-002-C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sz="2800"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sz="2800"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sz="2800"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sz="2800" dirty="0"/>
              <a:t>Keep It Simple</a:t>
            </a:r>
          </a:p>
          <a:p>
            <a:pPr lvl="0" indent="-457200" algn="l" rtl="0">
              <a:lnSpc>
                <a:spcPct val="90000"/>
              </a:lnSpc>
              <a:spcBef>
                <a:spcPts val="0"/>
              </a:spcBef>
              <a:spcAft>
                <a:spcPts val="0"/>
              </a:spcAft>
              <a:buClr>
                <a:schemeClr val="lt1"/>
              </a:buClr>
              <a:buSzPts val="2200"/>
              <a:buFont typeface="+mj-lt"/>
              <a:buAutoNum type="arabicPeriod"/>
            </a:pPr>
            <a:r>
              <a:rPr lang="en-US" sz="2800" dirty="0"/>
              <a:t>Default Deny</a:t>
            </a:r>
          </a:p>
          <a:p>
            <a:pPr lvl="0" indent="-457200" algn="l" rtl="0">
              <a:lnSpc>
                <a:spcPct val="90000"/>
              </a:lnSpc>
              <a:spcBef>
                <a:spcPts val="0"/>
              </a:spcBef>
              <a:spcAft>
                <a:spcPts val="0"/>
              </a:spcAft>
              <a:buClr>
                <a:schemeClr val="lt1"/>
              </a:buClr>
              <a:buSzPts val="2200"/>
              <a:buFont typeface="+mj-lt"/>
              <a:buAutoNum type="arabicPeriod"/>
            </a:pPr>
            <a:r>
              <a:rPr lang="en-US" sz="2800"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sz="2800"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sz="2800"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sz="2800"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sz="2800"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marR="0">
              <a:spcBef>
                <a:spcPts val="0"/>
              </a:spcBef>
              <a:spcAft>
                <a:spcPts val="0"/>
              </a:spcAft>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Include the appropriate type information in function declarators (Valid Input Data)</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Do not begin integer constants with 0 when specifying a decimal value (Keep It Simple)</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Do not attempt to modify string literals (Heed Compiler Warnings)</a:t>
            </a:r>
          </a:p>
          <a:p>
            <a:pPr marL="0">
              <a:spcBef>
                <a:spcPts val="0"/>
              </a:spcBef>
              <a:buFont typeface="+mj-lt"/>
              <a:buAutoNum type="arabicPeriod"/>
            </a:pPr>
            <a:r>
              <a:rPr lang="en-US" sz="2000" spc="-10" dirty="0">
                <a:solidFill>
                  <a:schemeClr val="bg1"/>
                </a:solidFill>
                <a:effectLst/>
                <a:latin typeface="Century Gothic" panose="020B0502020202020204" pitchFamily="34" charset="0"/>
                <a:ea typeface="Calibri" panose="020F0502020204030204" pitchFamily="34" charset="0"/>
                <a:cs typeface="Calibri" panose="020F0502020204030204" pitchFamily="34" charset="0"/>
              </a:rPr>
              <a:t>Create files with appropriate access permissions (Validate Input Data)</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Do not access freed memory (Defense in Depth)</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Use a static assertion to test the value of a constant expression (Effective Quality Assurance Techniques)</a:t>
            </a:r>
          </a:p>
          <a:p>
            <a:pPr marL="0">
              <a:spcBef>
                <a:spcPts val="0"/>
              </a:spcBef>
              <a:buFont typeface="+mj-lt"/>
              <a:buAutoNum type="arabicPeriod"/>
            </a:pPr>
            <a:r>
              <a:rPr lang="en-US" sz="2000" spc="-10" dirty="0">
                <a:solidFill>
                  <a:schemeClr val="bg1"/>
                </a:solidFill>
                <a:latin typeface="Century Gothic" panose="020B0502020202020204" pitchFamily="34" charset="0"/>
                <a:cs typeface="Calibri" panose="020F0502020204030204" pitchFamily="34" charset="0"/>
              </a:rPr>
              <a:t>Honor exception specifications (Heed Compiler Warnings)</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Detect and </a:t>
            </a:r>
            <a:r>
              <a:rPr lang="en-US" sz="2000" spc="-10" dirty="0">
                <a:solidFill>
                  <a:schemeClr val="bg1"/>
                </a:solidFill>
                <a:latin typeface="Century Gothic" panose="020B0502020202020204" pitchFamily="34" charset="0"/>
                <a:cs typeface="Calibri" panose="020F0502020204030204" pitchFamily="34" charset="0"/>
              </a:rPr>
              <a:t>handle memory allocation errors (Defense in Depth)</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Ensure that operations on signed integers do not result in overflow (Validate </a:t>
            </a:r>
            <a:r>
              <a:rPr lang="en-US" sz="2000" spc="-10" dirty="0">
                <a:solidFill>
                  <a:schemeClr val="bg1"/>
                </a:solidFill>
                <a:latin typeface="Century Gothic" panose="020B0502020202020204" pitchFamily="34" charset="0"/>
                <a:cs typeface="Calibri" panose="020F0502020204030204" pitchFamily="34" charset="0"/>
              </a:rPr>
              <a:t>Input Data)</a:t>
            </a:r>
          </a:p>
          <a:p>
            <a:pPr marL="0">
              <a:spcBef>
                <a:spcPts val="0"/>
              </a:spcBef>
              <a:buFont typeface="+mj-lt"/>
              <a:buAutoNum type="arabicPeriod"/>
            </a:pPr>
            <a:r>
              <a:rPr lang="en-US" sz="2000" b="0" kern="0" spc="-10" dirty="0">
                <a:solidFill>
                  <a:schemeClr val="bg1"/>
                </a:solidFill>
                <a:effectLst/>
                <a:latin typeface="Century Gothic" panose="020B0502020202020204" pitchFamily="34" charset="0"/>
                <a:cs typeface="Calibri" panose="020F0502020204030204" pitchFamily="34" charset="0"/>
              </a:rPr>
              <a:t> Cast characters to unsigned char before converting to larger integer sizes (Effective Quality Assurance Techniques)</a:t>
            </a:r>
          </a:p>
          <a:p>
            <a:pPr marL="0">
              <a:spcBef>
                <a:spcPts val="0"/>
              </a:spcBef>
              <a:buFont typeface="+mj-lt"/>
              <a:buAutoNum type="arabicPeriod"/>
            </a:pPr>
            <a:endParaRPr lang="en-US" sz="2000" b="1" kern="0" dirty="0">
              <a:solidFill>
                <a:schemeClr val="bg1"/>
              </a:solidFill>
              <a:effectLst/>
              <a:latin typeface="Century Gothic" panose="020B0502020202020204" pitchFamily="34" charset="0"/>
            </a:endParaRPr>
          </a:p>
          <a:p>
            <a:pPr marL="0">
              <a:spcBef>
                <a:spcPts val="0"/>
              </a:spcBef>
              <a:buFont typeface="+mj-lt"/>
              <a:buAutoNum type="arabicPeriod"/>
            </a:pPr>
            <a:endParaRPr lang="en-US" sz="1800" b="1" u="sng" kern="0" dirty="0">
              <a:solidFill>
                <a:schemeClr val="bg1"/>
              </a:solidFill>
              <a:effectLst/>
              <a:latin typeface="Century Gothic" panose="020B0502020202020204" pitchFamily="34" charset="0"/>
            </a:endParaRPr>
          </a:p>
          <a:p>
            <a:pPr marL="0">
              <a:spcBef>
                <a:spcPts val="0"/>
              </a:spcBef>
              <a:buFont typeface="+mj-lt"/>
              <a:buAutoNum type="arabicPeriod"/>
            </a:pPr>
            <a:endParaRPr lang="en-US" sz="1800" b="0" u="sng" kern="0" spc="-10" dirty="0">
              <a:solidFill>
                <a:schemeClr val="bg1"/>
              </a:solidFill>
              <a:effectLst/>
              <a:latin typeface="Century Gothic" panose="020B0502020202020204" pitchFamily="34" charset="0"/>
              <a:cs typeface="Calibri" panose="020F0502020204030204" pitchFamily="34" charset="0"/>
            </a:endParaRPr>
          </a:p>
          <a:p>
            <a:pPr marL="0">
              <a:spcBef>
                <a:spcPts val="0"/>
              </a:spcBef>
              <a:buFont typeface="+mj-lt"/>
              <a:buAutoNum type="arabicPeriod"/>
            </a:pPr>
            <a:endParaRPr lang="en-US" sz="1800" b="1" kern="0" dirty="0">
              <a:solidFill>
                <a:schemeClr val="bg1"/>
              </a:solidFill>
              <a:effectLst/>
              <a:latin typeface="Century Gothic" panose="020B0502020202020204" pitchFamily="34" charset="0"/>
            </a:endParaRPr>
          </a:p>
          <a:p>
            <a:pPr marL="0">
              <a:spcBef>
                <a:spcPts val="0"/>
              </a:spcBef>
              <a:buFont typeface="+mj-lt"/>
              <a:buAutoNum type="arabicPeriod"/>
            </a:pPr>
            <a:endParaRPr lang="en-US" sz="1800" b="1" kern="0" dirty="0">
              <a:solidFill>
                <a:schemeClr val="bg1"/>
              </a:solidFill>
              <a:effectLst/>
              <a:latin typeface="Century Gothic" panose="020B0502020202020204" pitchFamily="34" charset="0"/>
            </a:endParaRPr>
          </a:p>
          <a:p>
            <a:pPr marL="0" marR="0">
              <a:spcBef>
                <a:spcPts val="0"/>
              </a:spcBef>
              <a:spcAft>
                <a:spcPts val="0"/>
              </a:spcAft>
              <a:buFont typeface="+mj-lt"/>
              <a:buAutoNum type="arabicPeriod"/>
            </a:pPr>
            <a:endParaRPr lang="en-US" sz="1800" b="0" kern="0" spc="-10" dirty="0">
              <a:solidFill>
                <a:schemeClr val="bg1"/>
              </a:solidFill>
              <a:effectLst/>
              <a:latin typeface="Century Gothic" panose="020B0502020202020204" pitchFamily="34" charset="0"/>
              <a:cs typeface="Calibri" panose="020F0502020204030204" pitchFamily="34" charset="0"/>
            </a:endParaRPr>
          </a:p>
          <a:p>
            <a:pPr marL="0" marR="0">
              <a:spcBef>
                <a:spcPts val="0"/>
              </a:spcBef>
              <a:spcAft>
                <a:spcPts val="0"/>
              </a:spcAft>
              <a:buFont typeface="+mj-lt"/>
              <a:buAutoNum type="arabicPeriod"/>
            </a:pPr>
            <a:endParaRPr lang="en-US" sz="1800" b="1" kern="0" dirty="0">
              <a:solidFill>
                <a:schemeClr val="bg1"/>
              </a:solidFill>
              <a:effectLst/>
              <a:latin typeface="Century Gothic" panose="020B050202020202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u="sng" dirty="0"/>
              <a:t>Encryption in rest: </a:t>
            </a:r>
            <a:r>
              <a:rPr lang="en-US" sz="2000" dirty="0">
                <a:effectLst/>
                <a:latin typeface="Century Gothic" panose="020B0502020202020204" pitchFamily="34" charset="0"/>
                <a:ea typeface="Calibri" panose="020F0502020204030204" pitchFamily="34" charset="0"/>
              </a:rPr>
              <a:t>Encryption at rest is used to protect data that is stored on a disk. </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u="sng" dirty="0"/>
              <a:t>Encryption at flight: </a:t>
            </a:r>
            <a:r>
              <a:rPr lang="en-US" sz="2000" dirty="0">
                <a:effectLst/>
                <a:latin typeface="Century Gothic" panose="020B0502020202020204" pitchFamily="34" charset="0"/>
                <a:ea typeface="Calibri" panose="020F0502020204030204" pitchFamily="34" charset="0"/>
              </a:rPr>
              <a:t>Encryption at flight is any data that is moving over a network. </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u="sng" dirty="0">
                <a:effectLst/>
                <a:latin typeface="Century Gothic" panose="020B0502020202020204" pitchFamily="34" charset="0"/>
                <a:ea typeface="Calibri" panose="020F0502020204030204" pitchFamily="34" charset="0"/>
              </a:rPr>
              <a:t>Encryption in use: </a:t>
            </a:r>
            <a:r>
              <a:rPr lang="en-US" dirty="0">
                <a:effectLst/>
                <a:latin typeface="Century Gothic" panose="020B0502020202020204" pitchFamily="34" charset="0"/>
                <a:ea typeface="Calibri" panose="020F0502020204030204" pitchFamily="34" charset="0"/>
              </a:rPr>
              <a:t>Encryption in use allows us to encrypt underlying data as well as analyze all data requests immediately in real time to catch and block suspicious requests. </a:t>
            </a:r>
            <a:endParaRPr dirty="0">
              <a:latin typeface="Century Gothic" panose="020B050202020202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u="sng" dirty="0">
                <a:latin typeface="Century Gothic" panose="020B0502020202020204" pitchFamily="34" charset="0"/>
              </a:rPr>
              <a:t>Authentication: </a:t>
            </a:r>
            <a:r>
              <a:rPr lang="en-US" sz="2000" dirty="0">
                <a:effectLst/>
                <a:latin typeface="Century Gothic" panose="020B0502020202020204" pitchFamily="34" charset="0"/>
                <a:ea typeface="Calibri" panose="020F0502020204030204" pitchFamily="34" charset="0"/>
              </a:rPr>
              <a:t>This is how we identify a user. This is typically done using a valid username and password that has been set up as their user login prior to access being granted. </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u="sng" dirty="0">
                <a:latin typeface="Century Gothic" panose="020B0502020202020204" pitchFamily="34" charset="0"/>
                <a:ea typeface="Calibri" panose="020F0502020204030204" pitchFamily="34" charset="0"/>
              </a:rPr>
              <a:t>Authorization: </a:t>
            </a:r>
            <a:r>
              <a:rPr lang="en-US" sz="2000" dirty="0">
                <a:effectLst/>
                <a:latin typeface="Century Gothic" panose="020B0502020202020204" pitchFamily="34" charset="0"/>
                <a:ea typeface="Calibri" panose="020F0502020204030204" pitchFamily="34" charset="0"/>
              </a:rPr>
              <a:t>After a user has logged in successfully through Authentication, the user now has certain areas in which they have been authorized to have access too. </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u="sng" dirty="0">
                <a:latin typeface="Century Gothic" panose="020B0502020202020204" pitchFamily="34" charset="0"/>
                <a:ea typeface="Calibri" panose="020F0502020204030204" pitchFamily="34" charset="0"/>
              </a:rPr>
              <a:t>Accounting: </a:t>
            </a:r>
            <a:r>
              <a:rPr lang="en-US" sz="2000" dirty="0">
                <a:effectLst/>
                <a:latin typeface="Century Gothic" panose="020B0502020202020204" pitchFamily="34" charset="0"/>
                <a:ea typeface="Calibri" panose="020F0502020204030204" pitchFamily="34" charset="0"/>
              </a:rPr>
              <a:t>This is how we monitor a user’s activity while they have been granted access. This includes the time, amount of data a user has received or sent during this session, changes to the database and the files the user accessed. </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8" name="Text Placeholder 7">
            <a:extLst>
              <a:ext uri="{FF2B5EF4-FFF2-40B4-BE49-F238E27FC236}">
                <a16:creationId xmlns:a16="http://schemas.microsoft.com/office/drawing/2014/main" id="{1C044AA9-6F29-41D5-BA8C-D390CD17EC11}"/>
              </a:ext>
            </a:extLst>
          </p:cNvPr>
          <p:cNvSpPr>
            <a:spLocks noGrp="1"/>
          </p:cNvSpPr>
          <p:nvPr>
            <p:ph type="body" idx="1"/>
          </p:nvPr>
        </p:nvSpPr>
        <p:spPr/>
        <p:txBody>
          <a:bodyPr/>
          <a:lstStyle/>
          <a:p>
            <a:r>
              <a:rPr lang="en-US" dirty="0" err="1"/>
              <a:t>CollectionTest.CapasityGreaterThanOrEqualToSize</a:t>
            </a:r>
            <a:endParaRPr lang="en-US" dirty="0"/>
          </a:p>
          <a:p>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 name="Picture 9">
            <a:extLst>
              <a:ext uri="{FF2B5EF4-FFF2-40B4-BE49-F238E27FC236}">
                <a16:creationId xmlns:a16="http://schemas.microsoft.com/office/drawing/2014/main" id="{DBEE6CD5-EBC0-E231-D821-0FE5A4B0E94D}"/>
              </a:ext>
            </a:extLst>
          </p:cNvPr>
          <p:cNvPicPr>
            <a:picLocks noChangeAspect="1"/>
          </p:cNvPicPr>
          <p:nvPr/>
        </p:nvPicPr>
        <p:blipFill>
          <a:blip r:embed="rId5"/>
          <a:stretch>
            <a:fillRect/>
          </a:stretch>
        </p:blipFill>
        <p:spPr>
          <a:xfrm>
            <a:off x="1083510" y="2750304"/>
            <a:ext cx="8964276" cy="1924319"/>
          </a:xfrm>
          <a:prstGeom prst="rect">
            <a:avLst/>
          </a:prstGeom>
        </p:spPr>
      </p:pic>
      <p:pic>
        <p:nvPicPr>
          <p:cNvPr id="12" name="Picture 11">
            <a:extLst>
              <a:ext uri="{FF2B5EF4-FFF2-40B4-BE49-F238E27FC236}">
                <a16:creationId xmlns:a16="http://schemas.microsoft.com/office/drawing/2014/main" id="{40C66267-2736-7856-F2B8-B3F3D6AD7CA3}"/>
              </a:ext>
            </a:extLst>
          </p:cNvPr>
          <p:cNvPicPr>
            <a:picLocks noChangeAspect="1"/>
          </p:cNvPicPr>
          <p:nvPr/>
        </p:nvPicPr>
        <p:blipFill>
          <a:blip r:embed="rId6"/>
          <a:stretch>
            <a:fillRect/>
          </a:stretch>
        </p:blipFill>
        <p:spPr>
          <a:xfrm>
            <a:off x="1083510" y="4939348"/>
            <a:ext cx="9048042" cy="58203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8" name="Text Placeholder 7">
            <a:extLst>
              <a:ext uri="{FF2B5EF4-FFF2-40B4-BE49-F238E27FC236}">
                <a16:creationId xmlns:a16="http://schemas.microsoft.com/office/drawing/2014/main" id="{1C044AA9-6F29-41D5-BA8C-D390CD17EC11}"/>
              </a:ext>
            </a:extLst>
          </p:cNvPr>
          <p:cNvSpPr>
            <a:spLocks noGrp="1"/>
          </p:cNvSpPr>
          <p:nvPr>
            <p:ph type="body" idx="1"/>
          </p:nvPr>
        </p:nvSpPr>
        <p:spPr/>
        <p:txBody>
          <a:bodyPr/>
          <a:lstStyle/>
          <a:p>
            <a:r>
              <a:rPr lang="en-US" dirty="0" err="1"/>
              <a:t>CollectionTest.ResizingIncreasesCollection</a:t>
            </a:r>
            <a:endParaRPr lang="en-US" dirty="0"/>
          </a:p>
          <a:p>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148B1C0-ED14-AF3B-CB06-801053447A6D}"/>
              </a:ext>
            </a:extLst>
          </p:cNvPr>
          <p:cNvPicPr>
            <a:picLocks noChangeAspect="1"/>
          </p:cNvPicPr>
          <p:nvPr/>
        </p:nvPicPr>
        <p:blipFill>
          <a:blip r:embed="rId5"/>
          <a:stretch>
            <a:fillRect/>
          </a:stretch>
        </p:blipFill>
        <p:spPr>
          <a:xfrm>
            <a:off x="1196918" y="2796232"/>
            <a:ext cx="8097380" cy="1686160"/>
          </a:xfrm>
          <a:prstGeom prst="rect">
            <a:avLst/>
          </a:prstGeom>
        </p:spPr>
      </p:pic>
      <p:pic>
        <p:nvPicPr>
          <p:cNvPr id="5" name="Picture 4">
            <a:extLst>
              <a:ext uri="{FF2B5EF4-FFF2-40B4-BE49-F238E27FC236}">
                <a16:creationId xmlns:a16="http://schemas.microsoft.com/office/drawing/2014/main" id="{E36F05AB-B7DF-22DA-63B0-2EB13E735F34}"/>
              </a:ext>
            </a:extLst>
          </p:cNvPr>
          <p:cNvPicPr>
            <a:picLocks noChangeAspect="1"/>
          </p:cNvPicPr>
          <p:nvPr/>
        </p:nvPicPr>
        <p:blipFill>
          <a:blip r:embed="rId6"/>
          <a:stretch>
            <a:fillRect/>
          </a:stretch>
        </p:blipFill>
        <p:spPr>
          <a:xfrm>
            <a:off x="1196918" y="4750379"/>
            <a:ext cx="8220082" cy="562286"/>
          </a:xfrm>
          <a:prstGeom prst="rect">
            <a:avLst/>
          </a:prstGeom>
        </p:spPr>
      </p:pic>
    </p:spTree>
    <p:custDataLst>
      <p:tags r:id="rId1"/>
    </p:custDataLst>
    <p:extLst>
      <p:ext uri="{BB962C8B-B14F-4D97-AF65-F5344CB8AC3E}">
        <p14:creationId xmlns:p14="http://schemas.microsoft.com/office/powerpoint/2010/main" val="143189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TotalTime>
  <Words>1002</Words>
  <Application>Microsoft Office PowerPoint</Application>
  <PresentationFormat>Widescreen</PresentationFormat>
  <Paragraphs>111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Times New Roman</vt: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Bingham, Breunna</cp:lastModifiedBy>
  <cp:revision>15</cp:revision>
  <dcterms:created xsi:type="dcterms:W3CDTF">2020-08-19T17:59:24Z</dcterms:created>
  <dcterms:modified xsi:type="dcterms:W3CDTF">2023-06-16T03:47:23Z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