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68" r:id="rId4"/>
    <p:sldId id="270" r:id="rId5"/>
    <p:sldId id="271" r:id="rId6"/>
    <p:sldId id="258" r:id="rId7"/>
    <p:sldId id="260" r:id="rId8"/>
    <p:sldId id="263" r:id="rId9"/>
    <p:sldId id="267" r:id="rId10"/>
    <p:sldId id="264" r:id="rId11"/>
    <p:sldId id="266" r:id="rId12"/>
    <p:sldId id="269" r:id="rId13"/>
    <p:sldId id="261" r:id="rId14"/>
    <p:sldId id="265" r:id="rId15"/>
    <p:sldId id="25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8D9BC-43F1-4F33-ACBA-DEAD5E8FAA5A}" v="567" dt="2023-02-07T02:39:46.223"/>
    <p1510:client id="{9CE11B61-A6A4-A842-95CA-1D884D9584DA}" v="57" dt="2023-02-05T18:37:46.364"/>
    <p1510:client id="{B598DDA8-AAFC-4E62-A99C-2DE80A16C7EA}" v="39" dt="2023-02-08T23:01:21.553"/>
    <p1510:client id="{D6DCEEEC-F0FD-46B8-9484-31318CC2C11B}" v="45" dt="2023-02-08T23:18:33.377"/>
    <p1510:client id="{E6CA442F-79D7-4D7B-970F-A5059D4576B4}" v="450" dt="2023-02-07T01:22:28.307"/>
    <p1510:client id="{F4219F2F-53FA-4BCF-B9A6-C34B384ADA5D}" v="130" dt="2023-02-07T02:07:47.156"/>
    <p1510:client id="{FDC2A38A-882B-4D20-8E51-B226FC281067}" v="730" dt="2023-02-07T01:54:15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55"/>
  </p:normalViewPr>
  <p:slideViewPr>
    <p:cSldViewPr snapToGrid="0">
      <p:cViewPr varScale="1">
        <p:scale>
          <a:sx n="169" d="100"/>
          <a:sy n="16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B987C-0B46-4E7D-A688-EE7172F47C3D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764042E-455A-4A76-AD80-39983969D0B3}">
      <dgm:prSet/>
      <dgm:spPr/>
      <dgm:t>
        <a:bodyPr/>
        <a:lstStyle/>
        <a:p>
          <a:r>
            <a:rPr lang="en-US"/>
            <a:t>XGBoost models &gt; linear regression models </a:t>
          </a:r>
        </a:p>
      </dgm:t>
    </dgm:pt>
    <dgm:pt modelId="{2587E126-EFDD-4028-9816-050D4E61AC13}" type="parTrans" cxnId="{DB59BCBB-965B-461E-BE45-249B94D83FA4}">
      <dgm:prSet/>
      <dgm:spPr/>
      <dgm:t>
        <a:bodyPr/>
        <a:lstStyle/>
        <a:p>
          <a:endParaRPr lang="en-US"/>
        </a:p>
      </dgm:t>
    </dgm:pt>
    <dgm:pt modelId="{25B111DE-3A69-40DF-A37B-62495DEF1554}" type="sibTrans" cxnId="{DB59BCBB-965B-461E-BE45-249B94D83FA4}">
      <dgm:prSet/>
      <dgm:spPr/>
      <dgm:t>
        <a:bodyPr/>
        <a:lstStyle/>
        <a:p>
          <a:endParaRPr lang="en-US"/>
        </a:p>
      </dgm:t>
    </dgm:pt>
    <dgm:pt modelId="{FE3FD8C6-959E-4EB0-894B-8AAE17D9F6B1}">
      <dgm:prSet/>
      <dgm:spPr/>
      <dgm:t>
        <a:bodyPr/>
        <a:lstStyle/>
        <a:p>
          <a:r>
            <a:rPr lang="en-US"/>
            <a:t>Models predicted global sales poorly </a:t>
          </a:r>
        </a:p>
      </dgm:t>
    </dgm:pt>
    <dgm:pt modelId="{FFD303F2-E5F8-40CB-B8F6-9DED75C836CB}" type="parTrans" cxnId="{D2DBB381-0F6D-4B0C-B459-0B3BE1E303B8}">
      <dgm:prSet/>
      <dgm:spPr/>
      <dgm:t>
        <a:bodyPr/>
        <a:lstStyle/>
        <a:p>
          <a:endParaRPr lang="en-US"/>
        </a:p>
      </dgm:t>
    </dgm:pt>
    <dgm:pt modelId="{3356D83C-1AF2-4F1E-961E-15FD47A4A55C}" type="sibTrans" cxnId="{D2DBB381-0F6D-4B0C-B459-0B3BE1E303B8}">
      <dgm:prSet/>
      <dgm:spPr/>
      <dgm:t>
        <a:bodyPr/>
        <a:lstStyle/>
        <a:p>
          <a:endParaRPr lang="en-US"/>
        </a:p>
      </dgm:t>
    </dgm:pt>
    <dgm:pt modelId="{98799DDE-FDDD-4572-B025-E050E3F4D2D7}">
      <dgm:prSet/>
      <dgm:spPr/>
      <dgm:t>
        <a:bodyPr/>
        <a:lstStyle/>
        <a:p>
          <a:r>
            <a:rPr lang="en-US"/>
            <a:t>Models predicting regional sales for specific genres performed well </a:t>
          </a:r>
        </a:p>
      </dgm:t>
    </dgm:pt>
    <dgm:pt modelId="{0774D214-F0ED-4394-AED7-023E865CF948}" type="parTrans" cxnId="{297BB589-2A08-4475-B283-8FBCBAC93032}">
      <dgm:prSet/>
      <dgm:spPr/>
      <dgm:t>
        <a:bodyPr/>
        <a:lstStyle/>
        <a:p>
          <a:endParaRPr lang="en-US"/>
        </a:p>
      </dgm:t>
    </dgm:pt>
    <dgm:pt modelId="{096B399B-FDD1-4798-9DB6-3BDED0EAD32D}" type="sibTrans" cxnId="{297BB589-2A08-4475-B283-8FBCBAC93032}">
      <dgm:prSet/>
      <dgm:spPr/>
      <dgm:t>
        <a:bodyPr/>
        <a:lstStyle/>
        <a:p>
          <a:endParaRPr lang="en-US"/>
        </a:p>
      </dgm:t>
    </dgm:pt>
    <dgm:pt modelId="{9539531E-11B0-4164-AD12-335AB38216BA}">
      <dgm:prSet/>
      <dgm:spPr/>
      <dgm:t>
        <a:bodyPr/>
        <a:lstStyle/>
        <a:p>
          <a:r>
            <a:rPr lang="en-US"/>
            <a:t>Business value: Can predict success of games for specific regions &amp; genres</a:t>
          </a:r>
        </a:p>
      </dgm:t>
    </dgm:pt>
    <dgm:pt modelId="{63201007-D7D7-4EBF-8774-41A37BD3B033}" type="parTrans" cxnId="{AD65092D-96AE-4EC8-A64F-69F228A5D25C}">
      <dgm:prSet/>
      <dgm:spPr/>
      <dgm:t>
        <a:bodyPr/>
        <a:lstStyle/>
        <a:p>
          <a:endParaRPr lang="en-US"/>
        </a:p>
      </dgm:t>
    </dgm:pt>
    <dgm:pt modelId="{54D37BAC-864C-41F9-8020-3CE068D9BC09}" type="sibTrans" cxnId="{AD65092D-96AE-4EC8-A64F-69F228A5D25C}">
      <dgm:prSet/>
      <dgm:spPr/>
      <dgm:t>
        <a:bodyPr/>
        <a:lstStyle/>
        <a:p>
          <a:endParaRPr lang="en-US"/>
        </a:p>
      </dgm:t>
    </dgm:pt>
    <dgm:pt modelId="{6C88EAF4-EA3F-40F1-BE5A-C2C5B1390C0E}" type="pres">
      <dgm:prSet presAssocID="{009B987C-0B46-4E7D-A688-EE7172F47C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3B0144-AF32-4A2F-9E6D-D56610AEA1F9}" type="pres">
      <dgm:prSet presAssocID="{3764042E-455A-4A76-AD80-39983969D0B3}" presName="hierRoot1" presStyleCnt="0"/>
      <dgm:spPr/>
    </dgm:pt>
    <dgm:pt modelId="{627F8373-AF14-4680-BE7B-BFD50BB86A04}" type="pres">
      <dgm:prSet presAssocID="{3764042E-455A-4A76-AD80-39983969D0B3}" presName="composite" presStyleCnt="0"/>
      <dgm:spPr/>
    </dgm:pt>
    <dgm:pt modelId="{BAEB9ECD-8CF5-4398-A848-F249FAA9229E}" type="pres">
      <dgm:prSet presAssocID="{3764042E-455A-4A76-AD80-39983969D0B3}" presName="background" presStyleLbl="node0" presStyleIdx="0" presStyleCnt="4"/>
      <dgm:spPr/>
    </dgm:pt>
    <dgm:pt modelId="{DDDFA6BA-061F-4F69-B604-4B70A2B62574}" type="pres">
      <dgm:prSet presAssocID="{3764042E-455A-4A76-AD80-39983969D0B3}" presName="text" presStyleLbl="fgAcc0" presStyleIdx="0" presStyleCnt="4">
        <dgm:presLayoutVars>
          <dgm:chPref val="3"/>
        </dgm:presLayoutVars>
      </dgm:prSet>
      <dgm:spPr/>
    </dgm:pt>
    <dgm:pt modelId="{051F3B6D-F65E-417B-BFD3-F1F9F9895076}" type="pres">
      <dgm:prSet presAssocID="{3764042E-455A-4A76-AD80-39983969D0B3}" presName="hierChild2" presStyleCnt="0"/>
      <dgm:spPr/>
    </dgm:pt>
    <dgm:pt modelId="{DBCB37CD-4732-45D5-AE09-268F230F0071}" type="pres">
      <dgm:prSet presAssocID="{FE3FD8C6-959E-4EB0-894B-8AAE17D9F6B1}" presName="hierRoot1" presStyleCnt="0"/>
      <dgm:spPr/>
    </dgm:pt>
    <dgm:pt modelId="{17671B62-F0B2-4018-B737-5A546085A739}" type="pres">
      <dgm:prSet presAssocID="{FE3FD8C6-959E-4EB0-894B-8AAE17D9F6B1}" presName="composite" presStyleCnt="0"/>
      <dgm:spPr/>
    </dgm:pt>
    <dgm:pt modelId="{38013373-39A2-487F-A513-EB1704E69003}" type="pres">
      <dgm:prSet presAssocID="{FE3FD8C6-959E-4EB0-894B-8AAE17D9F6B1}" presName="background" presStyleLbl="node0" presStyleIdx="1" presStyleCnt="4"/>
      <dgm:spPr/>
    </dgm:pt>
    <dgm:pt modelId="{82172884-1A0D-466D-8890-CDF597572F04}" type="pres">
      <dgm:prSet presAssocID="{FE3FD8C6-959E-4EB0-894B-8AAE17D9F6B1}" presName="text" presStyleLbl="fgAcc0" presStyleIdx="1" presStyleCnt="4">
        <dgm:presLayoutVars>
          <dgm:chPref val="3"/>
        </dgm:presLayoutVars>
      </dgm:prSet>
      <dgm:spPr/>
    </dgm:pt>
    <dgm:pt modelId="{C5971E74-DE9E-465D-9B51-103799DDF3A5}" type="pres">
      <dgm:prSet presAssocID="{FE3FD8C6-959E-4EB0-894B-8AAE17D9F6B1}" presName="hierChild2" presStyleCnt="0"/>
      <dgm:spPr/>
    </dgm:pt>
    <dgm:pt modelId="{51799D03-D33D-4372-B99A-706B35B52310}" type="pres">
      <dgm:prSet presAssocID="{98799DDE-FDDD-4572-B025-E050E3F4D2D7}" presName="hierRoot1" presStyleCnt="0"/>
      <dgm:spPr/>
    </dgm:pt>
    <dgm:pt modelId="{8FB78B5B-7109-40BB-9504-AA2A3188C9CA}" type="pres">
      <dgm:prSet presAssocID="{98799DDE-FDDD-4572-B025-E050E3F4D2D7}" presName="composite" presStyleCnt="0"/>
      <dgm:spPr/>
    </dgm:pt>
    <dgm:pt modelId="{7B074DD6-6BA7-4B89-BD4E-EF35F1E62113}" type="pres">
      <dgm:prSet presAssocID="{98799DDE-FDDD-4572-B025-E050E3F4D2D7}" presName="background" presStyleLbl="node0" presStyleIdx="2" presStyleCnt="4"/>
      <dgm:spPr/>
    </dgm:pt>
    <dgm:pt modelId="{11CE4A65-6BB2-4034-8FFA-7DF2E551DD90}" type="pres">
      <dgm:prSet presAssocID="{98799DDE-FDDD-4572-B025-E050E3F4D2D7}" presName="text" presStyleLbl="fgAcc0" presStyleIdx="2" presStyleCnt="4">
        <dgm:presLayoutVars>
          <dgm:chPref val="3"/>
        </dgm:presLayoutVars>
      </dgm:prSet>
      <dgm:spPr/>
    </dgm:pt>
    <dgm:pt modelId="{7A084944-D812-4DD6-98B9-D0323D1F02AA}" type="pres">
      <dgm:prSet presAssocID="{98799DDE-FDDD-4572-B025-E050E3F4D2D7}" presName="hierChild2" presStyleCnt="0"/>
      <dgm:spPr/>
    </dgm:pt>
    <dgm:pt modelId="{F958B00F-C1C2-4FC8-8B2A-F290AE710B6F}" type="pres">
      <dgm:prSet presAssocID="{9539531E-11B0-4164-AD12-335AB38216BA}" presName="hierRoot1" presStyleCnt="0"/>
      <dgm:spPr/>
    </dgm:pt>
    <dgm:pt modelId="{F265BFE3-9EC3-41B0-BCBD-047B8F202B39}" type="pres">
      <dgm:prSet presAssocID="{9539531E-11B0-4164-AD12-335AB38216BA}" presName="composite" presStyleCnt="0"/>
      <dgm:spPr/>
    </dgm:pt>
    <dgm:pt modelId="{9BBEA1F2-C286-46A0-9B71-77BBE5309348}" type="pres">
      <dgm:prSet presAssocID="{9539531E-11B0-4164-AD12-335AB38216BA}" presName="background" presStyleLbl="node0" presStyleIdx="3" presStyleCnt="4"/>
      <dgm:spPr/>
    </dgm:pt>
    <dgm:pt modelId="{FFCC91D6-126D-4679-803E-7509258C5AC5}" type="pres">
      <dgm:prSet presAssocID="{9539531E-11B0-4164-AD12-335AB38216BA}" presName="text" presStyleLbl="fgAcc0" presStyleIdx="3" presStyleCnt="4">
        <dgm:presLayoutVars>
          <dgm:chPref val="3"/>
        </dgm:presLayoutVars>
      </dgm:prSet>
      <dgm:spPr/>
    </dgm:pt>
    <dgm:pt modelId="{7A4BCF9C-45FE-45E2-84D7-C39687D37FF8}" type="pres">
      <dgm:prSet presAssocID="{9539531E-11B0-4164-AD12-335AB38216BA}" presName="hierChild2" presStyleCnt="0"/>
      <dgm:spPr/>
    </dgm:pt>
  </dgm:ptLst>
  <dgm:cxnLst>
    <dgm:cxn modelId="{9EB7DC24-831F-4CA7-8120-DD822706F9E6}" type="presOf" srcId="{FE3FD8C6-959E-4EB0-894B-8AAE17D9F6B1}" destId="{82172884-1A0D-466D-8890-CDF597572F04}" srcOrd="0" destOrd="0" presId="urn:microsoft.com/office/officeart/2005/8/layout/hierarchy1"/>
    <dgm:cxn modelId="{AD65092D-96AE-4EC8-A64F-69F228A5D25C}" srcId="{009B987C-0B46-4E7D-A688-EE7172F47C3D}" destId="{9539531E-11B0-4164-AD12-335AB38216BA}" srcOrd="3" destOrd="0" parTransId="{63201007-D7D7-4EBF-8774-41A37BD3B033}" sibTransId="{54D37BAC-864C-41F9-8020-3CE068D9BC09}"/>
    <dgm:cxn modelId="{6D2DF348-F9C1-4169-A9DD-D568FB80A2CC}" type="presOf" srcId="{98799DDE-FDDD-4572-B025-E050E3F4D2D7}" destId="{11CE4A65-6BB2-4034-8FFA-7DF2E551DD90}" srcOrd="0" destOrd="0" presId="urn:microsoft.com/office/officeart/2005/8/layout/hierarchy1"/>
    <dgm:cxn modelId="{D2DBB381-0F6D-4B0C-B459-0B3BE1E303B8}" srcId="{009B987C-0B46-4E7D-A688-EE7172F47C3D}" destId="{FE3FD8C6-959E-4EB0-894B-8AAE17D9F6B1}" srcOrd="1" destOrd="0" parTransId="{FFD303F2-E5F8-40CB-B8F6-9DED75C836CB}" sibTransId="{3356D83C-1AF2-4F1E-961E-15FD47A4A55C}"/>
    <dgm:cxn modelId="{297BB589-2A08-4475-B283-8FBCBAC93032}" srcId="{009B987C-0B46-4E7D-A688-EE7172F47C3D}" destId="{98799DDE-FDDD-4572-B025-E050E3F4D2D7}" srcOrd="2" destOrd="0" parTransId="{0774D214-F0ED-4394-AED7-023E865CF948}" sibTransId="{096B399B-FDD1-4798-9DB6-3BDED0EAD32D}"/>
    <dgm:cxn modelId="{ED5F11A8-B63C-41C1-B7EA-5C8BEA8A5ADD}" type="presOf" srcId="{9539531E-11B0-4164-AD12-335AB38216BA}" destId="{FFCC91D6-126D-4679-803E-7509258C5AC5}" srcOrd="0" destOrd="0" presId="urn:microsoft.com/office/officeart/2005/8/layout/hierarchy1"/>
    <dgm:cxn modelId="{DB59BCBB-965B-461E-BE45-249B94D83FA4}" srcId="{009B987C-0B46-4E7D-A688-EE7172F47C3D}" destId="{3764042E-455A-4A76-AD80-39983969D0B3}" srcOrd="0" destOrd="0" parTransId="{2587E126-EFDD-4028-9816-050D4E61AC13}" sibTransId="{25B111DE-3A69-40DF-A37B-62495DEF1554}"/>
    <dgm:cxn modelId="{C91EDFDF-0964-40AA-8587-045B945E1391}" type="presOf" srcId="{3764042E-455A-4A76-AD80-39983969D0B3}" destId="{DDDFA6BA-061F-4F69-B604-4B70A2B62574}" srcOrd="0" destOrd="0" presId="urn:microsoft.com/office/officeart/2005/8/layout/hierarchy1"/>
    <dgm:cxn modelId="{357151FB-95CC-468B-BEE8-4B8D1EFDB21F}" type="presOf" srcId="{009B987C-0B46-4E7D-A688-EE7172F47C3D}" destId="{6C88EAF4-EA3F-40F1-BE5A-C2C5B1390C0E}" srcOrd="0" destOrd="0" presId="urn:microsoft.com/office/officeart/2005/8/layout/hierarchy1"/>
    <dgm:cxn modelId="{BBBD55B4-EA06-4BD5-BD49-7CF47385F1E1}" type="presParOf" srcId="{6C88EAF4-EA3F-40F1-BE5A-C2C5B1390C0E}" destId="{153B0144-AF32-4A2F-9E6D-D56610AEA1F9}" srcOrd="0" destOrd="0" presId="urn:microsoft.com/office/officeart/2005/8/layout/hierarchy1"/>
    <dgm:cxn modelId="{0DC1AD4F-17E3-491A-90E5-F41BF848A71C}" type="presParOf" srcId="{153B0144-AF32-4A2F-9E6D-D56610AEA1F9}" destId="{627F8373-AF14-4680-BE7B-BFD50BB86A04}" srcOrd="0" destOrd="0" presId="urn:microsoft.com/office/officeart/2005/8/layout/hierarchy1"/>
    <dgm:cxn modelId="{65869D3E-91E2-4F18-8780-2C38709D35C9}" type="presParOf" srcId="{627F8373-AF14-4680-BE7B-BFD50BB86A04}" destId="{BAEB9ECD-8CF5-4398-A848-F249FAA9229E}" srcOrd="0" destOrd="0" presId="urn:microsoft.com/office/officeart/2005/8/layout/hierarchy1"/>
    <dgm:cxn modelId="{F50859E5-DDE2-4FCD-8159-6A80E7BA467E}" type="presParOf" srcId="{627F8373-AF14-4680-BE7B-BFD50BB86A04}" destId="{DDDFA6BA-061F-4F69-B604-4B70A2B62574}" srcOrd="1" destOrd="0" presId="urn:microsoft.com/office/officeart/2005/8/layout/hierarchy1"/>
    <dgm:cxn modelId="{795BAF55-3DCC-4DC3-80C4-03B68ED0B058}" type="presParOf" srcId="{153B0144-AF32-4A2F-9E6D-D56610AEA1F9}" destId="{051F3B6D-F65E-417B-BFD3-F1F9F9895076}" srcOrd="1" destOrd="0" presId="urn:microsoft.com/office/officeart/2005/8/layout/hierarchy1"/>
    <dgm:cxn modelId="{832FE582-0BD7-431A-AA5F-7ACE2BCCDD60}" type="presParOf" srcId="{6C88EAF4-EA3F-40F1-BE5A-C2C5B1390C0E}" destId="{DBCB37CD-4732-45D5-AE09-268F230F0071}" srcOrd="1" destOrd="0" presId="urn:microsoft.com/office/officeart/2005/8/layout/hierarchy1"/>
    <dgm:cxn modelId="{20F3BE5C-AED5-459B-BD3C-A1389915D761}" type="presParOf" srcId="{DBCB37CD-4732-45D5-AE09-268F230F0071}" destId="{17671B62-F0B2-4018-B737-5A546085A739}" srcOrd="0" destOrd="0" presId="urn:microsoft.com/office/officeart/2005/8/layout/hierarchy1"/>
    <dgm:cxn modelId="{111A1677-502F-4C72-8809-55946E3C1CA3}" type="presParOf" srcId="{17671B62-F0B2-4018-B737-5A546085A739}" destId="{38013373-39A2-487F-A513-EB1704E69003}" srcOrd="0" destOrd="0" presId="urn:microsoft.com/office/officeart/2005/8/layout/hierarchy1"/>
    <dgm:cxn modelId="{33C8D9B5-8196-47D3-92FA-360521624BBB}" type="presParOf" srcId="{17671B62-F0B2-4018-B737-5A546085A739}" destId="{82172884-1A0D-466D-8890-CDF597572F04}" srcOrd="1" destOrd="0" presId="urn:microsoft.com/office/officeart/2005/8/layout/hierarchy1"/>
    <dgm:cxn modelId="{A1A2B739-8487-44F7-8199-123823BCC10F}" type="presParOf" srcId="{DBCB37CD-4732-45D5-AE09-268F230F0071}" destId="{C5971E74-DE9E-465D-9B51-103799DDF3A5}" srcOrd="1" destOrd="0" presId="urn:microsoft.com/office/officeart/2005/8/layout/hierarchy1"/>
    <dgm:cxn modelId="{DB648BB5-5493-4937-B45C-BD126F4DBE86}" type="presParOf" srcId="{6C88EAF4-EA3F-40F1-BE5A-C2C5B1390C0E}" destId="{51799D03-D33D-4372-B99A-706B35B52310}" srcOrd="2" destOrd="0" presId="urn:microsoft.com/office/officeart/2005/8/layout/hierarchy1"/>
    <dgm:cxn modelId="{B3076C51-EBF0-4EA4-A62E-9AEE5657BCD9}" type="presParOf" srcId="{51799D03-D33D-4372-B99A-706B35B52310}" destId="{8FB78B5B-7109-40BB-9504-AA2A3188C9CA}" srcOrd="0" destOrd="0" presId="urn:microsoft.com/office/officeart/2005/8/layout/hierarchy1"/>
    <dgm:cxn modelId="{4E21E5C6-863F-45F3-AA8B-236C97EB92CB}" type="presParOf" srcId="{8FB78B5B-7109-40BB-9504-AA2A3188C9CA}" destId="{7B074DD6-6BA7-4B89-BD4E-EF35F1E62113}" srcOrd="0" destOrd="0" presId="urn:microsoft.com/office/officeart/2005/8/layout/hierarchy1"/>
    <dgm:cxn modelId="{0BAFFE8A-7BE9-4CBF-8DE1-4E007701808F}" type="presParOf" srcId="{8FB78B5B-7109-40BB-9504-AA2A3188C9CA}" destId="{11CE4A65-6BB2-4034-8FFA-7DF2E551DD90}" srcOrd="1" destOrd="0" presId="urn:microsoft.com/office/officeart/2005/8/layout/hierarchy1"/>
    <dgm:cxn modelId="{6D4AFCDF-A31E-46C4-97AC-422E5D5C5BB9}" type="presParOf" srcId="{51799D03-D33D-4372-B99A-706B35B52310}" destId="{7A084944-D812-4DD6-98B9-D0323D1F02AA}" srcOrd="1" destOrd="0" presId="urn:microsoft.com/office/officeart/2005/8/layout/hierarchy1"/>
    <dgm:cxn modelId="{4A82144E-883B-4AC2-AE30-38793E25DCF4}" type="presParOf" srcId="{6C88EAF4-EA3F-40F1-BE5A-C2C5B1390C0E}" destId="{F958B00F-C1C2-4FC8-8B2A-F290AE710B6F}" srcOrd="3" destOrd="0" presId="urn:microsoft.com/office/officeart/2005/8/layout/hierarchy1"/>
    <dgm:cxn modelId="{BDB80D40-FD19-4773-ADC9-12F974D6EC74}" type="presParOf" srcId="{F958B00F-C1C2-4FC8-8B2A-F290AE710B6F}" destId="{F265BFE3-9EC3-41B0-BCBD-047B8F202B39}" srcOrd="0" destOrd="0" presId="urn:microsoft.com/office/officeart/2005/8/layout/hierarchy1"/>
    <dgm:cxn modelId="{02F45CFD-4B2F-4948-997A-E34F4AA66E34}" type="presParOf" srcId="{F265BFE3-9EC3-41B0-BCBD-047B8F202B39}" destId="{9BBEA1F2-C286-46A0-9B71-77BBE5309348}" srcOrd="0" destOrd="0" presId="urn:microsoft.com/office/officeart/2005/8/layout/hierarchy1"/>
    <dgm:cxn modelId="{7E327C55-AE4C-44EC-A26C-95A8ADBFBF26}" type="presParOf" srcId="{F265BFE3-9EC3-41B0-BCBD-047B8F202B39}" destId="{FFCC91D6-126D-4679-803E-7509258C5AC5}" srcOrd="1" destOrd="0" presId="urn:microsoft.com/office/officeart/2005/8/layout/hierarchy1"/>
    <dgm:cxn modelId="{4F70E269-C66D-4AEB-9510-91E93B1D6C3C}" type="presParOf" srcId="{F958B00F-C1C2-4FC8-8B2A-F290AE710B6F}" destId="{7A4BCF9C-45FE-45E2-84D7-C39687D37F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B9ECD-8CF5-4398-A848-F249FAA9229E}">
      <dsp:nvSpPr>
        <dsp:cNvPr id="0" name=""/>
        <dsp:cNvSpPr/>
      </dsp:nvSpPr>
      <dsp:spPr>
        <a:xfrm>
          <a:off x="1846" y="2292166"/>
          <a:ext cx="1318612" cy="8373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FA6BA-061F-4F69-B604-4B70A2B62574}">
      <dsp:nvSpPr>
        <dsp:cNvPr id="0" name=""/>
        <dsp:cNvSpPr/>
      </dsp:nvSpPr>
      <dsp:spPr>
        <a:xfrm>
          <a:off x="148359" y="2431353"/>
          <a:ext cx="1318612" cy="837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XGBoost models &gt; linear regression models </a:t>
          </a:r>
        </a:p>
      </dsp:txBody>
      <dsp:txXfrm>
        <a:off x="172883" y="2455877"/>
        <a:ext cx="1269564" cy="788270"/>
      </dsp:txXfrm>
    </dsp:sp>
    <dsp:sp modelId="{38013373-39A2-487F-A513-EB1704E69003}">
      <dsp:nvSpPr>
        <dsp:cNvPr id="0" name=""/>
        <dsp:cNvSpPr/>
      </dsp:nvSpPr>
      <dsp:spPr>
        <a:xfrm>
          <a:off x="1613483" y="2292166"/>
          <a:ext cx="1318612" cy="8373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72884-1A0D-466D-8890-CDF597572F04}">
      <dsp:nvSpPr>
        <dsp:cNvPr id="0" name=""/>
        <dsp:cNvSpPr/>
      </dsp:nvSpPr>
      <dsp:spPr>
        <a:xfrm>
          <a:off x="1759996" y="2431353"/>
          <a:ext cx="1318612" cy="837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Models predicted global sales poorly </a:t>
          </a:r>
        </a:p>
      </dsp:txBody>
      <dsp:txXfrm>
        <a:off x="1784520" y="2455877"/>
        <a:ext cx="1269564" cy="788270"/>
      </dsp:txXfrm>
    </dsp:sp>
    <dsp:sp modelId="{7B074DD6-6BA7-4B89-BD4E-EF35F1E62113}">
      <dsp:nvSpPr>
        <dsp:cNvPr id="0" name=""/>
        <dsp:cNvSpPr/>
      </dsp:nvSpPr>
      <dsp:spPr>
        <a:xfrm>
          <a:off x="3225120" y="2292166"/>
          <a:ext cx="1318612" cy="8373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E4A65-6BB2-4034-8FFA-7DF2E551DD90}">
      <dsp:nvSpPr>
        <dsp:cNvPr id="0" name=""/>
        <dsp:cNvSpPr/>
      </dsp:nvSpPr>
      <dsp:spPr>
        <a:xfrm>
          <a:off x="3371633" y="2431353"/>
          <a:ext cx="1318612" cy="837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Models predicting regional sales for specific genres performed well </a:t>
          </a:r>
        </a:p>
      </dsp:txBody>
      <dsp:txXfrm>
        <a:off x="3396157" y="2455877"/>
        <a:ext cx="1269564" cy="788270"/>
      </dsp:txXfrm>
    </dsp:sp>
    <dsp:sp modelId="{9BBEA1F2-C286-46A0-9B71-77BBE5309348}">
      <dsp:nvSpPr>
        <dsp:cNvPr id="0" name=""/>
        <dsp:cNvSpPr/>
      </dsp:nvSpPr>
      <dsp:spPr>
        <a:xfrm>
          <a:off x="4836757" y="2292166"/>
          <a:ext cx="1318612" cy="8373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C91D6-126D-4679-803E-7509258C5AC5}">
      <dsp:nvSpPr>
        <dsp:cNvPr id="0" name=""/>
        <dsp:cNvSpPr/>
      </dsp:nvSpPr>
      <dsp:spPr>
        <a:xfrm>
          <a:off x="4983270" y="2431353"/>
          <a:ext cx="1318612" cy="837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Business value: Can predict success of games for specific regions &amp; genres</a:t>
          </a:r>
        </a:p>
      </dsp:txBody>
      <dsp:txXfrm>
        <a:off x="5007794" y="2455877"/>
        <a:ext cx="1269564" cy="78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2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82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0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1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76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81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24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0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32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6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55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4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2" name="Rectangle 1056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3093E-F2C6-E7D6-9623-024595D1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Video</a:t>
            </a:r>
            <a:r>
              <a:rPr lang="zh-CN" altLang="en-US"/>
              <a:t> </a:t>
            </a:r>
            <a:r>
              <a:rPr lang="en-US" altLang="zh-CN"/>
              <a:t>Game Sales</a:t>
            </a:r>
            <a:r>
              <a:rPr lang="zh-CN" altLang="en-US"/>
              <a:t>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8E12-C152-A205-B053-198DAA9B0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834409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</a:t>
            </a:r>
            <a:r>
              <a:rPr lang="zh-CN" altLang="en-US"/>
              <a:t> </a:t>
            </a:r>
            <a:r>
              <a:rPr lang="en-US" altLang="zh-CN"/>
              <a:t>Project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Group</a:t>
            </a:r>
            <a:r>
              <a:rPr lang="zh-CN" altLang="en-US"/>
              <a:t> </a:t>
            </a:r>
            <a:r>
              <a:rPr lang="en-US" altLang="zh-CN"/>
              <a:t>4:</a:t>
            </a:r>
          </a:p>
          <a:p>
            <a:pPr algn="l"/>
            <a:r>
              <a:rPr lang="en-US" altLang="zh-CN"/>
              <a:t>Teresa Le, Sean Milligan, Brennan </a:t>
            </a:r>
            <a:r>
              <a:rPr lang="en-US" altLang="zh-CN" err="1"/>
              <a:t>Berardo</a:t>
            </a:r>
            <a:r>
              <a:rPr lang="en-US" altLang="zh-CN"/>
              <a:t>, Yining Jin</a:t>
            </a:r>
            <a:r>
              <a:rPr lang="zh-CN" altLang="en-US"/>
              <a:t> </a:t>
            </a:r>
            <a:endParaRPr lang="en-US"/>
          </a:p>
        </p:txBody>
      </p:sp>
      <p:pic>
        <p:nvPicPr>
          <p:cNvPr id="1026" name="Picture 2" descr="Movistar ventures into the video game industry with Xbox - Telefónica">
            <a:extLst>
              <a:ext uri="{FF2B5EF4-FFF2-40B4-BE49-F238E27FC236}">
                <a16:creationId xmlns:a16="http://schemas.microsoft.com/office/drawing/2014/main" id="{3317BFE7-9DE1-31D7-B928-47870B66D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8" r="23452" b="-2"/>
          <a:stretch/>
        </p:blipFill>
        <p:spPr bwMode="auto"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3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68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C86C-07D1-254F-4D5F-5040C94A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Regression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F6060-2335-D350-309E-CDC02DDD8966}"/>
              </a:ext>
            </a:extLst>
          </p:cNvPr>
          <p:cNvSpPr txBox="1"/>
          <p:nvPr/>
        </p:nvSpPr>
        <p:spPr>
          <a:xfrm>
            <a:off x="489856" y="2431142"/>
            <a:ext cx="5243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Modeling Global Sales with </a:t>
            </a:r>
            <a:r>
              <a:rPr lang="en-US" b="1"/>
              <a:t>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05834-B983-A376-2953-03146F09CBE9}"/>
              </a:ext>
            </a:extLst>
          </p:cNvPr>
          <p:cNvSpPr txBox="1"/>
          <p:nvPr/>
        </p:nvSpPr>
        <p:spPr>
          <a:xfrm>
            <a:off x="6431641" y="2431141"/>
            <a:ext cx="5243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Modeling Global Sales with </a:t>
            </a:r>
            <a:r>
              <a:rPr lang="en-US" b="1"/>
              <a:t>XGBoost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06694F4-D3E0-FDD4-2BFD-AF130545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3" y="3199039"/>
            <a:ext cx="5092699" cy="949778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ECE8E68-FCF8-849F-A380-B5C9585A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28" y="3135540"/>
            <a:ext cx="5437414" cy="1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8FD0-507B-255D-2238-9D3F5A09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D6D2-B982-4A20-1CD8-8957E01A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85" y="1379927"/>
            <a:ext cx="10760015" cy="41185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/>
              <a:t>PROBLEM:</a:t>
            </a:r>
          </a:p>
          <a:p>
            <a:pPr>
              <a:lnSpc>
                <a:spcPct val="200000"/>
              </a:lnSpc>
            </a:pPr>
            <a:r>
              <a:rPr lang="en-US"/>
              <a:t>Initial Data set = too much for linear regression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/>
              <a:t>SOLUTION:</a:t>
            </a:r>
          </a:p>
          <a:p>
            <a:pPr>
              <a:lnSpc>
                <a:spcPct val="200000"/>
              </a:lnSpc>
            </a:pPr>
            <a:r>
              <a:rPr lang="en-US"/>
              <a:t>Narrow the data set = focus on most profitable regions and genres</a:t>
            </a:r>
          </a:p>
          <a:p>
            <a:pPr lvl="1">
              <a:lnSpc>
                <a:spcPct val="200000"/>
              </a:lnSpc>
            </a:pPr>
            <a:r>
              <a:rPr lang="en-US"/>
              <a:t>N. American Region</a:t>
            </a:r>
          </a:p>
          <a:p>
            <a:pPr lvl="1">
              <a:lnSpc>
                <a:spcPct val="200000"/>
              </a:lnSpc>
            </a:pPr>
            <a:r>
              <a:rPr lang="en-US"/>
              <a:t>Focus on "Action" and "Sports" genres</a:t>
            </a:r>
          </a:p>
          <a:p>
            <a:pPr lvl="1">
              <a:lnSpc>
                <a:spcPct val="2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C9C09F4B-ADED-BB68-E055-0A2F594B5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17" y="373511"/>
            <a:ext cx="10613167" cy="6232006"/>
          </a:xfrm>
        </p:spPr>
      </p:pic>
    </p:spTree>
    <p:extLst>
      <p:ext uri="{BB962C8B-B14F-4D97-AF65-F5344CB8AC3E}">
        <p14:creationId xmlns:p14="http://schemas.microsoft.com/office/powerpoint/2010/main" val="1144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5C4C-1C2D-32FA-AF41-9D257E02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Improvement and Results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A0CAC17-F1BF-7B68-6BC7-F06F60CB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2324359"/>
            <a:ext cx="4312557" cy="794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A9ADF-E4CA-1126-29B2-96474C4187E9}"/>
              </a:ext>
            </a:extLst>
          </p:cNvPr>
          <p:cNvSpPr txBox="1"/>
          <p:nvPr/>
        </p:nvSpPr>
        <p:spPr>
          <a:xfrm>
            <a:off x="780142" y="1886857"/>
            <a:ext cx="4662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XGBRegressor</a:t>
            </a:r>
            <a:r>
              <a:rPr lang="en-US"/>
              <a:t>: North America All Genres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954BC-E7A7-D33D-4EE4-87853315B3B0}"/>
              </a:ext>
            </a:extLst>
          </p:cNvPr>
          <p:cNvSpPr txBox="1"/>
          <p:nvPr/>
        </p:nvSpPr>
        <p:spPr>
          <a:xfrm>
            <a:off x="3392712" y="3456213"/>
            <a:ext cx="5025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XGBRegressor</a:t>
            </a:r>
            <a:r>
              <a:rPr lang="en-US"/>
              <a:t>: North America Action Genre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7452100-84AB-89B9-D4D5-25D78F082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3948145"/>
            <a:ext cx="4158342" cy="766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70B14-B5B5-5127-879F-E52F18886008}"/>
              </a:ext>
            </a:extLst>
          </p:cNvPr>
          <p:cNvSpPr txBox="1"/>
          <p:nvPr/>
        </p:nvSpPr>
        <p:spPr>
          <a:xfrm>
            <a:off x="6830783" y="4980212"/>
            <a:ext cx="5025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XGBRegressor</a:t>
            </a:r>
            <a:r>
              <a:rPr lang="en-US"/>
              <a:t>: North America Sports Genre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0B023E15-3FD2-2B6B-B5DA-8F3BEDBE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971" y="5448754"/>
            <a:ext cx="4258128" cy="7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6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55F8-CD6E-8304-66C0-B07FCADC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Improvements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1739-3BBE-626C-3494-528B7117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839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Global Sales Model Improvement</a:t>
            </a:r>
          </a:p>
          <a:p>
            <a:pPr lvl="1"/>
            <a:r>
              <a:rPr lang="en-US"/>
              <a:t>Use loop to discover 'ideal' hyperparameters for XGBoost Model</a:t>
            </a:r>
          </a:p>
          <a:p>
            <a:pPr lvl="1"/>
            <a:endParaRPr lang="en-US"/>
          </a:p>
          <a:p>
            <a:r>
              <a:rPr lang="en-US"/>
              <a:t>Continue Genre by Genre Analysis for Each Global Region</a:t>
            </a:r>
          </a:p>
        </p:txBody>
      </p:sp>
    </p:spTree>
    <p:extLst>
      <p:ext uri="{BB962C8B-B14F-4D97-AF65-F5344CB8AC3E}">
        <p14:creationId xmlns:p14="http://schemas.microsoft.com/office/powerpoint/2010/main" val="186384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8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Arc 8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93D91-5FEC-7CB7-529E-1A53E6A9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 of Findings 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AC785BC9-F237-BA27-5DAD-9A2F03599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34408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55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06BE4A8-5095-F459-FC1B-DAA73D95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0684-DCFD-3383-4DFD-DAFEB21C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566" y="3144169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008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9BBEBAD-125F-AB9F-D95A-58B746DB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27" y="3430445"/>
            <a:ext cx="11242945" cy="3103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3F9FD-C9DC-50A1-B149-8E72A6EF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7982A-F705-9A71-435B-AA3505CC926A}"/>
              </a:ext>
            </a:extLst>
          </p:cNvPr>
          <p:cNvSpPr txBox="1"/>
          <p:nvPr/>
        </p:nvSpPr>
        <p:spPr>
          <a:xfrm>
            <a:off x="1338266" y="1989649"/>
            <a:ext cx="329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16,717</a:t>
            </a:r>
            <a:r>
              <a:rPr lang="zh-CN" altLang="en-US"/>
              <a:t> </a:t>
            </a:r>
            <a:r>
              <a:rPr lang="en-US" altLang="zh-CN"/>
              <a:t>Games</a:t>
            </a:r>
            <a:endParaRPr lang="en-US"/>
          </a:p>
        </p:txBody>
      </p:sp>
      <p:pic>
        <p:nvPicPr>
          <p:cNvPr id="2056" name="Picture 8" descr="Genre - Free entertainment icons">
            <a:extLst>
              <a:ext uri="{FF2B5EF4-FFF2-40B4-BE49-F238E27FC236}">
                <a16:creationId xmlns:a16="http://schemas.microsoft.com/office/drawing/2014/main" id="{CBC9556F-C652-438B-310D-E228C51A4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2" y="1838798"/>
            <a:ext cx="808996" cy="8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Game controller with solid fill">
            <a:extLst>
              <a:ext uri="{FF2B5EF4-FFF2-40B4-BE49-F238E27FC236}">
                <a16:creationId xmlns:a16="http://schemas.microsoft.com/office/drawing/2014/main" id="{10A58961-AD17-9303-CF58-23C20ABDA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339" y="1788014"/>
            <a:ext cx="808996" cy="808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840F7-5D41-6518-5E5D-30E58DB92C91}"/>
              </a:ext>
            </a:extLst>
          </p:cNvPr>
          <p:cNvSpPr txBox="1"/>
          <p:nvPr/>
        </p:nvSpPr>
        <p:spPr>
          <a:xfrm>
            <a:off x="4325918" y="1967512"/>
            <a:ext cx="32909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12</a:t>
            </a:r>
            <a:r>
              <a:rPr lang="zh-CN" altLang="en-US"/>
              <a:t> </a:t>
            </a:r>
            <a:r>
              <a:rPr lang="en-US" altLang="zh-CN"/>
              <a:t>Genres</a:t>
            </a:r>
            <a:endParaRPr lang="en-US"/>
          </a:p>
        </p:txBody>
      </p:sp>
      <p:pic>
        <p:nvPicPr>
          <p:cNvPr id="11" name="Graphic 10" descr="Monthly calendar with solid fill">
            <a:extLst>
              <a:ext uri="{FF2B5EF4-FFF2-40B4-BE49-F238E27FC236}">
                <a16:creationId xmlns:a16="http://schemas.microsoft.com/office/drawing/2014/main" id="{F9748B3B-FA68-1D86-BFC1-325EAE441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6229" y="1760719"/>
            <a:ext cx="808996" cy="808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ACD3ED-42E0-4627-CBAC-C4A6757B1C50}"/>
              </a:ext>
            </a:extLst>
          </p:cNvPr>
          <p:cNvSpPr txBox="1"/>
          <p:nvPr/>
        </p:nvSpPr>
        <p:spPr>
          <a:xfrm>
            <a:off x="6661907" y="1981814"/>
            <a:ext cx="329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1980 - 2020</a:t>
            </a:r>
            <a:endParaRPr lang="en-US"/>
          </a:p>
        </p:txBody>
      </p:sp>
      <p:pic>
        <p:nvPicPr>
          <p:cNvPr id="2058" name="Picture 10" descr="Nintendo Selects: Wii Sports - Standard Edition: Wii: Video Games -  Amazon.ca">
            <a:extLst>
              <a:ext uri="{FF2B5EF4-FFF2-40B4-BE49-F238E27FC236}">
                <a16:creationId xmlns:a16="http://schemas.microsoft.com/office/drawing/2014/main" id="{E4BF3C64-426E-5AFB-9A09-D2B6D685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787" y="1677664"/>
            <a:ext cx="692826" cy="97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35647E-9EA3-7701-4353-52A10AA528A3}"/>
              </a:ext>
            </a:extLst>
          </p:cNvPr>
          <p:cNvSpPr txBox="1"/>
          <p:nvPr/>
        </p:nvSpPr>
        <p:spPr>
          <a:xfrm>
            <a:off x="9578708" y="1873815"/>
            <a:ext cx="486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Best Selling Game</a:t>
            </a:r>
            <a:r>
              <a:rPr lang="en-US"/>
              <a:t> </a:t>
            </a:r>
          </a:p>
          <a:p>
            <a:r>
              <a:rPr lang="en-US"/>
              <a:t>Wii Sports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28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0FC43DA2-ECDF-2483-55E0-F28BD4BE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19" y="1149361"/>
            <a:ext cx="9193119" cy="547224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2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4884D41-36F5-AEF6-00C5-E8604E90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8974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2190AE5D-BE7B-ECDA-37A1-02160DEE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92" y="1145837"/>
            <a:ext cx="9322684" cy="522720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4884D41-36F5-AEF6-00C5-E8604E90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36220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E7649EAB-4B63-0EA0-366E-0A6C7DAC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39" y="1019794"/>
            <a:ext cx="9299275" cy="547602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4884D41-36F5-AEF6-00C5-E8604E90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0911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171F-67FC-F746-8532-AAE6AB69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5080-CBD6-DD1E-1586-236A28AC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Can we predict global revenues within the first year of a new game's release? </a:t>
            </a:r>
          </a:p>
          <a:p>
            <a:r>
              <a:rPr lang="en-US"/>
              <a:t>Discover the key features for revenue predictions</a:t>
            </a:r>
          </a:p>
          <a:p>
            <a:r>
              <a:rPr lang="en-US"/>
              <a:t>Is there a direct connection between score, rating, &amp; sales?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6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681DDFC-DABB-31F1-6DE2-EE2F1846D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4" r="44895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BC4BD-5A8B-735F-78DA-118800F4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AEE0-F95D-D706-C503-B1B5AF20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Technologies</a:t>
            </a:r>
            <a:r>
              <a:rPr lang="zh-CN" altLang="en-US"/>
              <a:t> </a:t>
            </a:r>
            <a:r>
              <a:rPr lang="en-US" altLang="zh-CN"/>
              <a:t>Used:</a:t>
            </a:r>
          </a:p>
          <a:p>
            <a:r>
              <a:rPr lang="en-CA"/>
              <a:t>Tableau</a:t>
            </a:r>
          </a:p>
          <a:p>
            <a:r>
              <a:rPr lang="en-CA"/>
              <a:t>SQL</a:t>
            </a:r>
          </a:p>
          <a:p>
            <a:r>
              <a:rPr lang="en-CA" err="1"/>
              <a:t>PgAdmin</a:t>
            </a:r>
          </a:p>
          <a:p>
            <a:r>
              <a:rPr lang="en-CA"/>
              <a:t>Python</a:t>
            </a:r>
          </a:p>
          <a:p>
            <a:r>
              <a:rPr lang="en-CA"/>
              <a:t>R</a:t>
            </a:r>
          </a:p>
          <a:p>
            <a:r>
              <a:rPr lang="en-CA"/>
              <a:t>MORE Python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41A6-CA36-D1DD-3539-97368778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EDD3-C9E8-969F-CE37-509E6081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2" y="1351173"/>
            <a:ext cx="10903788" cy="457860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Remove rows with null values </a:t>
            </a:r>
          </a:p>
          <a:p>
            <a:pPr lvl="1"/>
            <a:r>
              <a:rPr lang="en-US"/>
              <a:t>"Unexpected" problematic data </a:t>
            </a:r>
          </a:p>
          <a:p>
            <a:r>
              <a:rPr lang="en-US"/>
              <a:t>Change column data types</a:t>
            </a:r>
          </a:p>
          <a:p>
            <a:r>
              <a:rPr lang="en-US"/>
              <a:t>Create New Columns</a:t>
            </a:r>
          </a:p>
          <a:p>
            <a:r>
              <a:rPr lang="en-US"/>
              <a:t>Remove columns: Critic count, User count, Developer, </a:t>
            </a:r>
            <a:r>
              <a:rPr lang="en-US" err="1"/>
              <a:t>Year_of_Release</a:t>
            </a:r>
            <a:endParaRPr lang="en-US"/>
          </a:p>
          <a:p>
            <a:r>
              <a:rPr lang="en-US"/>
              <a:t>Normalization: Critic score, Sales (Globally and by region)</a:t>
            </a:r>
          </a:p>
          <a:p>
            <a:r>
              <a:rPr lang="en-US"/>
              <a:t>Assumption: 80% of revenue comes from 1st year of sales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REGRESSION PREPARATION: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Binning of categorical variables</a:t>
            </a:r>
          </a:p>
          <a:p>
            <a:r>
              <a:rPr lang="en-US"/>
              <a:t>Coding of categorical variables using the </a:t>
            </a:r>
            <a:r>
              <a:rPr lang="en-US" err="1"/>
              <a:t>one_hot_encoder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9AC1-A35C-14EC-0150-BB443CB8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Features &amp; Correlation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A6FC9AA-FF0C-A361-4D3C-E4DA3A9F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48" y="2007576"/>
            <a:ext cx="5880102" cy="3193659"/>
          </a:xfr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B6BCF1EA-F660-3504-74B4-CC2EE415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78" y="1611672"/>
            <a:ext cx="5061171" cy="47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29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ustom 6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ShapesVTI</vt:lpstr>
      <vt:lpstr>Video Game Sales </vt:lpstr>
      <vt:lpstr>Project Overview</vt:lpstr>
      <vt:lpstr>Dashboard</vt:lpstr>
      <vt:lpstr>Dashboard</vt:lpstr>
      <vt:lpstr>Dashboard</vt:lpstr>
      <vt:lpstr>Purpose </vt:lpstr>
      <vt:lpstr>Methodology </vt:lpstr>
      <vt:lpstr>Cleaning the Data</vt:lpstr>
      <vt:lpstr>Candidate Features &amp; Correlation</vt:lpstr>
      <vt:lpstr>Predictive Regression Models</vt:lpstr>
      <vt:lpstr>Improving Model Performance</vt:lpstr>
      <vt:lpstr>PowerPoint Presentation</vt:lpstr>
      <vt:lpstr>Model Improvement and Results</vt:lpstr>
      <vt:lpstr>Further Improvements &amp; Exploration</vt:lpstr>
      <vt:lpstr>Summary of Findings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</dc:title>
  <dc:creator>Yining Jin</dc:creator>
  <cp:lastModifiedBy>Yining Jin</cp:lastModifiedBy>
  <cp:revision>4</cp:revision>
  <dcterms:created xsi:type="dcterms:W3CDTF">2023-02-02T00:26:39Z</dcterms:created>
  <dcterms:modified xsi:type="dcterms:W3CDTF">2023-02-08T23:29:24Z</dcterms:modified>
</cp:coreProperties>
</file>