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nAzTo/SS72Bt7HJosgInxVYQo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75E55D-A52A-4BB5-893A-403FCA8A336D}">
  <a:tblStyle styleId="{C275E55D-A52A-4BB5-893A-403FCA8A33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dd25a746c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34dd25a746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dd25a746c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34dd25a746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dba3a813b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34dba3a813b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dba3a813b_2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34dba3a813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dd25a746c_0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34dd25a746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dba3a813b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4dba3a813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dba3a813b_2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34dba3a813b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4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4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44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44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4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44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44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44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44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44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44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44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44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44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44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44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44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4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44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4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44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44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44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44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44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4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44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44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44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4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3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3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53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5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4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4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5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5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5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5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55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55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5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5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55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6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6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5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7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57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57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57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57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57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5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8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8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58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58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5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58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58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58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58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58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5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9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5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0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0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6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6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6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4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7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8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8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48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48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48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4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1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1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51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5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2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52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5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3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4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4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4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4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4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4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4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4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4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4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4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4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4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4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4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4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4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4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4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4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4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4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4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4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4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4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Bloom Filter</a:t>
            </a:r>
            <a:endParaRPr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ADVANCED ALGORITHMS</a:t>
            </a:r>
            <a:br>
              <a:rPr lang="en-US"/>
            </a:br>
            <a:r>
              <a:rPr lang="en-US"/>
              <a:t>Brian Bippert, Emily Rothrock, Livvy Yurish</a:t>
            </a:r>
            <a:br>
              <a:rPr lang="en-US"/>
            </a:br>
            <a:br>
              <a:rPr lang="en-US"/>
            </a:br>
            <a:r>
              <a:rPr lang="en-US"/>
              <a:t>Student Presentations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dd25a746c_0_31"/>
          <p:cNvSpPr txBox="1">
            <a:spLocks noGrp="1"/>
          </p:cNvSpPr>
          <p:nvPr>
            <p:ph type="title"/>
          </p:nvPr>
        </p:nvSpPr>
        <p:spPr>
          <a:xfrm>
            <a:off x="1141412" y="228903"/>
            <a:ext cx="9906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Contains</a:t>
            </a:r>
            <a:endParaRPr/>
          </a:p>
        </p:txBody>
      </p:sp>
      <p:graphicFrame>
        <p:nvGraphicFramePr>
          <p:cNvPr id="343" name="Google Shape;343;g34dd25a746c_0_31"/>
          <p:cNvGraphicFramePr/>
          <p:nvPr/>
        </p:nvGraphicFramePr>
        <p:xfrm>
          <a:off x="8505875" y="3117200"/>
          <a:ext cx="2328950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11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12345678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4395494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4" name="Google Shape;344;g34dd25a746c_0_31"/>
          <p:cNvSpPr txBox="1"/>
          <p:nvPr/>
        </p:nvSpPr>
        <p:spPr>
          <a:xfrm>
            <a:off x="7401725" y="3069900"/>
            <a:ext cx="1312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seeds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45" name="Google Shape;345;g34dd25a746c_0_31"/>
          <p:cNvGraphicFramePr/>
          <p:nvPr/>
        </p:nvGraphicFramePr>
        <p:xfrm>
          <a:off x="1559013" y="4709475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6" name="Google Shape;346;g34dd25a746c_0_31"/>
          <p:cNvSpPr txBox="1"/>
          <p:nvPr/>
        </p:nvSpPr>
        <p:spPr>
          <a:xfrm>
            <a:off x="693925" y="4662175"/>
            <a:ext cx="865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bit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47" name="Google Shape;347;g34dd25a746c_0_31"/>
          <p:cNvGraphicFramePr/>
          <p:nvPr/>
        </p:nvGraphicFramePr>
        <p:xfrm>
          <a:off x="1559013" y="5259300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7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12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14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" name="Google Shape;348;g34dd25a746c_0_31"/>
          <p:cNvGraphicFramePr/>
          <p:nvPr/>
        </p:nvGraphicFramePr>
        <p:xfrm>
          <a:off x="580800" y="1446425"/>
          <a:ext cx="6260300" cy="181610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15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VALUE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FIRST HASH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SECOND HASH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INDICES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Algorithm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3043067305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269599843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[2, 5]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bad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106033911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3595602067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[15, 16]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Floryan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2174324956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885440771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[0, 4]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9" name="Google Shape;349;g34dd25a746c_0_31"/>
          <p:cNvSpPr/>
          <p:nvPr/>
        </p:nvSpPr>
        <p:spPr>
          <a:xfrm>
            <a:off x="5276025" y="1901952"/>
            <a:ext cx="1561200" cy="4389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0" name="Google Shape;350;g34dd25a746c_0_31"/>
          <p:cNvSpPr/>
          <p:nvPr/>
        </p:nvSpPr>
        <p:spPr>
          <a:xfrm>
            <a:off x="5276025" y="2354463"/>
            <a:ext cx="1561200" cy="4389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g34dd25a746c_0_31"/>
          <p:cNvSpPr/>
          <p:nvPr/>
        </p:nvSpPr>
        <p:spPr>
          <a:xfrm>
            <a:off x="5276025" y="2807000"/>
            <a:ext cx="1561200" cy="4389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2" name="Google Shape;352;g34dd25a746c_0_31"/>
          <p:cNvSpPr txBox="1"/>
          <p:nvPr/>
        </p:nvSpPr>
        <p:spPr>
          <a:xfrm>
            <a:off x="7401725" y="1446425"/>
            <a:ext cx="33513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Same code as insert, just checks if the index is true rather than setting it!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" name="Google Shape;353;g34dd25a746c_0_31"/>
          <p:cNvSpPr/>
          <p:nvPr/>
        </p:nvSpPr>
        <p:spPr>
          <a:xfrm>
            <a:off x="2769275" y="4714075"/>
            <a:ext cx="605100" cy="396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4" name="Google Shape;354;g34dd25a746c_0_31"/>
          <p:cNvSpPr/>
          <p:nvPr/>
        </p:nvSpPr>
        <p:spPr>
          <a:xfrm>
            <a:off x="4584525" y="4714075"/>
            <a:ext cx="585300" cy="396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5" name="Google Shape;355;g34dd25a746c_0_31"/>
          <p:cNvSpPr/>
          <p:nvPr/>
        </p:nvSpPr>
        <p:spPr>
          <a:xfrm>
            <a:off x="1559125" y="4714075"/>
            <a:ext cx="605100" cy="3963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6" name="Google Shape;356;g34dd25a746c_0_31"/>
          <p:cNvSpPr/>
          <p:nvPr/>
        </p:nvSpPr>
        <p:spPr>
          <a:xfrm>
            <a:off x="3979425" y="4714075"/>
            <a:ext cx="585300" cy="3963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57" name="Google Shape;357;g34dd25a746c_0_31"/>
          <p:cNvCxnSpPr>
            <a:stCxn id="358" idx="2"/>
            <a:endCxn id="353" idx="0"/>
          </p:cNvCxnSpPr>
          <p:nvPr/>
        </p:nvCxnSpPr>
        <p:spPr>
          <a:xfrm flipH="1">
            <a:off x="3071875" y="3952300"/>
            <a:ext cx="954300" cy="76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g34dd25a746c_0_31"/>
          <p:cNvCxnSpPr>
            <a:stCxn id="358" idx="2"/>
            <a:endCxn id="354" idx="0"/>
          </p:cNvCxnSpPr>
          <p:nvPr/>
        </p:nvCxnSpPr>
        <p:spPr>
          <a:xfrm>
            <a:off x="4026175" y="3952300"/>
            <a:ext cx="851100" cy="76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g34dd25a746c_0_31"/>
          <p:cNvSpPr txBox="1"/>
          <p:nvPr/>
        </p:nvSpPr>
        <p:spPr>
          <a:xfrm>
            <a:off x="3288025" y="3513400"/>
            <a:ext cx="1476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 a member!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60" name="Google Shape;360;g34dd25a746c_0_31"/>
          <p:cNvCxnSpPr>
            <a:stCxn id="361" idx="2"/>
            <a:endCxn id="356" idx="0"/>
          </p:cNvCxnSpPr>
          <p:nvPr/>
        </p:nvCxnSpPr>
        <p:spPr>
          <a:xfrm>
            <a:off x="2636250" y="3826863"/>
            <a:ext cx="1635900" cy="88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g34dd25a746c_0_31"/>
          <p:cNvCxnSpPr>
            <a:stCxn id="361" idx="2"/>
            <a:endCxn id="355" idx="0"/>
          </p:cNvCxnSpPr>
          <p:nvPr/>
        </p:nvCxnSpPr>
        <p:spPr>
          <a:xfrm flipH="1">
            <a:off x="1861650" y="3826863"/>
            <a:ext cx="774600" cy="88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g34dd25a746c_0_31"/>
          <p:cNvSpPr txBox="1"/>
          <p:nvPr/>
        </p:nvSpPr>
        <p:spPr>
          <a:xfrm>
            <a:off x="1898100" y="3387963"/>
            <a:ext cx="1476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a member!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3" name="Google Shape;363;g34dd25a746c_0_31"/>
          <p:cNvSpPr/>
          <p:nvPr/>
        </p:nvSpPr>
        <p:spPr>
          <a:xfrm>
            <a:off x="11241050" y="4714073"/>
            <a:ext cx="605100" cy="3963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4" name="Google Shape;364;g34dd25a746c_0_31"/>
          <p:cNvSpPr/>
          <p:nvPr/>
        </p:nvSpPr>
        <p:spPr>
          <a:xfrm>
            <a:off x="10635950" y="4714073"/>
            <a:ext cx="605100" cy="3915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65" name="Google Shape;365;g34dd25a746c_0_31"/>
          <p:cNvCxnSpPr>
            <a:stCxn id="366" idx="3"/>
            <a:endCxn id="363" idx="0"/>
          </p:cNvCxnSpPr>
          <p:nvPr/>
        </p:nvCxnSpPr>
        <p:spPr>
          <a:xfrm>
            <a:off x="9717275" y="4046325"/>
            <a:ext cx="1826400" cy="66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g34dd25a746c_0_31"/>
          <p:cNvCxnSpPr>
            <a:stCxn id="366" idx="3"/>
            <a:endCxn id="364" idx="0"/>
          </p:cNvCxnSpPr>
          <p:nvPr/>
        </p:nvCxnSpPr>
        <p:spPr>
          <a:xfrm>
            <a:off x="9717275" y="4046325"/>
            <a:ext cx="1221300" cy="66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6" name="Google Shape;366;g34dd25a746c_0_31"/>
          <p:cNvSpPr txBox="1"/>
          <p:nvPr/>
        </p:nvSpPr>
        <p:spPr>
          <a:xfrm>
            <a:off x="7992275" y="3826875"/>
            <a:ext cx="1725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this a member?</a:t>
            </a:r>
            <a:endParaRPr sz="15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dd25a746c_0_79"/>
          <p:cNvSpPr txBox="1">
            <a:spLocks noGrp="1"/>
          </p:cNvSpPr>
          <p:nvPr>
            <p:ph type="title"/>
          </p:nvPr>
        </p:nvSpPr>
        <p:spPr>
          <a:xfrm>
            <a:off x="1141412" y="228903"/>
            <a:ext cx="9906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Delete?</a:t>
            </a:r>
            <a:endParaRPr/>
          </a:p>
        </p:txBody>
      </p:sp>
      <p:graphicFrame>
        <p:nvGraphicFramePr>
          <p:cNvPr id="373" name="Google Shape;373;g34dd25a746c_0_79"/>
          <p:cNvGraphicFramePr/>
          <p:nvPr/>
        </p:nvGraphicFramePr>
        <p:xfrm>
          <a:off x="1373463" y="4105238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7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12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14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4" name="Google Shape;374;g34dd25a746c_0_79"/>
          <p:cNvSpPr txBox="1"/>
          <p:nvPr/>
        </p:nvSpPr>
        <p:spPr>
          <a:xfrm>
            <a:off x="4133975" y="1900450"/>
            <a:ext cx="1694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delete(123)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75" name="Google Shape;375;g34dd25a746c_0_79"/>
          <p:cNvGraphicFramePr/>
          <p:nvPr/>
        </p:nvGraphicFramePr>
        <p:xfrm>
          <a:off x="580800" y="1446425"/>
          <a:ext cx="3130150" cy="1362075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15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VALUE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INDICES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123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[11, 6]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43843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[11, 15]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6" name="Google Shape;376;g34dd25a746c_0_79"/>
          <p:cNvSpPr/>
          <p:nvPr/>
        </p:nvSpPr>
        <p:spPr>
          <a:xfrm>
            <a:off x="2145875" y="1900452"/>
            <a:ext cx="1561200" cy="4389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77" name="Google Shape;377;g34dd25a746c_0_79"/>
          <p:cNvGraphicFramePr/>
          <p:nvPr/>
        </p:nvGraphicFramePr>
        <p:xfrm>
          <a:off x="1373463" y="3555413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8" name="Google Shape;378;g34dd25a746c_0_79"/>
          <p:cNvSpPr txBox="1"/>
          <p:nvPr/>
        </p:nvSpPr>
        <p:spPr>
          <a:xfrm>
            <a:off x="508375" y="3508113"/>
            <a:ext cx="865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bit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9" name="Google Shape;379;g34dd25a746c_0_79"/>
          <p:cNvSpPr/>
          <p:nvPr/>
        </p:nvSpPr>
        <p:spPr>
          <a:xfrm>
            <a:off x="5008251" y="3566013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" name="Google Shape;380;g34dd25a746c_0_79"/>
          <p:cNvSpPr/>
          <p:nvPr/>
        </p:nvSpPr>
        <p:spPr>
          <a:xfrm>
            <a:off x="8029851" y="3566013"/>
            <a:ext cx="605100" cy="375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g34dd25a746c_0_79"/>
          <p:cNvSpPr/>
          <p:nvPr/>
        </p:nvSpPr>
        <p:spPr>
          <a:xfrm>
            <a:off x="8067725" y="3617013"/>
            <a:ext cx="523500" cy="283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g34dd25a746c_0_79"/>
          <p:cNvSpPr/>
          <p:nvPr/>
        </p:nvSpPr>
        <p:spPr>
          <a:xfrm>
            <a:off x="10460700" y="3566013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3" name="Google Shape;383;g34dd25a746c_0_79"/>
          <p:cNvSpPr/>
          <p:nvPr/>
        </p:nvSpPr>
        <p:spPr>
          <a:xfrm>
            <a:off x="2145875" y="2354475"/>
            <a:ext cx="1561200" cy="4389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84" name="Google Shape;384;g34dd25a746c_0_79"/>
          <p:cNvCxnSpPr>
            <a:stCxn id="385" idx="2"/>
            <a:endCxn id="380" idx="0"/>
          </p:cNvCxnSpPr>
          <p:nvPr/>
        </p:nvCxnSpPr>
        <p:spPr>
          <a:xfrm flipH="1">
            <a:off x="8332350" y="2451513"/>
            <a:ext cx="1929900" cy="111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g34dd25a746c_0_79"/>
          <p:cNvSpPr txBox="1"/>
          <p:nvPr/>
        </p:nvSpPr>
        <p:spPr>
          <a:xfrm>
            <a:off x="8332500" y="1960713"/>
            <a:ext cx="3859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do we deal with this?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86" name="Google Shape;386;g34dd25a746c_0_79"/>
          <p:cNvGraphicFramePr/>
          <p:nvPr/>
        </p:nvGraphicFramePr>
        <p:xfrm>
          <a:off x="1383375" y="4907713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7" name="Google Shape;387;g34dd25a746c_0_79"/>
          <p:cNvSpPr txBox="1"/>
          <p:nvPr/>
        </p:nvSpPr>
        <p:spPr>
          <a:xfrm>
            <a:off x="435425" y="4860425"/>
            <a:ext cx="948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bit’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8" name="Google Shape;388;g34dd25a746c_0_79"/>
          <p:cNvSpPr/>
          <p:nvPr/>
        </p:nvSpPr>
        <p:spPr>
          <a:xfrm>
            <a:off x="5018163" y="4918313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9" name="Google Shape;389;g34dd25a746c_0_79"/>
          <p:cNvSpPr/>
          <p:nvPr/>
        </p:nvSpPr>
        <p:spPr>
          <a:xfrm>
            <a:off x="10470613" y="4918313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90" name="Google Shape;390;g34dd25a746c_0_79"/>
          <p:cNvGraphicFramePr/>
          <p:nvPr/>
        </p:nvGraphicFramePr>
        <p:xfrm>
          <a:off x="1384975" y="5447738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1" name="Google Shape;391;g34dd25a746c_0_79"/>
          <p:cNvSpPr txBox="1"/>
          <p:nvPr/>
        </p:nvSpPr>
        <p:spPr>
          <a:xfrm>
            <a:off x="437100" y="5400450"/>
            <a:ext cx="948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2" name="Google Shape;392;g34dd25a746c_0_79"/>
          <p:cNvSpPr/>
          <p:nvPr/>
        </p:nvSpPr>
        <p:spPr>
          <a:xfrm>
            <a:off x="5019763" y="5458338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3" name="Google Shape;393;g34dd25a746c_0_79"/>
          <p:cNvSpPr/>
          <p:nvPr/>
        </p:nvSpPr>
        <p:spPr>
          <a:xfrm>
            <a:off x="8070650" y="4964213"/>
            <a:ext cx="523500" cy="283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4" name="Google Shape;394;g34dd25a746c_0_79"/>
          <p:cNvSpPr/>
          <p:nvPr/>
        </p:nvSpPr>
        <p:spPr>
          <a:xfrm>
            <a:off x="8029851" y="4918313"/>
            <a:ext cx="605100" cy="375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5" name="Google Shape;395;g34dd25a746c_0_79"/>
          <p:cNvSpPr/>
          <p:nvPr/>
        </p:nvSpPr>
        <p:spPr>
          <a:xfrm>
            <a:off x="8029851" y="5458338"/>
            <a:ext cx="605100" cy="375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6" name="Google Shape;396;g34dd25a746c_0_79"/>
          <p:cNvSpPr txBox="1"/>
          <p:nvPr/>
        </p:nvSpPr>
        <p:spPr>
          <a:xfrm>
            <a:off x="1566950" y="5987775"/>
            <a:ext cx="9054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Two different ways to solve delete, both with clear drawbacks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7" name="Google Shape;397;g34dd25a746c_0_79"/>
          <p:cNvSpPr txBox="1"/>
          <p:nvPr/>
        </p:nvSpPr>
        <p:spPr>
          <a:xfrm>
            <a:off x="3778950" y="955625"/>
            <a:ext cx="46341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***This is a modification of a Bloom Filter that allows for deletions***</a:t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4dba3a813b_2_46"/>
          <p:cNvSpPr txBox="1">
            <a:spLocks noGrp="1"/>
          </p:cNvSpPr>
          <p:nvPr>
            <p:ph type="title"/>
          </p:nvPr>
        </p:nvSpPr>
        <p:spPr>
          <a:xfrm>
            <a:off x="1141412" y="228903"/>
            <a:ext cx="9906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Non-determinism and False Positives</a:t>
            </a:r>
            <a:endParaRPr/>
          </a:p>
        </p:txBody>
      </p:sp>
      <p:sp>
        <p:nvSpPr>
          <p:cNvPr id="403" name="Google Shape;403;g34dba3a813b_2_46"/>
          <p:cNvSpPr txBox="1"/>
          <p:nvPr/>
        </p:nvSpPr>
        <p:spPr>
          <a:xfrm>
            <a:off x="1306425" y="1713175"/>
            <a:ext cx="9113700" cy="2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Seed values are random (unless they aren’t)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One execution may result in more collisions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Will never be able to guarantee set membership, only exclusion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large sets, a low </a:t>
            </a: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results in a very large binary array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4dba3a813b_2_60"/>
          <p:cNvSpPr txBox="1">
            <a:spLocks noGrp="1"/>
          </p:cNvSpPr>
          <p:nvPr>
            <p:ph type="title"/>
          </p:nvPr>
        </p:nvSpPr>
        <p:spPr>
          <a:xfrm>
            <a:off x="1141412" y="228903"/>
            <a:ext cx="9906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409" name="Google Shape;409;g34dba3a813b_2_60"/>
          <p:cNvSpPr txBox="1"/>
          <p:nvPr/>
        </p:nvSpPr>
        <p:spPr>
          <a:xfrm>
            <a:off x="1306425" y="1713175"/>
            <a:ext cx="9113700" cy="2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URL safety → can be shipped with a browser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Username validation → no reason to check against a database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Faster database queries → store if data exists before execution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Alternative to HashSet/HashMap → faster and smaller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420" name="Google Shape;420;p42"/>
          <p:cNvSpPr txBox="1"/>
          <p:nvPr/>
        </p:nvSpPr>
        <p:spPr>
          <a:xfrm>
            <a:off x="1744799" y="1831225"/>
            <a:ext cx="8702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1" i="1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Bloom Filters</a:t>
            </a:r>
            <a:endParaRPr sz="2000" b="1" i="1" u="sng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Char char="-"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Fast and more scalable version of a hashing data structure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Char char="-"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Takes advantage of boolean size in memory to store large amounts of data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Char char="-"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Generalizable to any data as long as it can be hashed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b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Bloom Filter</a:t>
            </a:r>
            <a:endParaRPr/>
          </a:p>
        </p:txBody>
      </p:sp>
      <p:sp>
        <p:nvSpPr>
          <p:cNvPr id="246" name="Google Shape;246;p2"/>
          <p:cNvSpPr txBox="1"/>
          <p:nvPr/>
        </p:nvSpPr>
        <p:spPr>
          <a:xfrm>
            <a:off x="3140886" y="1813393"/>
            <a:ext cx="6156434" cy="423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endParaRPr sz="2000" b="0" i="1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000" b="0" i="1" u="sng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this deck we will look at</a:t>
            </a:r>
            <a:r>
              <a:rPr lang="en-US" sz="2000" b="0" i="1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/>
          </a:p>
          <a:p>
            <a: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Char char="-"/>
            </a:pPr>
            <a:r>
              <a:rPr lang="en-US" sz="2000" b="1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Bloom Filter structure</a:t>
            </a:r>
            <a:endParaRPr sz="2000" b="1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Char char="-"/>
            </a:pPr>
            <a:r>
              <a:rPr lang="en-US" sz="2000" b="1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Hashing</a:t>
            </a:r>
            <a:endParaRPr sz="2000" b="1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Char char="-"/>
            </a:pPr>
            <a:r>
              <a:rPr lang="en-US" sz="2000" b="1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Methods</a:t>
            </a:r>
            <a:endParaRPr sz="2000" b="1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Char char="-"/>
            </a:pPr>
            <a:r>
              <a:rPr lang="en-US" sz="2000" b="1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Non-determinism</a:t>
            </a:r>
            <a:endParaRPr sz="2000" b="1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Char char="-"/>
            </a:pPr>
            <a:r>
              <a:rPr lang="en-US" sz="2000" b="1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Applications</a:t>
            </a:r>
            <a:endParaRPr sz="2000" b="1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INTRODUCTION: Bloom Filters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1141412" y="249580"/>
            <a:ext cx="99060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Definitions and Math</a:t>
            </a: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604725" y="2009000"/>
            <a:ext cx="5050800" cy="17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Important values: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k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- number of hashing functions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m</a:t>
            </a:r>
            <a:r>
              <a:rPr lang="en-US"/>
              <a:t> -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size of binary array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- number of elements expected to be added to the structure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P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- probability of a false positive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6019850" y="2009000"/>
            <a:ext cx="6007500" cy="17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Associated math: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  → guarantees probability </a:t>
            </a: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P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false positive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i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9" name="Google Shape;25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300" y="2257525"/>
            <a:ext cx="14668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300" y="3195250"/>
            <a:ext cx="6953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7045700" y="2752825"/>
            <a:ext cx="526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→ calculates size of array based on size of input and probability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6826625" y="3154650"/>
            <a:ext cx="526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→ calculates optimal number of hashing function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3704700" y="4591675"/>
            <a:ext cx="4782600" cy="1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Given </a:t>
            </a:r>
            <a:r>
              <a:rPr lang="en-US" sz="17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</a:t>
            </a:r>
            <a:r>
              <a:rPr lang="en-US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an acceptable probability </a:t>
            </a:r>
            <a:r>
              <a:rPr lang="en-US" sz="17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en-US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17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 </a:t>
            </a:r>
            <a:r>
              <a:rPr lang="en-US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lang="en-US" sz="17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</a:t>
            </a:r>
            <a:r>
              <a:rPr lang="en-US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be calculated!</a:t>
            </a:r>
            <a:endParaRPr sz="1900"/>
          </a:p>
        </p:txBody>
      </p:sp>
      <p:pic>
        <p:nvPicPr>
          <p:cNvPr id="264" name="Google Shape;26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300" y="2752825"/>
            <a:ext cx="9144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"/>
          <p:cNvSpPr txBox="1"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Format</a:t>
            </a:r>
            <a:endParaRPr/>
          </a:p>
        </p:txBody>
      </p:sp>
      <p:sp>
        <p:nvSpPr>
          <p:cNvPr id="270" name="Google Shape;270;p5"/>
          <p:cNvSpPr/>
          <p:nvPr/>
        </p:nvSpPr>
        <p:spPr>
          <a:xfrm>
            <a:off x="1695900" y="1871400"/>
            <a:ext cx="1678500" cy="17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Calculated values: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k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- 2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m</a:t>
            </a:r>
            <a:r>
              <a:rPr lang="en-US"/>
              <a:t> -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17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- 5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P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- 0.2 (20%)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71" name="Google Shape;271;p5"/>
          <p:cNvGraphicFramePr/>
          <p:nvPr>
            <p:extLst>
              <p:ext uri="{D42A27DB-BD31-4B8C-83A1-F6EECF244321}">
                <p14:modId xmlns:p14="http://schemas.microsoft.com/office/powerpoint/2010/main" val="1763386812"/>
              </p:ext>
            </p:extLst>
          </p:nvPr>
        </p:nvGraphicFramePr>
        <p:xfrm>
          <a:off x="7001575" y="3117200"/>
          <a:ext cx="4680216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234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some hashing function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some other hashing function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2" name="Google Shape;272;p5"/>
          <p:cNvSpPr txBox="1"/>
          <p:nvPr/>
        </p:nvSpPr>
        <p:spPr>
          <a:xfrm>
            <a:off x="5794900" y="3069900"/>
            <a:ext cx="12066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seeds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73" name="Google Shape;273;p5"/>
          <p:cNvGraphicFramePr/>
          <p:nvPr/>
        </p:nvGraphicFramePr>
        <p:xfrm>
          <a:off x="1559013" y="4709475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4" name="Google Shape;274;p5"/>
          <p:cNvSpPr txBox="1"/>
          <p:nvPr/>
        </p:nvSpPr>
        <p:spPr>
          <a:xfrm>
            <a:off x="706050" y="4662175"/>
            <a:ext cx="8529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bit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5" name="Google Shape;275;p5"/>
          <p:cNvSpPr txBox="1"/>
          <p:nvPr/>
        </p:nvSpPr>
        <p:spPr>
          <a:xfrm>
            <a:off x="6746475" y="2009000"/>
            <a:ext cx="46221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initialization, an array of size </a:t>
            </a:r>
            <a:r>
              <a:rPr lang="en-US" sz="20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</a:t>
            </a: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hashing functions will be generated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6" name="Google Shape;276;p5"/>
          <p:cNvSpPr txBox="1"/>
          <p:nvPr/>
        </p:nvSpPr>
        <p:spPr>
          <a:xfrm>
            <a:off x="1379125" y="5218500"/>
            <a:ext cx="99060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is the binary array that will be used to store the data. In a traditional bloom filter, these values are 1 or 0, but other implementations allow for different values at the expense of space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7" name="Google Shape;277;p5"/>
          <p:cNvSpPr txBox="1"/>
          <p:nvPr/>
        </p:nvSpPr>
        <p:spPr>
          <a:xfrm>
            <a:off x="885450" y="3652200"/>
            <a:ext cx="32994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These values were chosen so the arrays fit on the screen. Common values for </a:t>
            </a:r>
            <a:r>
              <a:rPr lang="en-US" sz="12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are &lt; 0.01 (1%)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>
            <a:spLocks noGrp="1"/>
          </p:cNvSpPr>
          <p:nvPr>
            <p:ph type="title"/>
          </p:nvPr>
        </p:nvSpPr>
        <p:spPr>
          <a:xfrm>
            <a:off x="1141412" y="228904"/>
            <a:ext cx="9905998" cy="65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Aside on Hashing</a:t>
            </a:r>
            <a:endParaRPr/>
          </a:p>
        </p:txBody>
      </p:sp>
      <p:sp>
        <p:nvSpPr>
          <p:cNvPr id="283" name="Google Shape;283;p7"/>
          <p:cNvSpPr txBox="1"/>
          <p:nvPr/>
        </p:nvSpPr>
        <p:spPr>
          <a:xfrm>
            <a:off x="110475" y="1646275"/>
            <a:ext cx="41733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Bloom filters are dependent on fast collision resistant hashing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implementation uses MurmurHash3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However, any of these are suitable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8534025" y="4090125"/>
            <a:ext cx="28587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NOTE: These are not cryptographically secure and prioritize speed. Most use XOR/shifting/rotation, which are fast but reversible</a:t>
            </a:r>
            <a:endParaRPr sz="1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5" name="Google Shape;28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238" y="887400"/>
            <a:ext cx="3756325" cy="557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7"/>
          <p:cNvSpPr txBox="1"/>
          <p:nvPr/>
        </p:nvSpPr>
        <p:spPr>
          <a:xfrm>
            <a:off x="4224600" y="6460400"/>
            <a:ext cx="37428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Taken from https://en.wikipedia.org/wiki/List_of_hash_functions</a:t>
            </a:r>
            <a:endParaRPr sz="1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87" name="Google Shape;287;p7"/>
          <p:cNvCxnSpPr/>
          <p:nvPr/>
        </p:nvCxnSpPr>
        <p:spPr>
          <a:xfrm rot="10800000" flipH="1">
            <a:off x="2200300" y="3386525"/>
            <a:ext cx="1921800" cy="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dd25a746c_0_169"/>
          <p:cNvSpPr txBox="1">
            <a:spLocks noGrp="1"/>
          </p:cNvSpPr>
          <p:nvPr>
            <p:ph type="title"/>
          </p:nvPr>
        </p:nvSpPr>
        <p:spPr>
          <a:xfrm>
            <a:off x="1141412" y="228904"/>
            <a:ext cx="99060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Aside on Hashing</a:t>
            </a:r>
            <a:endParaRPr/>
          </a:p>
        </p:txBody>
      </p:sp>
      <p:sp>
        <p:nvSpPr>
          <p:cNvPr id="293" name="Google Shape;293;g34dd25a746c_0_169"/>
          <p:cNvSpPr txBox="1"/>
          <p:nvPr/>
        </p:nvSpPr>
        <p:spPr>
          <a:xfrm>
            <a:off x="1143000" y="1804450"/>
            <a:ext cx="9906000" cy="24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These are just a few examples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Some functions like Zobrist hashing have applications for Chess solvers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CAN make Bloom filters more secure by using SHA-1 or MD5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Bloom filters are only as fast as their hashing functions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dba3a813b_2_15"/>
          <p:cNvSpPr txBox="1">
            <a:spLocks noGrp="1"/>
          </p:cNvSpPr>
          <p:nvPr>
            <p:ph type="title"/>
          </p:nvPr>
        </p:nvSpPr>
        <p:spPr>
          <a:xfrm>
            <a:off x="1141412" y="228903"/>
            <a:ext cx="9906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Back to Bloom Filters - Insert</a:t>
            </a:r>
            <a:endParaRPr/>
          </a:p>
        </p:txBody>
      </p:sp>
      <p:graphicFrame>
        <p:nvGraphicFramePr>
          <p:cNvPr id="299" name="Google Shape;299;g34dba3a813b_2_15"/>
          <p:cNvGraphicFramePr/>
          <p:nvPr/>
        </p:nvGraphicFramePr>
        <p:xfrm>
          <a:off x="8505875" y="3117200"/>
          <a:ext cx="2328950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11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12345678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4395494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0" name="Google Shape;300;g34dba3a813b_2_15"/>
          <p:cNvSpPr txBox="1"/>
          <p:nvPr/>
        </p:nvSpPr>
        <p:spPr>
          <a:xfrm>
            <a:off x="7401725" y="3069900"/>
            <a:ext cx="1312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seeds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01" name="Google Shape;301;g34dba3a813b_2_15"/>
          <p:cNvGraphicFramePr/>
          <p:nvPr/>
        </p:nvGraphicFramePr>
        <p:xfrm>
          <a:off x="1559013" y="4709475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g34dba3a813b_2_15"/>
          <p:cNvSpPr txBox="1"/>
          <p:nvPr/>
        </p:nvSpPr>
        <p:spPr>
          <a:xfrm>
            <a:off x="693925" y="4662175"/>
            <a:ext cx="865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bit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g34dba3a813b_2_15"/>
          <p:cNvSpPr txBox="1"/>
          <p:nvPr/>
        </p:nvSpPr>
        <p:spPr>
          <a:xfrm>
            <a:off x="7092375" y="1767875"/>
            <a:ext cx="46221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our implementation, this array stores seed values for MurmurHash3, which are used by the algorithm.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g34dba3a813b_2_15"/>
          <p:cNvSpPr/>
          <p:nvPr/>
        </p:nvSpPr>
        <p:spPr>
          <a:xfrm>
            <a:off x="331575" y="2289276"/>
            <a:ext cx="1678500" cy="147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Values to add: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123</a:t>
            </a:r>
            <a:endParaRPr i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3433333</a:t>
            </a:r>
            <a:endParaRPr i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i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43843</a:t>
            </a:r>
            <a:endParaRPr i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wentieth Century"/>
                <a:ea typeface="Twentieth Century"/>
                <a:cs typeface="Twentieth Century"/>
                <a:sym typeface="Twentieth Century"/>
              </a:rPr>
              <a:t>Floryan</a:t>
            </a:r>
            <a:endParaRPr i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05" name="Google Shape;305;g34dba3a813b_2_15"/>
          <p:cNvGraphicFramePr/>
          <p:nvPr/>
        </p:nvGraphicFramePr>
        <p:xfrm>
          <a:off x="1559013" y="5259300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7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12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14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" name="Google Shape;306;g34dba3a813b_2_15"/>
          <p:cNvSpPr/>
          <p:nvPr/>
        </p:nvSpPr>
        <p:spPr>
          <a:xfrm>
            <a:off x="2501800" y="2400875"/>
            <a:ext cx="4197000" cy="130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(var add)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 for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&lt; k;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int h = mmh3(add, seeds[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bit[h % m] = 1;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g34dba3a813b_2_15"/>
          <p:cNvSpPr txBox="1"/>
          <p:nvPr/>
        </p:nvSpPr>
        <p:spPr>
          <a:xfrm>
            <a:off x="2568250" y="3701375"/>
            <a:ext cx="40641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Adapted from our Java solution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8" name="Google Shape;308;g34dba3a813b_2_15"/>
          <p:cNvSpPr txBox="1"/>
          <p:nvPr/>
        </p:nvSpPr>
        <p:spPr>
          <a:xfrm>
            <a:off x="2769275" y="1892975"/>
            <a:ext cx="3025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Remember </a:t>
            </a:r>
            <a:r>
              <a:rPr lang="en-US" sz="18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2 and </a:t>
            </a:r>
            <a:r>
              <a:rPr lang="en-US" sz="18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 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 17!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09" name="Google Shape;309;g34dba3a813b_2_15"/>
          <p:cNvCxnSpPr>
            <a:stCxn id="310" idx="2"/>
          </p:cNvCxnSpPr>
          <p:nvPr/>
        </p:nvCxnSpPr>
        <p:spPr>
          <a:xfrm>
            <a:off x="1747950" y="1594850"/>
            <a:ext cx="741900" cy="778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g34dba3a813b_2_15"/>
          <p:cNvSpPr txBox="1"/>
          <p:nvPr/>
        </p:nvSpPr>
        <p:spPr>
          <a:xfrm>
            <a:off x="121500" y="734450"/>
            <a:ext cx="3252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O(</a:t>
            </a: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</a:t>
            </a: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runtime and can be parallelized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dba3a813b_2_31"/>
          <p:cNvSpPr txBox="1">
            <a:spLocks noGrp="1"/>
          </p:cNvSpPr>
          <p:nvPr>
            <p:ph type="title"/>
          </p:nvPr>
        </p:nvSpPr>
        <p:spPr>
          <a:xfrm>
            <a:off x="1141412" y="228903"/>
            <a:ext cx="9906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Insert</a:t>
            </a:r>
            <a:endParaRPr/>
          </a:p>
        </p:txBody>
      </p:sp>
      <p:graphicFrame>
        <p:nvGraphicFramePr>
          <p:cNvPr id="316" name="Google Shape;316;g34dba3a813b_2_31"/>
          <p:cNvGraphicFramePr/>
          <p:nvPr/>
        </p:nvGraphicFramePr>
        <p:xfrm>
          <a:off x="8505875" y="3117200"/>
          <a:ext cx="2328950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11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12345678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4395494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" name="Google Shape;317;g34dba3a813b_2_31"/>
          <p:cNvSpPr txBox="1"/>
          <p:nvPr/>
        </p:nvSpPr>
        <p:spPr>
          <a:xfrm>
            <a:off x="7401725" y="3069900"/>
            <a:ext cx="1312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seeds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18" name="Google Shape;318;g34dba3a813b_2_31"/>
          <p:cNvGraphicFramePr/>
          <p:nvPr/>
        </p:nvGraphicFramePr>
        <p:xfrm>
          <a:off x="1559013" y="4709475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9" name="Google Shape;319;g34dba3a813b_2_31"/>
          <p:cNvSpPr txBox="1"/>
          <p:nvPr/>
        </p:nvSpPr>
        <p:spPr>
          <a:xfrm>
            <a:off x="693925" y="4662175"/>
            <a:ext cx="865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bit =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20" name="Google Shape;320;g34dba3a813b_2_31"/>
          <p:cNvGraphicFramePr/>
          <p:nvPr/>
        </p:nvGraphicFramePr>
        <p:xfrm>
          <a:off x="1559013" y="5259300"/>
          <a:ext cx="10287125" cy="39621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6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7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12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14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1" name="Google Shape;321;g34dba3a813b_2_31"/>
          <p:cNvGraphicFramePr/>
          <p:nvPr/>
        </p:nvGraphicFramePr>
        <p:xfrm>
          <a:off x="580800" y="1446425"/>
          <a:ext cx="6260300" cy="2724150"/>
        </p:xfrm>
        <a:graphic>
          <a:graphicData uri="http://schemas.openxmlformats.org/drawingml/2006/table">
            <a:tbl>
              <a:tblPr>
                <a:noFill/>
                <a:tableStyleId>{C275E55D-A52A-4BB5-893A-403FCA8A336D}</a:tableStyleId>
              </a:tblPr>
              <a:tblGrid>
                <a:gridCol w="15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VALUE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FIRST HASH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SECOND HASH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INDICES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123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3745691713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2789295015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[11, 6]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3433333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3403737752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3907732286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[13, 1]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5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3583103607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1711168676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[7, 16]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43843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2699127394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3469492224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[11, 15]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Floryan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2174324956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885440771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[0, 4]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2" name="Google Shape;322;g34dba3a813b_2_31"/>
          <p:cNvSpPr/>
          <p:nvPr/>
        </p:nvSpPr>
        <p:spPr>
          <a:xfrm>
            <a:off x="5276025" y="1901952"/>
            <a:ext cx="1561200" cy="4389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3" name="Google Shape;323;g34dba3a813b_2_31"/>
          <p:cNvSpPr/>
          <p:nvPr/>
        </p:nvSpPr>
        <p:spPr>
          <a:xfrm>
            <a:off x="5276025" y="2354475"/>
            <a:ext cx="1561200" cy="4389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4" name="Google Shape;324;g34dba3a813b_2_31"/>
          <p:cNvSpPr/>
          <p:nvPr/>
        </p:nvSpPr>
        <p:spPr>
          <a:xfrm>
            <a:off x="5276025" y="2807000"/>
            <a:ext cx="1561200" cy="4389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5" name="Google Shape;325;g34dba3a813b_2_31"/>
          <p:cNvSpPr/>
          <p:nvPr/>
        </p:nvSpPr>
        <p:spPr>
          <a:xfrm>
            <a:off x="5276025" y="3259525"/>
            <a:ext cx="1561200" cy="4389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6" name="Google Shape;326;g34dba3a813b_2_31"/>
          <p:cNvSpPr/>
          <p:nvPr/>
        </p:nvSpPr>
        <p:spPr>
          <a:xfrm>
            <a:off x="5276025" y="3712050"/>
            <a:ext cx="1561200" cy="4389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7" name="Google Shape;327;g34dba3a813b_2_31"/>
          <p:cNvSpPr/>
          <p:nvPr/>
        </p:nvSpPr>
        <p:spPr>
          <a:xfrm>
            <a:off x="1583550" y="4720075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8" name="Google Shape;328;g34dba3a813b_2_31"/>
          <p:cNvSpPr/>
          <p:nvPr/>
        </p:nvSpPr>
        <p:spPr>
          <a:xfrm>
            <a:off x="3979525" y="4720075"/>
            <a:ext cx="605100" cy="3750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9" name="Google Shape;329;g34dba3a813b_2_31"/>
          <p:cNvSpPr/>
          <p:nvPr/>
        </p:nvSpPr>
        <p:spPr>
          <a:xfrm>
            <a:off x="2193275" y="4720075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0" name="Google Shape;330;g34dba3a813b_2_31"/>
          <p:cNvSpPr/>
          <p:nvPr/>
        </p:nvSpPr>
        <p:spPr>
          <a:xfrm>
            <a:off x="9445475" y="4720075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1" name="Google Shape;331;g34dba3a813b_2_31"/>
          <p:cNvSpPr/>
          <p:nvPr/>
        </p:nvSpPr>
        <p:spPr>
          <a:xfrm>
            <a:off x="5193801" y="4720075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2" name="Google Shape;332;g34dba3a813b_2_31"/>
          <p:cNvSpPr/>
          <p:nvPr/>
        </p:nvSpPr>
        <p:spPr>
          <a:xfrm>
            <a:off x="8215401" y="4720075"/>
            <a:ext cx="605100" cy="375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g34dba3a813b_2_31"/>
          <p:cNvSpPr/>
          <p:nvPr/>
        </p:nvSpPr>
        <p:spPr>
          <a:xfrm>
            <a:off x="8253275" y="4771075"/>
            <a:ext cx="523500" cy="283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g34dba3a813b_2_31"/>
          <p:cNvSpPr/>
          <p:nvPr/>
        </p:nvSpPr>
        <p:spPr>
          <a:xfrm>
            <a:off x="10646250" y="4720075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5" name="Google Shape;335;g34dba3a813b_2_31"/>
          <p:cNvSpPr/>
          <p:nvPr/>
        </p:nvSpPr>
        <p:spPr>
          <a:xfrm>
            <a:off x="5798900" y="4720075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6" name="Google Shape;336;g34dba3a813b_2_31"/>
          <p:cNvSpPr/>
          <p:nvPr/>
        </p:nvSpPr>
        <p:spPr>
          <a:xfrm>
            <a:off x="11256800" y="4725175"/>
            <a:ext cx="585300" cy="3750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7" name="Google Shape;337;g34dba3a813b_2_31"/>
          <p:cNvSpPr txBox="1"/>
          <p:nvPr/>
        </p:nvSpPr>
        <p:spPr>
          <a:xfrm>
            <a:off x="7071275" y="1771700"/>
            <a:ext cx="50088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Indices are computed by </a:t>
            </a:r>
            <a:r>
              <a:rPr lang="en-US" sz="24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= hash % m</a:t>
            </a:r>
            <a:endParaRPr sz="24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Widescreen</PresentationFormat>
  <Paragraphs>345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Twentieth Century</vt:lpstr>
      <vt:lpstr>Circuit</vt:lpstr>
      <vt:lpstr>Bloom Filter</vt:lpstr>
      <vt:lpstr>Bloom Filter</vt:lpstr>
      <vt:lpstr>INTRODUCTION: Bloom Filters</vt:lpstr>
      <vt:lpstr>Definitions and Math</vt:lpstr>
      <vt:lpstr>Format</vt:lpstr>
      <vt:lpstr>Aside on Hashing</vt:lpstr>
      <vt:lpstr>Aside on Hashing</vt:lpstr>
      <vt:lpstr>Back to Bloom Filters - Insert</vt:lpstr>
      <vt:lpstr>Insert</vt:lpstr>
      <vt:lpstr>Contains</vt:lpstr>
      <vt:lpstr>Delete?</vt:lpstr>
      <vt:lpstr>Non-determinism and False Positives</vt:lpstr>
      <vt:lpstr>Applications</vt:lpstr>
      <vt:lpstr>CONCLUSION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Mark Floryan</dc:creator>
  <cp:lastModifiedBy>Bippert, Brian Thomas (ban6ar)</cp:lastModifiedBy>
  <cp:revision>1</cp:revision>
  <dcterms:created xsi:type="dcterms:W3CDTF">2023-02-24T14:15:53Z</dcterms:created>
  <dcterms:modified xsi:type="dcterms:W3CDTF">2025-04-23T04:54:23Z</dcterms:modified>
</cp:coreProperties>
</file>