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xm1NhA8uK7RqpB8IJLpYcoYgs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A8839A-C606-4A63-AB02-FB408171C73F}">
  <a:tblStyle styleId="{4AA8839A-C606-4A63-AB02-FB408171C73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22" autoAdjust="0"/>
  </p:normalViewPr>
  <p:slideViewPr>
    <p:cSldViewPr snapToGrid="0">
      <p:cViewPr varScale="1">
        <p:scale>
          <a:sx n="90" d="100"/>
          <a:sy n="90" d="100"/>
        </p:scale>
        <p:origin x="3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4e57efacb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Brian</a:t>
            </a:r>
            <a:endParaRPr/>
          </a:p>
        </p:txBody>
      </p:sp>
      <p:sp>
        <p:nvSpPr>
          <p:cNvPr id="243" name="Google Shape;243;g34e57efacb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Emily</a:t>
            </a:r>
            <a:endParaRPr/>
          </a:p>
        </p:txBody>
      </p:sp>
      <p:sp>
        <p:nvSpPr>
          <p:cNvPr id="257" name="Google Shape;25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Emily</a:t>
            </a:r>
            <a:endParaRPr/>
          </a:p>
        </p:txBody>
      </p:sp>
      <p:sp>
        <p:nvSpPr>
          <p:cNvPr id="270" name="Google Shape;2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4dba3a813b_2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Livvy</a:t>
            </a:r>
            <a:endParaRPr/>
          </a:p>
          <a:p>
            <a:pPr marL="0" lvl="0" indent="0" algn="l" rtl="0">
              <a:lnSpc>
                <a:spcPct val="100000"/>
              </a:lnSpc>
              <a:spcBef>
                <a:spcPts val="0"/>
              </a:spcBef>
              <a:spcAft>
                <a:spcPts val="0"/>
              </a:spcAft>
              <a:buSzPts val="1400"/>
              <a:buNone/>
            </a:pPr>
            <a:r>
              <a:rPr lang="en-US"/>
              <a:t>The insert function takes in a value to insert, then k different hashes of this value are computed, the result of each hash is moduloed by m (the size of the array) to return an index within the array. The associated values of these indices within the bit array are set to 1. Of note, our implementation also stores seed values for the hashing function to be used by the algorithm. This function has a runtime of O(k) where k is the number of hashes computed and it can be parallelized. </a:t>
            </a:r>
            <a:endParaRPr/>
          </a:p>
        </p:txBody>
      </p:sp>
      <p:sp>
        <p:nvSpPr>
          <p:cNvPr id="280" name="Google Shape;280;g34dba3a813b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4dba3a813b_2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Livvy</a:t>
            </a:r>
            <a:endParaRPr/>
          </a:p>
          <a:p>
            <a:pPr marL="0" lvl="0" indent="0" algn="l" rtl="0">
              <a:lnSpc>
                <a:spcPct val="100000"/>
              </a:lnSpc>
              <a:spcBef>
                <a:spcPts val="0"/>
              </a:spcBef>
              <a:spcAft>
                <a:spcPts val="0"/>
              </a:spcAft>
              <a:buSzPts val="1400"/>
              <a:buNone/>
            </a:pPr>
            <a:r>
              <a:rPr lang="en-US"/>
              <a:t>Note that the insertion/query of ‘123’ and ‘43843’ allows for false positives</a:t>
            </a:r>
            <a:endParaRPr/>
          </a:p>
        </p:txBody>
      </p:sp>
      <p:sp>
        <p:nvSpPr>
          <p:cNvPr id="299" name="Google Shape;299;g34dba3a813b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4dd25a746c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Emily</a:t>
            </a:r>
            <a:endParaRPr/>
          </a:p>
        </p:txBody>
      </p:sp>
      <p:sp>
        <p:nvSpPr>
          <p:cNvPr id="328" name="Google Shape;328;g34dd25a746c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4dd25a746c_0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Brian</a:t>
            </a:r>
            <a:endParaRPr/>
          </a:p>
        </p:txBody>
      </p:sp>
      <p:sp>
        <p:nvSpPr>
          <p:cNvPr id="358" name="Google Shape;358;g34dd25a746c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4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44"/>
          <p:cNvGrpSpPr/>
          <p:nvPr/>
        </p:nvGrpSpPr>
        <p:grpSpPr>
          <a:xfrm>
            <a:off x="0" y="0"/>
            <a:ext cx="2305051" cy="6858001"/>
            <a:chOff x="0" y="0"/>
            <a:chExt cx="2305051" cy="6858001"/>
          </a:xfrm>
        </p:grpSpPr>
        <p:sp>
          <p:nvSpPr>
            <p:cNvPr id="59" name="Google Shape;59;p4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4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4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4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4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4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4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4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4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4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4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4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4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4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4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4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4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4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4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4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4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4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4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4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4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4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5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5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72" name="Google Shape;172;p5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5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5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5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5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5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5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5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5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5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5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5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5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5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5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5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190" name="Google Shape;190;p5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5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5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5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5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5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5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5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5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5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5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5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5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5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5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5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5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5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5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2" name="Google Shape;212;p5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5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5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5" name="Google Shape;215;p5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5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5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8" name="Google Shape;218;p5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5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5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5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5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5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6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60"/>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6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6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6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4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4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6"/>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7" name="Google Shape;127;p4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4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7"/>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3" name="Google Shape;133;p47"/>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4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4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4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4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4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4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4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5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5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5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5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5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5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5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5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5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5" name="Google Shape;165;p5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5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5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5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4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 name="Google Shape;11;p43"/>
          <p:cNvGrpSpPr/>
          <p:nvPr/>
        </p:nvGrpSpPr>
        <p:grpSpPr>
          <a:xfrm>
            <a:off x="-14288" y="0"/>
            <a:ext cx="12053888" cy="6858001"/>
            <a:chOff x="-14288" y="0"/>
            <a:chExt cx="12053888" cy="6858001"/>
          </a:xfrm>
        </p:grpSpPr>
        <p:grpSp>
          <p:nvGrpSpPr>
            <p:cNvPr id="12" name="Google Shape;12;p43"/>
            <p:cNvGrpSpPr/>
            <p:nvPr/>
          </p:nvGrpSpPr>
          <p:grpSpPr>
            <a:xfrm>
              <a:off x="-14288" y="0"/>
              <a:ext cx="1220788" cy="6858001"/>
              <a:chOff x="-14288" y="0"/>
              <a:chExt cx="1220788" cy="6858001"/>
            </a:xfrm>
          </p:grpSpPr>
          <p:sp>
            <p:nvSpPr>
              <p:cNvPr id="13" name="Google Shape;13;p43"/>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4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4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4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4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 name="Google Shape;24;p43"/>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sm" len="sm"/>
                <a:tailEnd type="none" w="sm" len="sm"/>
              </a:ln>
            </p:spPr>
          </p:cxnSp>
          <p:sp>
            <p:nvSpPr>
              <p:cNvPr id="25" name="Google Shape;25;p4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4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4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4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3"/>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4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4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4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4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4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43"/>
            <p:cNvGrpSpPr/>
            <p:nvPr/>
          </p:nvGrpSpPr>
          <p:grpSpPr>
            <a:xfrm>
              <a:off x="11364912" y="0"/>
              <a:ext cx="674688" cy="6848476"/>
              <a:chOff x="11364912" y="0"/>
              <a:chExt cx="674688" cy="6848476"/>
            </a:xfrm>
          </p:grpSpPr>
          <p:sp>
            <p:nvSpPr>
              <p:cNvPr id="41" name="Google Shape;41;p4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4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4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4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4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3"/>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 name="Google Shape;51;p4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4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4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4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4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
          <p:cNvSpPr txBox="1">
            <a:spLocks noGrp="1"/>
          </p:cNvSpPr>
          <p:nvPr>
            <p:ph type="ctrTitle"/>
          </p:nvPr>
        </p:nvSpPr>
        <p:spPr>
          <a:xfrm>
            <a:off x="1876424" y="1122363"/>
            <a:ext cx="87915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Twentieth Century"/>
              <a:buNone/>
            </a:pPr>
            <a:r>
              <a:rPr lang="en-US"/>
              <a:t>Bloom Filter</a:t>
            </a:r>
            <a:endParaRPr/>
          </a:p>
        </p:txBody>
      </p:sp>
      <p:sp>
        <p:nvSpPr>
          <p:cNvPr id="240" name="Google Shape;240;p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2"/>
              </a:buClr>
              <a:buSzPts val="2500"/>
              <a:buNone/>
            </a:pPr>
            <a:r>
              <a:rPr lang="en-US"/>
              <a:t>ADVANCED ALGORITHMS</a:t>
            </a:r>
            <a:br>
              <a:rPr lang="en-US"/>
            </a:br>
            <a:r>
              <a:rPr lang="en-US"/>
              <a:t>Brian Bippert, Emily Rothrock, Livvy Yurish</a:t>
            </a:r>
            <a:br>
              <a:rPr lang="en-US"/>
            </a:br>
            <a:br>
              <a:rPr lang="en-US"/>
            </a:br>
            <a:r>
              <a:rPr lang="en-US"/>
              <a:t>Student Presentations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34e57efacb8_0_0"/>
          <p:cNvSpPr txBox="1">
            <a:spLocks noGrp="1"/>
          </p:cNvSpPr>
          <p:nvPr>
            <p:ph type="title"/>
          </p:nvPr>
        </p:nvSpPr>
        <p:spPr>
          <a:xfrm>
            <a:off x="1141412" y="249580"/>
            <a:ext cx="9906000" cy="652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Definitions and Math</a:t>
            </a:r>
            <a:endParaRPr/>
          </a:p>
        </p:txBody>
      </p:sp>
      <p:sp>
        <p:nvSpPr>
          <p:cNvPr id="246" name="Google Shape;246;g34e57efacb8_0_0"/>
          <p:cNvSpPr/>
          <p:nvPr/>
        </p:nvSpPr>
        <p:spPr>
          <a:xfrm>
            <a:off x="604725" y="2009000"/>
            <a:ext cx="5050800" cy="17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wentieth Century"/>
                <a:ea typeface="Twentieth Century"/>
                <a:cs typeface="Twentieth Century"/>
                <a:sym typeface="Twentieth Century"/>
              </a:rPr>
              <a:t>Important values:</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k </a:t>
            </a:r>
            <a:r>
              <a:rPr lang="en-US" sz="1400" b="0" i="0" u="none" strike="noStrike" cap="none">
                <a:solidFill>
                  <a:srgbClr val="000000"/>
                </a:solidFill>
                <a:latin typeface="Twentieth Century"/>
                <a:ea typeface="Twentieth Century"/>
                <a:cs typeface="Twentieth Century"/>
                <a:sym typeface="Twentieth Century"/>
              </a:rPr>
              <a:t> - number of hashing functions</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m</a:t>
            </a:r>
            <a:r>
              <a:rPr lang="en-US" sz="1400" b="0" i="0" u="none" strike="noStrike" cap="none">
                <a:solidFill>
                  <a:srgbClr val="000000"/>
                </a:solidFill>
                <a:latin typeface="Arial"/>
                <a:ea typeface="Arial"/>
                <a:cs typeface="Arial"/>
                <a:sym typeface="Arial"/>
              </a:rPr>
              <a:t> -</a:t>
            </a:r>
            <a:r>
              <a:rPr lang="en-US" sz="1400" b="0" i="0" u="none" strike="noStrike" cap="none">
                <a:solidFill>
                  <a:srgbClr val="000000"/>
                </a:solidFill>
                <a:latin typeface="Twentieth Century"/>
                <a:ea typeface="Twentieth Century"/>
                <a:cs typeface="Twentieth Century"/>
                <a:sym typeface="Twentieth Century"/>
              </a:rPr>
              <a:t> size of binary array</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n</a:t>
            </a:r>
            <a:r>
              <a:rPr lang="en-US" sz="1400" b="0" i="0" u="none" strike="noStrike" cap="none">
                <a:solidFill>
                  <a:srgbClr val="000000"/>
                </a:solidFill>
                <a:latin typeface="Twentieth Century"/>
                <a:ea typeface="Twentieth Century"/>
                <a:cs typeface="Twentieth Century"/>
                <a:sym typeface="Twentieth Century"/>
              </a:rPr>
              <a:t> - number of elements expected to be added to the structure</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100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P </a:t>
            </a:r>
            <a:r>
              <a:rPr lang="en-US" sz="1400" b="0" i="0" u="none" strike="noStrike" cap="none">
                <a:solidFill>
                  <a:srgbClr val="000000"/>
                </a:solidFill>
                <a:latin typeface="Twentieth Century"/>
                <a:ea typeface="Twentieth Century"/>
                <a:cs typeface="Twentieth Century"/>
                <a:sym typeface="Twentieth Century"/>
              </a:rPr>
              <a:t>- probability of a false positive</a:t>
            </a:r>
            <a:endParaRPr sz="1400" b="0" i="0" u="none" strike="noStrike" cap="none">
              <a:solidFill>
                <a:srgbClr val="000000"/>
              </a:solidFill>
              <a:latin typeface="Twentieth Century"/>
              <a:ea typeface="Twentieth Century"/>
              <a:cs typeface="Twentieth Century"/>
              <a:sym typeface="Twentieth Century"/>
            </a:endParaRPr>
          </a:p>
        </p:txBody>
      </p:sp>
      <p:sp>
        <p:nvSpPr>
          <p:cNvPr id="247" name="Google Shape;247;g34e57efacb8_0_0"/>
          <p:cNvSpPr/>
          <p:nvPr/>
        </p:nvSpPr>
        <p:spPr>
          <a:xfrm>
            <a:off x="6019850" y="2009000"/>
            <a:ext cx="6007500" cy="17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wentieth Century"/>
                <a:ea typeface="Twentieth Century"/>
                <a:cs typeface="Twentieth Century"/>
                <a:sym typeface="Twentieth Century"/>
              </a:rPr>
              <a:t>Associated math:</a:t>
            </a:r>
            <a:endParaRPr sz="1400" b="0" i="0" u="none" strike="noStrike" cap="none">
              <a:solidFill>
                <a:srgbClr val="000000"/>
              </a:solidFill>
              <a:latin typeface="Twentieth Century"/>
              <a:ea typeface="Twentieth Century"/>
              <a:cs typeface="Twentieth Century"/>
              <a:sym typeface="Twentieth Century"/>
            </a:endParaRPr>
          </a:p>
          <a:p>
            <a:pPr marL="1371600" marR="0" lvl="0" indent="0" algn="l" rtl="0">
              <a:lnSpc>
                <a:spcPct val="100000"/>
              </a:lnSpc>
              <a:spcBef>
                <a:spcPts val="1000"/>
              </a:spcBef>
              <a:spcAft>
                <a:spcPts val="0"/>
              </a:spcAft>
              <a:buClr>
                <a:srgbClr val="000000"/>
              </a:buClr>
              <a:buSzPts val="1400"/>
              <a:buFont typeface="Arial"/>
              <a:buNone/>
            </a:pPr>
            <a:r>
              <a:rPr lang="en-US" sz="1400" b="0" i="0" u="none" strike="noStrike" cap="none">
                <a:solidFill>
                  <a:srgbClr val="000000"/>
                </a:solidFill>
                <a:latin typeface="Twentieth Century"/>
                <a:ea typeface="Twentieth Century"/>
                <a:cs typeface="Twentieth Century"/>
                <a:sym typeface="Twentieth Century"/>
              </a:rPr>
              <a:t>   → guarantees probability </a:t>
            </a:r>
            <a:r>
              <a:rPr lang="en-US" sz="1400" b="0" i="1" u="none" strike="noStrike" cap="none">
                <a:solidFill>
                  <a:srgbClr val="000000"/>
                </a:solidFill>
                <a:latin typeface="Twentieth Century"/>
                <a:ea typeface="Twentieth Century"/>
                <a:cs typeface="Twentieth Century"/>
                <a:sym typeface="Twentieth Century"/>
              </a:rPr>
              <a:t>P </a:t>
            </a:r>
            <a:r>
              <a:rPr lang="en-US" sz="1400" b="0" i="0" u="none" strike="noStrike" cap="none">
                <a:solidFill>
                  <a:srgbClr val="000000"/>
                </a:solidFill>
                <a:latin typeface="Twentieth Century"/>
                <a:ea typeface="Twentieth Century"/>
                <a:cs typeface="Twentieth Century"/>
                <a:sym typeface="Twentieth Century"/>
              </a:rPr>
              <a:t>false positive</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a:p>
            <a:pPr marL="1371600" marR="0" lvl="0" indent="0" algn="l" rtl="0">
              <a:lnSpc>
                <a:spcPct val="100000"/>
              </a:lnSpc>
              <a:spcBef>
                <a:spcPts val="100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1000"/>
              </a:spcAft>
              <a:buClr>
                <a:srgbClr val="000000"/>
              </a:buClr>
              <a:buSzPts val="1400"/>
              <a:buFont typeface="Arial"/>
              <a:buNone/>
            </a:pPr>
            <a:endParaRPr sz="1400" b="0" i="1" u="none" strike="noStrike" cap="none">
              <a:solidFill>
                <a:srgbClr val="000000"/>
              </a:solidFill>
              <a:latin typeface="Twentieth Century"/>
              <a:ea typeface="Twentieth Century"/>
              <a:cs typeface="Twentieth Century"/>
              <a:sym typeface="Twentieth Century"/>
            </a:endParaRPr>
          </a:p>
        </p:txBody>
      </p:sp>
      <p:pic>
        <p:nvPicPr>
          <p:cNvPr id="248" name="Google Shape;248;g34e57efacb8_0_0"/>
          <p:cNvPicPr preferRelativeResize="0"/>
          <p:nvPr/>
        </p:nvPicPr>
        <p:blipFill rotWithShape="1">
          <a:blip r:embed="rId3">
            <a:alphaModFix/>
          </a:blip>
          <a:srcRect/>
          <a:stretch/>
        </p:blipFill>
        <p:spPr>
          <a:xfrm>
            <a:off x="6131300" y="2257525"/>
            <a:ext cx="1466850" cy="495300"/>
          </a:xfrm>
          <a:prstGeom prst="rect">
            <a:avLst/>
          </a:prstGeom>
          <a:noFill/>
          <a:ln>
            <a:noFill/>
          </a:ln>
        </p:spPr>
      </p:pic>
      <p:pic>
        <p:nvPicPr>
          <p:cNvPr id="249" name="Google Shape;249;g34e57efacb8_0_0"/>
          <p:cNvPicPr preferRelativeResize="0"/>
          <p:nvPr/>
        </p:nvPicPr>
        <p:blipFill rotWithShape="1">
          <a:blip r:embed="rId4">
            <a:alphaModFix/>
          </a:blip>
          <a:srcRect/>
          <a:stretch/>
        </p:blipFill>
        <p:spPr>
          <a:xfrm>
            <a:off x="6131300" y="3195250"/>
            <a:ext cx="695325" cy="342900"/>
          </a:xfrm>
          <a:prstGeom prst="rect">
            <a:avLst/>
          </a:prstGeom>
          <a:noFill/>
          <a:ln>
            <a:noFill/>
          </a:ln>
        </p:spPr>
      </p:pic>
      <p:sp>
        <p:nvSpPr>
          <p:cNvPr id="250" name="Google Shape;250;g34e57efacb8_0_0"/>
          <p:cNvSpPr txBox="1"/>
          <p:nvPr/>
        </p:nvSpPr>
        <p:spPr>
          <a:xfrm>
            <a:off x="7045700" y="2752825"/>
            <a:ext cx="5262900" cy="54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000"/>
              </a:spcAft>
              <a:buClr>
                <a:schemeClr val="dk1"/>
              </a:buClr>
              <a:buSzPts val="1100"/>
              <a:buFont typeface="Arial"/>
              <a:buNone/>
            </a:pPr>
            <a:r>
              <a:rPr lang="en-US" sz="1400" b="0" i="0" u="none" strike="noStrike" cap="none">
                <a:solidFill>
                  <a:schemeClr val="dk1"/>
                </a:solidFill>
                <a:latin typeface="Twentieth Century"/>
                <a:ea typeface="Twentieth Century"/>
                <a:cs typeface="Twentieth Century"/>
                <a:sym typeface="Twentieth Century"/>
              </a:rPr>
              <a:t>→ calculates size of array based on size of input and probability</a:t>
            </a:r>
            <a:endParaRPr sz="2400" b="0" i="0" u="none" strike="noStrike" cap="none">
              <a:solidFill>
                <a:schemeClr val="lt1"/>
              </a:solidFill>
              <a:latin typeface="Twentieth Century"/>
              <a:ea typeface="Twentieth Century"/>
              <a:cs typeface="Twentieth Century"/>
              <a:sym typeface="Twentieth Century"/>
            </a:endParaRPr>
          </a:p>
        </p:txBody>
      </p:sp>
      <p:sp>
        <p:nvSpPr>
          <p:cNvPr id="251" name="Google Shape;251;g34e57efacb8_0_0"/>
          <p:cNvSpPr txBox="1"/>
          <p:nvPr/>
        </p:nvSpPr>
        <p:spPr>
          <a:xfrm>
            <a:off x="6826625" y="3154650"/>
            <a:ext cx="5262900" cy="54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000"/>
              </a:spcAft>
              <a:buClr>
                <a:srgbClr val="000000"/>
              </a:buClr>
              <a:buSzPts val="1400"/>
              <a:buFont typeface="Arial"/>
              <a:buNone/>
            </a:pPr>
            <a:r>
              <a:rPr lang="en-US" sz="1400" b="0" i="0" u="none" strike="noStrike" cap="none">
                <a:solidFill>
                  <a:schemeClr val="dk1"/>
                </a:solidFill>
                <a:latin typeface="Twentieth Century"/>
                <a:ea typeface="Twentieth Century"/>
                <a:cs typeface="Twentieth Century"/>
                <a:sym typeface="Twentieth Century"/>
              </a:rPr>
              <a:t>→ calculates optimal number of hashing function</a:t>
            </a:r>
            <a:endParaRPr sz="2400" b="0" i="0" u="none" strike="noStrike" cap="none">
              <a:solidFill>
                <a:schemeClr val="lt1"/>
              </a:solidFill>
              <a:latin typeface="Twentieth Century"/>
              <a:ea typeface="Twentieth Century"/>
              <a:cs typeface="Twentieth Century"/>
              <a:sym typeface="Twentieth Century"/>
            </a:endParaRPr>
          </a:p>
        </p:txBody>
      </p:sp>
      <p:sp>
        <p:nvSpPr>
          <p:cNvPr id="252" name="Google Shape;252;g34e57efacb8_0_0"/>
          <p:cNvSpPr txBox="1"/>
          <p:nvPr/>
        </p:nvSpPr>
        <p:spPr>
          <a:xfrm>
            <a:off x="3703100" y="3875925"/>
            <a:ext cx="4782600" cy="140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a:solidFill>
                  <a:schemeClr val="lt1"/>
                </a:solidFill>
                <a:latin typeface="Twentieth Century"/>
                <a:ea typeface="Twentieth Century"/>
                <a:cs typeface="Twentieth Century"/>
                <a:sym typeface="Twentieth Century"/>
              </a:rPr>
              <a:t>Given </a:t>
            </a:r>
            <a:r>
              <a:rPr lang="en-US" sz="1700" b="0" i="1" u="none" strike="noStrike" cap="none">
                <a:solidFill>
                  <a:schemeClr val="lt1"/>
                </a:solidFill>
                <a:latin typeface="Twentieth Century"/>
                <a:ea typeface="Twentieth Century"/>
                <a:cs typeface="Twentieth Century"/>
                <a:sym typeface="Twentieth Century"/>
              </a:rPr>
              <a:t>n </a:t>
            </a:r>
            <a:r>
              <a:rPr lang="en-US" sz="1700" b="0" i="0" u="none" strike="noStrike" cap="none">
                <a:solidFill>
                  <a:schemeClr val="lt1"/>
                </a:solidFill>
                <a:latin typeface="Twentieth Century"/>
                <a:ea typeface="Twentieth Century"/>
                <a:cs typeface="Twentieth Century"/>
                <a:sym typeface="Twentieth Century"/>
              </a:rPr>
              <a:t>and an acceptable probability </a:t>
            </a:r>
            <a:r>
              <a:rPr lang="en-US" sz="1700" b="0" i="1" u="none" strike="noStrike" cap="none">
                <a:solidFill>
                  <a:schemeClr val="lt1"/>
                </a:solidFill>
                <a:latin typeface="Twentieth Century"/>
                <a:ea typeface="Twentieth Century"/>
                <a:cs typeface="Twentieth Century"/>
                <a:sym typeface="Twentieth Century"/>
              </a:rPr>
              <a:t>P</a:t>
            </a:r>
            <a:r>
              <a:rPr lang="en-US" sz="1700" b="0" i="0" u="none" strike="noStrike" cap="none">
                <a:solidFill>
                  <a:schemeClr val="lt1"/>
                </a:solidFill>
                <a:latin typeface="Twentieth Century"/>
                <a:ea typeface="Twentieth Century"/>
                <a:cs typeface="Twentieth Century"/>
                <a:sym typeface="Twentieth Century"/>
              </a:rPr>
              <a:t>, </a:t>
            </a:r>
            <a:r>
              <a:rPr lang="en-US" sz="1700" b="0" i="1" u="none" strike="noStrike" cap="none">
                <a:solidFill>
                  <a:schemeClr val="lt1"/>
                </a:solidFill>
                <a:latin typeface="Twentieth Century"/>
                <a:ea typeface="Twentieth Century"/>
                <a:cs typeface="Twentieth Century"/>
                <a:sym typeface="Twentieth Century"/>
              </a:rPr>
              <a:t>k </a:t>
            </a:r>
            <a:r>
              <a:rPr lang="en-US" sz="1700" b="0" i="0" u="none" strike="noStrike" cap="none">
                <a:solidFill>
                  <a:schemeClr val="lt1"/>
                </a:solidFill>
                <a:latin typeface="Twentieth Century"/>
                <a:ea typeface="Twentieth Century"/>
                <a:cs typeface="Twentieth Century"/>
                <a:sym typeface="Twentieth Century"/>
              </a:rPr>
              <a:t>and </a:t>
            </a:r>
            <a:r>
              <a:rPr lang="en-US" sz="1700" b="0" i="1" u="none" strike="noStrike" cap="none">
                <a:solidFill>
                  <a:schemeClr val="lt1"/>
                </a:solidFill>
                <a:latin typeface="Twentieth Century"/>
                <a:ea typeface="Twentieth Century"/>
                <a:cs typeface="Twentieth Century"/>
                <a:sym typeface="Twentieth Century"/>
              </a:rPr>
              <a:t>n </a:t>
            </a:r>
            <a:r>
              <a:rPr lang="en-US" sz="1700" b="0" i="0" u="none" strike="noStrike" cap="none">
                <a:solidFill>
                  <a:schemeClr val="lt1"/>
                </a:solidFill>
                <a:latin typeface="Twentieth Century"/>
                <a:ea typeface="Twentieth Century"/>
                <a:cs typeface="Twentieth Century"/>
                <a:sym typeface="Twentieth Century"/>
              </a:rPr>
              <a:t>can be calculated!</a:t>
            </a:r>
            <a:endParaRPr sz="1900" b="0" i="0" u="none" strike="noStrike" cap="none">
              <a:solidFill>
                <a:srgbClr val="000000"/>
              </a:solidFill>
              <a:latin typeface="Arial"/>
              <a:ea typeface="Arial"/>
              <a:cs typeface="Arial"/>
              <a:sym typeface="Arial"/>
            </a:endParaRPr>
          </a:p>
        </p:txBody>
      </p:sp>
      <p:pic>
        <p:nvPicPr>
          <p:cNvPr id="253" name="Google Shape;253;g34e57efacb8_0_0"/>
          <p:cNvPicPr preferRelativeResize="0"/>
          <p:nvPr/>
        </p:nvPicPr>
        <p:blipFill rotWithShape="1">
          <a:blip r:embed="rId5">
            <a:alphaModFix/>
          </a:blip>
          <a:srcRect/>
          <a:stretch/>
        </p:blipFill>
        <p:spPr>
          <a:xfrm>
            <a:off x="6131300" y="2752825"/>
            <a:ext cx="914400" cy="409575"/>
          </a:xfrm>
          <a:prstGeom prst="rect">
            <a:avLst/>
          </a:prstGeom>
          <a:noFill/>
          <a:ln>
            <a:noFill/>
          </a:ln>
        </p:spPr>
      </p:pic>
      <p:sp>
        <p:nvSpPr>
          <p:cNvPr id="254" name="Google Shape;254;g34e57efacb8_0_0"/>
          <p:cNvSpPr txBox="1"/>
          <p:nvPr/>
        </p:nvSpPr>
        <p:spPr>
          <a:xfrm>
            <a:off x="1587500" y="4652325"/>
            <a:ext cx="9013800" cy="335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100" b="1">
                <a:solidFill>
                  <a:schemeClr val="lt1"/>
                </a:solidFill>
                <a:latin typeface="Twentieth Century"/>
                <a:ea typeface="Twentieth Century"/>
                <a:cs typeface="Twentieth Century"/>
                <a:sym typeface="Twentieth Century"/>
              </a:rPr>
              <a:t>WHY?: </a:t>
            </a:r>
            <a:endParaRPr sz="2100" b="1">
              <a:solidFill>
                <a:schemeClr val="lt1"/>
              </a:solidFill>
              <a:latin typeface="Twentieth Century"/>
              <a:ea typeface="Twentieth Century"/>
              <a:cs typeface="Twentieth Century"/>
              <a:sym typeface="Twentieth Century"/>
            </a:endParaRPr>
          </a:p>
          <a:p>
            <a:pPr marL="457200" marR="0" lvl="0" indent="-361950" algn="l" rtl="0">
              <a:lnSpc>
                <a:spcPct val="100000"/>
              </a:lnSpc>
              <a:spcBef>
                <a:spcPts val="0"/>
              </a:spcBef>
              <a:spcAft>
                <a:spcPts val="0"/>
              </a:spcAft>
              <a:buClr>
                <a:schemeClr val="lt1"/>
              </a:buClr>
              <a:buSzPts val="2100"/>
              <a:buFont typeface="Twentieth Century"/>
              <a:buChar char="-"/>
            </a:pPr>
            <a:r>
              <a:rPr lang="en-US" sz="2100">
                <a:solidFill>
                  <a:schemeClr val="lt1"/>
                </a:solidFill>
                <a:latin typeface="Twentieth Century"/>
                <a:ea typeface="Twentieth Century"/>
                <a:cs typeface="Twentieth Century"/>
                <a:sym typeface="Twentieth Century"/>
              </a:rPr>
              <a:t>URL safety → can be shipped with a browser</a:t>
            </a:r>
            <a:endParaRPr sz="2100">
              <a:solidFill>
                <a:schemeClr val="lt1"/>
              </a:solidFill>
              <a:latin typeface="Twentieth Century"/>
              <a:ea typeface="Twentieth Century"/>
              <a:cs typeface="Twentieth Century"/>
              <a:sym typeface="Twentieth Century"/>
            </a:endParaRPr>
          </a:p>
          <a:p>
            <a:pPr marL="457200" lvl="0" indent="-361950" algn="l" rtl="0">
              <a:spcBef>
                <a:spcPts val="0"/>
              </a:spcBef>
              <a:spcAft>
                <a:spcPts val="0"/>
              </a:spcAft>
              <a:buClr>
                <a:schemeClr val="lt1"/>
              </a:buClr>
              <a:buSzPts val="2100"/>
              <a:buFont typeface="Twentieth Century"/>
              <a:buChar char="-"/>
            </a:pPr>
            <a:r>
              <a:rPr lang="en-US" sz="2100">
                <a:solidFill>
                  <a:schemeClr val="lt1"/>
                </a:solidFill>
                <a:latin typeface="Twentieth Century"/>
                <a:ea typeface="Twentieth Century"/>
                <a:cs typeface="Twentieth Century"/>
                <a:sym typeface="Twentieth Century"/>
              </a:rPr>
              <a:t>Username validation → no reason to check against a database</a:t>
            </a:r>
            <a:endParaRPr sz="2100">
              <a:solidFill>
                <a:schemeClr val="lt1"/>
              </a:solidFill>
              <a:latin typeface="Twentieth Century"/>
              <a:ea typeface="Twentieth Century"/>
              <a:cs typeface="Twentieth Century"/>
              <a:sym typeface="Twentieth Century"/>
            </a:endParaRPr>
          </a:p>
          <a:p>
            <a:pPr marL="457200" lvl="0" indent="-361950" algn="l" rtl="0">
              <a:spcBef>
                <a:spcPts val="0"/>
              </a:spcBef>
              <a:spcAft>
                <a:spcPts val="0"/>
              </a:spcAft>
              <a:buClr>
                <a:schemeClr val="lt1"/>
              </a:buClr>
              <a:buSzPts val="2100"/>
              <a:buFont typeface="Twentieth Century"/>
              <a:buChar char="-"/>
            </a:pPr>
            <a:r>
              <a:rPr lang="en-US" sz="2100">
                <a:solidFill>
                  <a:schemeClr val="lt1"/>
                </a:solidFill>
                <a:latin typeface="Twentieth Century"/>
                <a:ea typeface="Twentieth Century"/>
                <a:cs typeface="Twentieth Century"/>
                <a:sym typeface="Twentieth Century"/>
              </a:rPr>
              <a:t>Faster database queries → store if data exists before execution</a:t>
            </a:r>
            <a:endParaRPr sz="2100">
              <a:solidFill>
                <a:schemeClr val="lt1"/>
              </a:solidFill>
              <a:latin typeface="Twentieth Century"/>
              <a:ea typeface="Twentieth Century"/>
              <a:cs typeface="Twentieth Century"/>
              <a:sym typeface="Twentieth Century"/>
            </a:endParaRPr>
          </a:p>
          <a:p>
            <a:pPr marL="457200" lvl="0" indent="-361950" algn="l" rtl="0">
              <a:spcBef>
                <a:spcPts val="0"/>
              </a:spcBef>
              <a:spcAft>
                <a:spcPts val="0"/>
              </a:spcAft>
              <a:buClr>
                <a:schemeClr val="lt1"/>
              </a:buClr>
              <a:buSzPts val="2100"/>
              <a:buFont typeface="Twentieth Century"/>
              <a:buChar char="-"/>
            </a:pPr>
            <a:r>
              <a:rPr lang="en-US" sz="2100">
                <a:solidFill>
                  <a:schemeClr val="lt1"/>
                </a:solidFill>
                <a:latin typeface="Twentieth Century"/>
                <a:ea typeface="Twentieth Century"/>
                <a:cs typeface="Twentieth Century"/>
                <a:sym typeface="Twentieth Century"/>
              </a:rPr>
              <a:t>Alternative to HashSet/HashMap → faster and smaller</a:t>
            </a:r>
            <a:endParaRPr sz="2100">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1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
          <p:cNvSpPr txBox="1">
            <a:spLocks noGrp="1"/>
          </p:cNvSpPr>
          <p:nvPr>
            <p:ph type="title"/>
          </p:nvPr>
        </p:nvSpPr>
        <p:spPr>
          <a:xfrm>
            <a:off x="1141412" y="228903"/>
            <a:ext cx="9905998" cy="8604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Format</a:t>
            </a:r>
            <a:endParaRPr/>
          </a:p>
        </p:txBody>
      </p:sp>
      <p:sp>
        <p:nvSpPr>
          <p:cNvPr id="260" name="Google Shape;260;p5"/>
          <p:cNvSpPr/>
          <p:nvPr/>
        </p:nvSpPr>
        <p:spPr>
          <a:xfrm>
            <a:off x="1695900" y="1871400"/>
            <a:ext cx="1678500" cy="178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wentieth Century"/>
                <a:ea typeface="Twentieth Century"/>
                <a:cs typeface="Twentieth Century"/>
                <a:sym typeface="Twentieth Century"/>
              </a:rPr>
              <a:t>Calculated values:</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k </a:t>
            </a:r>
            <a:r>
              <a:rPr lang="en-US" sz="1400" b="0" i="0" u="none" strike="noStrike" cap="none">
                <a:solidFill>
                  <a:srgbClr val="000000"/>
                </a:solidFill>
                <a:latin typeface="Twentieth Century"/>
                <a:ea typeface="Twentieth Century"/>
                <a:cs typeface="Twentieth Century"/>
                <a:sym typeface="Twentieth Century"/>
              </a:rPr>
              <a:t> - 2</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m</a:t>
            </a:r>
            <a:r>
              <a:rPr lang="en-US" sz="1400" b="0" i="0" u="none" strike="noStrike" cap="none">
                <a:solidFill>
                  <a:srgbClr val="000000"/>
                </a:solidFill>
                <a:latin typeface="Arial"/>
                <a:ea typeface="Arial"/>
                <a:cs typeface="Arial"/>
                <a:sym typeface="Arial"/>
              </a:rPr>
              <a:t> -</a:t>
            </a:r>
            <a:r>
              <a:rPr lang="en-US" sz="1400" b="0" i="0" u="none" strike="noStrike" cap="none">
                <a:solidFill>
                  <a:srgbClr val="000000"/>
                </a:solidFill>
                <a:latin typeface="Twentieth Century"/>
                <a:ea typeface="Twentieth Century"/>
                <a:cs typeface="Twentieth Century"/>
                <a:sym typeface="Twentieth Century"/>
              </a:rPr>
              <a:t> 17</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n</a:t>
            </a:r>
            <a:r>
              <a:rPr lang="en-US" sz="1400" b="0" i="0" u="none" strike="noStrike" cap="none">
                <a:solidFill>
                  <a:srgbClr val="000000"/>
                </a:solidFill>
                <a:latin typeface="Twentieth Century"/>
                <a:ea typeface="Twentieth Century"/>
                <a:cs typeface="Twentieth Century"/>
                <a:sym typeface="Twentieth Century"/>
              </a:rPr>
              <a:t> - 5</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100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P </a:t>
            </a:r>
            <a:r>
              <a:rPr lang="en-US" sz="1400" b="0" i="0" u="none" strike="noStrike" cap="none">
                <a:solidFill>
                  <a:srgbClr val="000000"/>
                </a:solidFill>
                <a:latin typeface="Twentieth Century"/>
                <a:ea typeface="Twentieth Century"/>
                <a:cs typeface="Twentieth Century"/>
                <a:sym typeface="Twentieth Century"/>
              </a:rPr>
              <a:t>- 0.2 (20%)</a:t>
            </a:r>
            <a:endParaRPr sz="1400" b="0" i="0" u="none" strike="noStrike" cap="none">
              <a:solidFill>
                <a:srgbClr val="000000"/>
              </a:solidFill>
              <a:latin typeface="Twentieth Century"/>
              <a:ea typeface="Twentieth Century"/>
              <a:cs typeface="Twentieth Century"/>
              <a:sym typeface="Twentieth Century"/>
            </a:endParaRPr>
          </a:p>
        </p:txBody>
      </p:sp>
      <p:graphicFrame>
        <p:nvGraphicFramePr>
          <p:cNvPr id="261" name="Google Shape;261;p5"/>
          <p:cNvGraphicFramePr/>
          <p:nvPr>
            <p:extLst>
              <p:ext uri="{D42A27DB-BD31-4B8C-83A1-F6EECF244321}">
                <p14:modId xmlns:p14="http://schemas.microsoft.com/office/powerpoint/2010/main" val="1597362330"/>
              </p:ext>
            </p:extLst>
          </p:nvPr>
        </p:nvGraphicFramePr>
        <p:xfrm>
          <a:off x="7001574" y="3117200"/>
          <a:ext cx="4844564" cy="396210"/>
        </p:xfrm>
        <a:graphic>
          <a:graphicData uri="http://schemas.openxmlformats.org/drawingml/2006/table">
            <a:tbl>
              <a:tblPr>
                <a:noFill/>
                <a:tableStyleId>{4AA8839A-C606-4A63-AB02-FB408171C73F}</a:tableStyleId>
              </a:tblPr>
              <a:tblGrid>
                <a:gridCol w="2422282">
                  <a:extLst>
                    <a:ext uri="{9D8B030D-6E8A-4147-A177-3AD203B41FA5}">
                      <a16:colId xmlns:a16="http://schemas.microsoft.com/office/drawing/2014/main" val="20000"/>
                    </a:ext>
                  </a:extLst>
                </a:gridCol>
                <a:gridCol w="2422282">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some hashing function</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US" sz="1400" u="none" strike="noStrike" cap="none" dirty="0">
                          <a:solidFill>
                            <a:schemeClr val="dk1"/>
                          </a:solidFill>
                          <a:latin typeface="Twentieth Century"/>
                          <a:ea typeface="Twentieth Century"/>
                          <a:cs typeface="Twentieth Century"/>
                          <a:sym typeface="Twentieth Century"/>
                        </a:rPr>
                        <a:t>some other hashing function</a:t>
                      </a:r>
                      <a:endParaRPr sz="1400" u="none" strike="noStrike" cap="none"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62" name="Google Shape;262;p5"/>
          <p:cNvSpPr txBox="1"/>
          <p:nvPr/>
        </p:nvSpPr>
        <p:spPr>
          <a:xfrm>
            <a:off x="5794900" y="3069900"/>
            <a:ext cx="12066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seeds =</a:t>
            </a:r>
            <a:endParaRPr sz="2400" b="0" i="1" u="none" strike="noStrike" cap="none">
              <a:solidFill>
                <a:schemeClr val="lt1"/>
              </a:solidFill>
              <a:latin typeface="Twentieth Century"/>
              <a:ea typeface="Twentieth Century"/>
              <a:cs typeface="Twentieth Century"/>
              <a:sym typeface="Twentieth Century"/>
            </a:endParaRPr>
          </a:p>
        </p:txBody>
      </p:sp>
      <p:graphicFrame>
        <p:nvGraphicFramePr>
          <p:cNvPr id="263" name="Google Shape;263;p5"/>
          <p:cNvGraphicFramePr/>
          <p:nvPr/>
        </p:nvGraphicFramePr>
        <p:xfrm>
          <a:off x="1559013" y="4709475"/>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64" name="Google Shape;264;p5"/>
          <p:cNvSpPr txBox="1"/>
          <p:nvPr/>
        </p:nvSpPr>
        <p:spPr>
          <a:xfrm>
            <a:off x="706050" y="4662175"/>
            <a:ext cx="8529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bit =</a:t>
            </a:r>
            <a:endParaRPr sz="2400" b="0" i="1" u="none" strike="noStrike" cap="none">
              <a:solidFill>
                <a:schemeClr val="lt1"/>
              </a:solidFill>
              <a:latin typeface="Twentieth Century"/>
              <a:ea typeface="Twentieth Century"/>
              <a:cs typeface="Twentieth Century"/>
              <a:sym typeface="Twentieth Century"/>
            </a:endParaRPr>
          </a:p>
        </p:txBody>
      </p:sp>
      <p:sp>
        <p:nvSpPr>
          <p:cNvPr id="265" name="Google Shape;265;p5"/>
          <p:cNvSpPr txBox="1"/>
          <p:nvPr/>
        </p:nvSpPr>
        <p:spPr>
          <a:xfrm>
            <a:off x="6746475" y="2009000"/>
            <a:ext cx="4622100" cy="118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wentieth Century"/>
                <a:ea typeface="Twentieth Century"/>
                <a:cs typeface="Twentieth Century"/>
                <a:sym typeface="Twentieth Century"/>
              </a:rPr>
              <a:t>On initialization, an array of size </a:t>
            </a:r>
            <a:r>
              <a:rPr lang="en-US" sz="2000" b="0" i="1" u="none" strike="noStrike" cap="none">
                <a:solidFill>
                  <a:schemeClr val="lt1"/>
                </a:solidFill>
                <a:latin typeface="Twentieth Century"/>
                <a:ea typeface="Twentieth Century"/>
                <a:cs typeface="Twentieth Century"/>
                <a:sym typeface="Twentieth Century"/>
              </a:rPr>
              <a:t>k</a:t>
            </a:r>
            <a:r>
              <a:rPr lang="en-US" sz="2000" b="0" i="0" u="none" strike="noStrike" cap="none">
                <a:solidFill>
                  <a:schemeClr val="lt1"/>
                </a:solidFill>
                <a:latin typeface="Twentieth Century"/>
                <a:ea typeface="Twentieth Century"/>
                <a:cs typeface="Twentieth Century"/>
                <a:sym typeface="Twentieth Century"/>
              </a:rPr>
              <a:t> hashing functions will be generated</a:t>
            </a:r>
            <a:endParaRPr sz="2000" b="0" i="0" u="none" strike="noStrike" cap="none">
              <a:solidFill>
                <a:schemeClr val="lt1"/>
              </a:solidFill>
              <a:latin typeface="Twentieth Century"/>
              <a:ea typeface="Twentieth Century"/>
              <a:cs typeface="Twentieth Century"/>
              <a:sym typeface="Twentieth Century"/>
            </a:endParaRPr>
          </a:p>
        </p:txBody>
      </p:sp>
      <p:sp>
        <p:nvSpPr>
          <p:cNvPr id="266" name="Google Shape;266;p5"/>
          <p:cNvSpPr txBox="1"/>
          <p:nvPr/>
        </p:nvSpPr>
        <p:spPr>
          <a:xfrm>
            <a:off x="1379125" y="5218500"/>
            <a:ext cx="9906000" cy="118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wentieth Century"/>
                <a:ea typeface="Twentieth Century"/>
                <a:cs typeface="Twentieth Century"/>
                <a:sym typeface="Twentieth Century"/>
              </a:rPr>
              <a:t>This is the binary array that will be used to store the data. In a traditional bloom filter, these values are 1 or 0, but other implementations allow for different values at the expense of space</a:t>
            </a:r>
            <a:endParaRPr sz="2000" b="0" i="0" u="none" strike="noStrike" cap="none">
              <a:solidFill>
                <a:schemeClr val="lt1"/>
              </a:solidFill>
              <a:latin typeface="Twentieth Century"/>
              <a:ea typeface="Twentieth Century"/>
              <a:cs typeface="Twentieth Century"/>
              <a:sym typeface="Twentieth Century"/>
            </a:endParaRPr>
          </a:p>
        </p:txBody>
      </p:sp>
      <p:sp>
        <p:nvSpPr>
          <p:cNvPr id="267" name="Google Shape;267;p5"/>
          <p:cNvSpPr txBox="1"/>
          <p:nvPr/>
        </p:nvSpPr>
        <p:spPr>
          <a:xfrm>
            <a:off x="885450" y="3652200"/>
            <a:ext cx="3299400" cy="27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Twentieth Century"/>
                <a:ea typeface="Twentieth Century"/>
                <a:cs typeface="Twentieth Century"/>
                <a:sym typeface="Twentieth Century"/>
              </a:rPr>
              <a:t>These values were chosen so the arrays fit on the screen. Common values for </a:t>
            </a:r>
            <a:r>
              <a:rPr lang="en-US" sz="1200" b="0" i="1" u="none" strike="noStrike" cap="none">
                <a:solidFill>
                  <a:schemeClr val="lt1"/>
                </a:solidFill>
                <a:latin typeface="Twentieth Century"/>
                <a:ea typeface="Twentieth Century"/>
                <a:cs typeface="Twentieth Century"/>
                <a:sym typeface="Twentieth Century"/>
              </a:rPr>
              <a:t>P</a:t>
            </a:r>
            <a:r>
              <a:rPr lang="en-US" sz="1200" b="0" i="0" u="none" strike="noStrike" cap="none">
                <a:solidFill>
                  <a:schemeClr val="lt1"/>
                </a:solidFill>
                <a:latin typeface="Twentieth Century"/>
                <a:ea typeface="Twentieth Century"/>
                <a:cs typeface="Twentieth Century"/>
                <a:sym typeface="Twentieth Century"/>
              </a:rPr>
              <a:t> are &lt; 0.01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7"/>
          <p:cNvSpPr txBox="1">
            <a:spLocks noGrp="1"/>
          </p:cNvSpPr>
          <p:nvPr>
            <p:ph type="title"/>
          </p:nvPr>
        </p:nvSpPr>
        <p:spPr>
          <a:xfrm>
            <a:off x="1141412" y="228904"/>
            <a:ext cx="9905998" cy="6585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Aside on Hashing</a:t>
            </a:r>
            <a:endParaRPr/>
          </a:p>
        </p:txBody>
      </p:sp>
      <p:sp>
        <p:nvSpPr>
          <p:cNvPr id="273" name="Google Shape;273;p7"/>
          <p:cNvSpPr txBox="1"/>
          <p:nvPr/>
        </p:nvSpPr>
        <p:spPr>
          <a:xfrm>
            <a:off x="110475" y="1646275"/>
            <a:ext cx="4173300" cy="13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Bloom filters are dependent on fast collision resistant hashing</a:t>
            </a: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Our implementation uses MurmurHash3</a:t>
            </a: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However, any of these are suitable</a:t>
            </a:r>
            <a:endParaRPr sz="2400" b="0" i="0" u="none" strike="noStrike" cap="none">
              <a:solidFill>
                <a:schemeClr val="lt1"/>
              </a:solidFill>
              <a:latin typeface="Twentieth Century"/>
              <a:ea typeface="Twentieth Century"/>
              <a:cs typeface="Twentieth Century"/>
              <a:sym typeface="Twentieth Century"/>
            </a:endParaRPr>
          </a:p>
        </p:txBody>
      </p:sp>
      <p:sp>
        <p:nvSpPr>
          <p:cNvPr id="274" name="Google Shape;274;p7"/>
          <p:cNvSpPr txBox="1"/>
          <p:nvPr/>
        </p:nvSpPr>
        <p:spPr>
          <a:xfrm>
            <a:off x="8534025" y="4090125"/>
            <a:ext cx="2858700" cy="86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Twentieth Century"/>
                <a:ea typeface="Twentieth Century"/>
                <a:cs typeface="Twentieth Century"/>
                <a:sym typeface="Twentieth Century"/>
              </a:rPr>
              <a:t>NOTE: These are not cryptographically secure and prioritize speed. Most use XOR/shifting/rotation, which are fast but reversible</a:t>
            </a:r>
            <a:endParaRPr sz="1600" b="0" i="0" u="none" strike="noStrike" cap="none">
              <a:solidFill>
                <a:schemeClr val="lt1"/>
              </a:solidFill>
              <a:latin typeface="Twentieth Century"/>
              <a:ea typeface="Twentieth Century"/>
              <a:cs typeface="Twentieth Century"/>
              <a:sym typeface="Twentieth Century"/>
            </a:endParaRPr>
          </a:p>
        </p:txBody>
      </p:sp>
      <p:pic>
        <p:nvPicPr>
          <p:cNvPr id="275" name="Google Shape;275;p7"/>
          <p:cNvPicPr preferRelativeResize="0"/>
          <p:nvPr/>
        </p:nvPicPr>
        <p:blipFill rotWithShape="1">
          <a:blip r:embed="rId3">
            <a:alphaModFix/>
          </a:blip>
          <a:srcRect/>
          <a:stretch/>
        </p:blipFill>
        <p:spPr>
          <a:xfrm>
            <a:off x="4216238" y="887400"/>
            <a:ext cx="3756325" cy="5573001"/>
          </a:xfrm>
          <a:prstGeom prst="rect">
            <a:avLst/>
          </a:prstGeom>
          <a:noFill/>
          <a:ln>
            <a:noFill/>
          </a:ln>
        </p:spPr>
      </p:pic>
      <p:sp>
        <p:nvSpPr>
          <p:cNvPr id="276" name="Google Shape;276;p7"/>
          <p:cNvSpPr txBox="1"/>
          <p:nvPr/>
        </p:nvSpPr>
        <p:spPr>
          <a:xfrm>
            <a:off x="4224600" y="6460400"/>
            <a:ext cx="3742800" cy="12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Twentieth Century"/>
                <a:ea typeface="Twentieth Century"/>
                <a:cs typeface="Twentieth Century"/>
                <a:sym typeface="Twentieth Century"/>
              </a:rPr>
              <a:t>Taken from https://en.wikipedia.org/wiki/List_of_hash_functions</a:t>
            </a:r>
            <a:endParaRPr sz="1000" b="0" i="0" u="none" strike="noStrike" cap="none">
              <a:solidFill>
                <a:schemeClr val="lt1"/>
              </a:solidFill>
              <a:latin typeface="Twentieth Century"/>
              <a:ea typeface="Twentieth Century"/>
              <a:cs typeface="Twentieth Century"/>
              <a:sym typeface="Twentieth Century"/>
            </a:endParaRPr>
          </a:p>
        </p:txBody>
      </p:sp>
      <p:cxnSp>
        <p:nvCxnSpPr>
          <p:cNvPr id="277" name="Google Shape;277;p7"/>
          <p:cNvCxnSpPr/>
          <p:nvPr/>
        </p:nvCxnSpPr>
        <p:spPr>
          <a:xfrm rot="10800000" flipH="1">
            <a:off x="2200300" y="3386525"/>
            <a:ext cx="1921800" cy="7800"/>
          </a:xfrm>
          <a:prstGeom prst="straightConnector1">
            <a:avLst/>
          </a:prstGeom>
          <a:noFill/>
          <a:ln w="9525" cap="flat" cmpd="sng">
            <a:solidFill>
              <a:schemeClr val="lt1"/>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34dba3a813b_2_15"/>
          <p:cNvSpPr txBox="1">
            <a:spLocks noGrp="1"/>
          </p:cNvSpPr>
          <p:nvPr>
            <p:ph type="title"/>
          </p:nvPr>
        </p:nvSpPr>
        <p:spPr>
          <a:xfrm>
            <a:off x="1141412" y="228903"/>
            <a:ext cx="9906000" cy="860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Back to Bloom Filters - Insert</a:t>
            </a:r>
            <a:endParaRPr/>
          </a:p>
        </p:txBody>
      </p:sp>
      <p:graphicFrame>
        <p:nvGraphicFramePr>
          <p:cNvPr id="283" name="Google Shape;283;g34dba3a813b_2_15"/>
          <p:cNvGraphicFramePr/>
          <p:nvPr/>
        </p:nvGraphicFramePr>
        <p:xfrm>
          <a:off x="8505875" y="3117200"/>
          <a:ext cx="2328950" cy="396210"/>
        </p:xfrm>
        <a:graphic>
          <a:graphicData uri="http://schemas.openxmlformats.org/drawingml/2006/table">
            <a:tbl>
              <a:tblPr>
                <a:noFill/>
                <a:tableStyleId>{4AA8839A-C606-4A63-AB02-FB408171C73F}</a:tableStyleId>
              </a:tblPr>
              <a:tblGrid>
                <a:gridCol w="1164475">
                  <a:extLst>
                    <a:ext uri="{9D8B030D-6E8A-4147-A177-3AD203B41FA5}">
                      <a16:colId xmlns:a16="http://schemas.microsoft.com/office/drawing/2014/main" val="20000"/>
                    </a:ext>
                  </a:extLst>
                </a:gridCol>
                <a:gridCol w="11644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12345678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Twentieth Century"/>
                          <a:ea typeface="Twentieth Century"/>
                          <a:cs typeface="Twentieth Century"/>
                          <a:sym typeface="Twentieth Century"/>
                        </a:rPr>
                        <a:t>4395494</a:t>
                      </a:r>
                      <a:endParaRPr sz="1400" u="none" strike="noStrike" cap="none"/>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84" name="Google Shape;284;g34dba3a813b_2_15"/>
          <p:cNvSpPr txBox="1"/>
          <p:nvPr/>
        </p:nvSpPr>
        <p:spPr>
          <a:xfrm>
            <a:off x="7401725" y="3069900"/>
            <a:ext cx="13125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seeds =</a:t>
            </a:r>
            <a:endParaRPr sz="2400" b="0" i="1" u="none" strike="noStrike" cap="none">
              <a:solidFill>
                <a:schemeClr val="lt1"/>
              </a:solidFill>
              <a:latin typeface="Twentieth Century"/>
              <a:ea typeface="Twentieth Century"/>
              <a:cs typeface="Twentieth Century"/>
              <a:sym typeface="Twentieth Century"/>
            </a:endParaRPr>
          </a:p>
        </p:txBody>
      </p:sp>
      <p:graphicFrame>
        <p:nvGraphicFramePr>
          <p:cNvPr id="285" name="Google Shape;285;g34dba3a813b_2_15"/>
          <p:cNvGraphicFramePr/>
          <p:nvPr/>
        </p:nvGraphicFramePr>
        <p:xfrm>
          <a:off x="1559013" y="4709475"/>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86" name="Google Shape;286;g34dba3a813b_2_15"/>
          <p:cNvSpPr txBox="1"/>
          <p:nvPr/>
        </p:nvSpPr>
        <p:spPr>
          <a:xfrm>
            <a:off x="693925" y="4662175"/>
            <a:ext cx="8652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bit =</a:t>
            </a:r>
            <a:endParaRPr sz="2400" b="0" i="1" u="none" strike="noStrike" cap="none">
              <a:solidFill>
                <a:schemeClr val="lt1"/>
              </a:solidFill>
              <a:latin typeface="Twentieth Century"/>
              <a:ea typeface="Twentieth Century"/>
              <a:cs typeface="Twentieth Century"/>
              <a:sym typeface="Twentieth Century"/>
            </a:endParaRPr>
          </a:p>
        </p:txBody>
      </p:sp>
      <p:sp>
        <p:nvSpPr>
          <p:cNvPr id="287" name="Google Shape;287;g34dba3a813b_2_15"/>
          <p:cNvSpPr txBox="1"/>
          <p:nvPr/>
        </p:nvSpPr>
        <p:spPr>
          <a:xfrm>
            <a:off x="7092375" y="1767875"/>
            <a:ext cx="4622100" cy="118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wentieth Century"/>
                <a:ea typeface="Twentieth Century"/>
                <a:cs typeface="Twentieth Century"/>
                <a:sym typeface="Twentieth Century"/>
              </a:rPr>
              <a:t>In our implementation, this array stores seed values for MurmurHash3, which are used by the algorithm.</a:t>
            </a:r>
            <a:endParaRPr sz="2000" b="0" i="0" u="none" strike="noStrike" cap="none">
              <a:solidFill>
                <a:schemeClr val="lt1"/>
              </a:solidFill>
              <a:latin typeface="Twentieth Century"/>
              <a:ea typeface="Twentieth Century"/>
              <a:cs typeface="Twentieth Century"/>
              <a:sym typeface="Twentieth Century"/>
            </a:endParaRPr>
          </a:p>
        </p:txBody>
      </p:sp>
      <p:sp>
        <p:nvSpPr>
          <p:cNvPr id="288" name="Google Shape;288;g34dba3a813b_2_15"/>
          <p:cNvSpPr/>
          <p:nvPr/>
        </p:nvSpPr>
        <p:spPr>
          <a:xfrm>
            <a:off x="331575" y="2289276"/>
            <a:ext cx="1678500" cy="147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wentieth Century"/>
                <a:ea typeface="Twentieth Century"/>
                <a:cs typeface="Twentieth Century"/>
                <a:sym typeface="Twentieth Century"/>
              </a:rPr>
              <a:t>Values to add:</a:t>
            </a:r>
            <a:endParaRPr sz="14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123</a:t>
            </a:r>
            <a:endParaRPr sz="1400" b="0" i="1"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3433333</a:t>
            </a:r>
            <a:endParaRPr sz="1400" b="0" i="1"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5</a:t>
            </a:r>
            <a:endParaRPr sz="1400" b="0" i="1"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43843</a:t>
            </a:r>
            <a:endParaRPr sz="1400" b="0" i="1"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Twentieth Century"/>
                <a:ea typeface="Twentieth Century"/>
                <a:cs typeface="Twentieth Century"/>
                <a:sym typeface="Twentieth Century"/>
              </a:rPr>
              <a:t>Floryan</a:t>
            </a:r>
            <a:endParaRPr sz="1400" b="0" i="1" u="none" strike="noStrike" cap="none">
              <a:solidFill>
                <a:srgbClr val="000000"/>
              </a:solidFill>
              <a:latin typeface="Twentieth Century"/>
              <a:ea typeface="Twentieth Century"/>
              <a:cs typeface="Twentieth Century"/>
              <a:sym typeface="Twentieth Century"/>
            </a:endParaRPr>
          </a:p>
        </p:txBody>
      </p:sp>
      <p:graphicFrame>
        <p:nvGraphicFramePr>
          <p:cNvPr id="289" name="Google Shape;289;g34dba3a813b_2_15"/>
          <p:cNvGraphicFramePr/>
          <p:nvPr/>
        </p:nvGraphicFramePr>
        <p:xfrm>
          <a:off x="1559013" y="5259300"/>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7</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9</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90" name="Google Shape;290;g34dba3a813b_2_15"/>
          <p:cNvSpPr/>
          <p:nvPr/>
        </p:nvSpPr>
        <p:spPr>
          <a:xfrm>
            <a:off x="2501800" y="2395599"/>
            <a:ext cx="4217052" cy="130577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ourier New"/>
                <a:ea typeface="Courier New"/>
                <a:cs typeface="Courier New"/>
                <a:sym typeface="Courier New"/>
              </a:rPr>
              <a:t>void </a:t>
            </a:r>
            <a:r>
              <a:rPr lang="en-US" sz="1400" b="1" i="0" u="none" strike="noStrike" cap="none" dirty="0">
                <a:solidFill>
                  <a:srgbClr val="000000"/>
                </a:solidFill>
                <a:latin typeface="Courier New"/>
                <a:ea typeface="Courier New"/>
                <a:cs typeface="Courier New"/>
                <a:sym typeface="Courier New"/>
              </a:rPr>
              <a:t>insert</a:t>
            </a:r>
            <a:r>
              <a:rPr lang="en-US" sz="1400" b="0" i="0" u="none" strike="noStrike" cap="none" dirty="0">
                <a:solidFill>
                  <a:srgbClr val="000000"/>
                </a:solidFill>
                <a:latin typeface="Courier New"/>
                <a:ea typeface="Courier New"/>
                <a:cs typeface="Courier New"/>
                <a:sym typeface="Courier New"/>
              </a:rPr>
              <a:t>(var add) {</a:t>
            </a:r>
            <a:endParaRPr sz="14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Courier New"/>
                <a:ea typeface="Courier New"/>
                <a:cs typeface="Courier New"/>
                <a:sym typeface="Courier New"/>
              </a:rPr>
              <a:t>     for </a:t>
            </a:r>
            <a:r>
              <a:rPr lang="en-US" sz="1400" b="0" i="0" u="none" strike="noStrike" cap="none" dirty="0">
                <a:solidFill>
                  <a:srgbClr val="000000"/>
                </a:solidFill>
                <a:latin typeface="Courier New"/>
                <a:ea typeface="Courier New"/>
                <a:cs typeface="Courier New"/>
                <a:sym typeface="Courier New"/>
              </a:rPr>
              <a:t>(int </a:t>
            </a:r>
            <a:r>
              <a:rPr lang="en-US" sz="1400" b="0" i="0" u="none" strike="noStrike" cap="none" dirty="0" err="1">
                <a:solidFill>
                  <a:srgbClr val="000000"/>
                </a:solidFill>
                <a:latin typeface="Courier New"/>
                <a:ea typeface="Courier New"/>
                <a:cs typeface="Courier New"/>
                <a:sym typeface="Courier New"/>
              </a:rPr>
              <a:t>i</a:t>
            </a:r>
            <a:r>
              <a:rPr lang="en-US" sz="1400" b="0" i="0" u="none" strike="noStrike" cap="none" dirty="0">
                <a:solidFill>
                  <a:srgbClr val="000000"/>
                </a:solidFill>
                <a:latin typeface="Courier New"/>
                <a:ea typeface="Courier New"/>
                <a:cs typeface="Courier New"/>
                <a:sym typeface="Courier New"/>
              </a:rPr>
              <a:t> = 0; </a:t>
            </a:r>
            <a:r>
              <a:rPr lang="en-US" sz="1400" b="0" i="0" u="none" strike="noStrike" cap="none" dirty="0" err="1">
                <a:solidFill>
                  <a:srgbClr val="000000"/>
                </a:solidFill>
                <a:latin typeface="Courier New"/>
                <a:ea typeface="Courier New"/>
                <a:cs typeface="Courier New"/>
                <a:sym typeface="Courier New"/>
              </a:rPr>
              <a:t>i</a:t>
            </a:r>
            <a:r>
              <a:rPr lang="en-US" sz="1400" b="0" i="0" u="none" strike="noStrike" cap="none" dirty="0">
                <a:solidFill>
                  <a:srgbClr val="000000"/>
                </a:solidFill>
                <a:latin typeface="Courier New"/>
                <a:ea typeface="Courier New"/>
                <a:cs typeface="Courier New"/>
                <a:sym typeface="Courier New"/>
              </a:rPr>
              <a:t> &lt; k; </a:t>
            </a:r>
            <a:r>
              <a:rPr lang="en-US" sz="1400" b="0" i="0" u="none" strike="noStrike" cap="none" dirty="0" err="1">
                <a:solidFill>
                  <a:srgbClr val="000000"/>
                </a:solidFill>
                <a:latin typeface="Courier New"/>
                <a:ea typeface="Courier New"/>
                <a:cs typeface="Courier New"/>
                <a:sym typeface="Courier New"/>
              </a:rPr>
              <a:t>i</a:t>
            </a:r>
            <a:r>
              <a:rPr lang="en-US" sz="14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ourier New"/>
                <a:ea typeface="Courier New"/>
                <a:cs typeface="Courier New"/>
                <a:sym typeface="Courier New"/>
              </a:rPr>
              <a:t>	int h = mmh3(add, seeds[</a:t>
            </a:r>
            <a:r>
              <a:rPr lang="en-US" sz="1400" b="0" i="0" u="none" strike="noStrike" cap="none" dirty="0" err="1">
                <a:solidFill>
                  <a:srgbClr val="000000"/>
                </a:solidFill>
                <a:latin typeface="Courier New"/>
                <a:ea typeface="Courier New"/>
                <a:cs typeface="Courier New"/>
                <a:sym typeface="Courier New"/>
              </a:rPr>
              <a:t>i</a:t>
            </a:r>
            <a:r>
              <a:rPr lang="en-US" sz="1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ourier New"/>
                <a:ea typeface="Courier New"/>
                <a:cs typeface="Courier New"/>
                <a:sym typeface="Courier New"/>
              </a:rPr>
              <a:t>	bit[h % m] = 1;</a:t>
            </a:r>
            <a:endParaRPr sz="1400" b="0" i="0" u="none" strike="noStrike" cap="none" dirty="0">
              <a:solidFill>
                <a:srgbClr val="000000"/>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Courier New"/>
              <a:ea typeface="Courier New"/>
              <a:cs typeface="Courier New"/>
              <a:sym typeface="Courier New"/>
            </a:endParaRPr>
          </a:p>
        </p:txBody>
      </p:sp>
      <p:sp>
        <p:nvSpPr>
          <p:cNvPr id="291" name="Google Shape;291;g34dba3a813b_2_15"/>
          <p:cNvSpPr txBox="1"/>
          <p:nvPr/>
        </p:nvSpPr>
        <p:spPr>
          <a:xfrm>
            <a:off x="2568250" y="3701375"/>
            <a:ext cx="4064100" cy="25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wentieth Century"/>
                <a:ea typeface="Twentieth Century"/>
                <a:cs typeface="Twentieth Century"/>
                <a:sym typeface="Twentieth Century"/>
              </a:rPr>
              <a:t>Adapted from our Java solution</a:t>
            </a:r>
            <a:endParaRPr sz="1800" b="0" i="0" u="none" strike="noStrike" cap="none">
              <a:solidFill>
                <a:schemeClr val="lt1"/>
              </a:solidFill>
              <a:latin typeface="Twentieth Century"/>
              <a:ea typeface="Twentieth Century"/>
              <a:cs typeface="Twentieth Century"/>
              <a:sym typeface="Twentieth Century"/>
            </a:endParaRPr>
          </a:p>
        </p:txBody>
      </p:sp>
      <p:sp>
        <p:nvSpPr>
          <p:cNvPr id="292" name="Google Shape;292;g34dba3a813b_2_15"/>
          <p:cNvSpPr txBox="1"/>
          <p:nvPr/>
        </p:nvSpPr>
        <p:spPr>
          <a:xfrm>
            <a:off x="2769275" y="1892975"/>
            <a:ext cx="3025500" cy="39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wentieth Century"/>
                <a:ea typeface="Twentieth Century"/>
                <a:cs typeface="Twentieth Century"/>
                <a:sym typeface="Twentieth Century"/>
              </a:rPr>
              <a:t>Remember </a:t>
            </a:r>
            <a:r>
              <a:rPr lang="en-US" sz="1800" b="0" i="1" u="none" strike="noStrike" cap="none">
                <a:solidFill>
                  <a:schemeClr val="lt1"/>
                </a:solidFill>
                <a:latin typeface="Twentieth Century"/>
                <a:ea typeface="Twentieth Century"/>
                <a:cs typeface="Twentieth Century"/>
                <a:sym typeface="Twentieth Century"/>
              </a:rPr>
              <a:t>k</a:t>
            </a:r>
            <a:r>
              <a:rPr lang="en-US" sz="1800" b="0" i="0" u="none" strike="noStrike" cap="none">
                <a:solidFill>
                  <a:schemeClr val="lt1"/>
                </a:solidFill>
                <a:latin typeface="Twentieth Century"/>
                <a:ea typeface="Twentieth Century"/>
                <a:cs typeface="Twentieth Century"/>
                <a:sym typeface="Twentieth Century"/>
              </a:rPr>
              <a:t> = 2 and </a:t>
            </a:r>
            <a:r>
              <a:rPr lang="en-US" sz="1800" b="0" i="1" u="none" strike="noStrike" cap="none">
                <a:solidFill>
                  <a:schemeClr val="lt1"/>
                </a:solidFill>
                <a:latin typeface="Twentieth Century"/>
                <a:ea typeface="Twentieth Century"/>
                <a:cs typeface="Twentieth Century"/>
                <a:sym typeface="Twentieth Century"/>
              </a:rPr>
              <a:t>m </a:t>
            </a:r>
            <a:r>
              <a:rPr lang="en-US" sz="1800" b="0" i="0" u="none" strike="noStrike" cap="none">
                <a:solidFill>
                  <a:schemeClr val="lt1"/>
                </a:solidFill>
                <a:latin typeface="Twentieth Century"/>
                <a:ea typeface="Twentieth Century"/>
                <a:cs typeface="Twentieth Century"/>
                <a:sym typeface="Twentieth Century"/>
              </a:rPr>
              <a:t>= 17!</a:t>
            </a:r>
            <a:endParaRPr sz="1800" b="0" i="0" u="none" strike="noStrike" cap="none">
              <a:solidFill>
                <a:schemeClr val="lt1"/>
              </a:solidFill>
              <a:latin typeface="Twentieth Century"/>
              <a:ea typeface="Twentieth Century"/>
              <a:cs typeface="Twentieth Century"/>
              <a:sym typeface="Twentieth Century"/>
            </a:endParaRPr>
          </a:p>
        </p:txBody>
      </p:sp>
      <p:cxnSp>
        <p:nvCxnSpPr>
          <p:cNvPr id="293" name="Google Shape;293;g34dba3a813b_2_15"/>
          <p:cNvCxnSpPr>
            <a:stCxn id="294" idx="2"/>
          </p:cNvCxnSpPr>
          <p:nvPr/>
        </p:nvCxnSpPr>
        <p:spPr>
          <a:xfrm>
            <a:off x="1747950" y="1594850"/>
            <a:ext cx="741900" cy="778500"/>
          </a:xfrm>
          <a:prstGeom prst="straightConnector1">
            <a:avLst/>
          </a:prstGeom>
          <a:noFill/>
          <a:ln w="9525" cap="flat" cmpd="sng">
            <a:solidFill>
              <a:schemeClr val="lt1"/>
            </a:solidFill>
            <a:prstDash val="solid"/>
            <a:round/>
            <a:headEnd type="none" w="sm" len="sm"/>
            <a:tailEnd type="triangle" w="med" len="med"/>
          </a:ln>
        </p:spPr>
      </p:cxnSp>
      <p:sp>
        <p:nvSpPr>
          <p:cNvPr id="294" name="Google Shape;294;g34dba3a813b_2_15"/>
          <p:cNvSpPr txBox="1"/>
          <p:nvPr/>
        </p:nvSpPr>
        <p:spPr>
          <a:xfrm>
            <a:off x="121500" y="734450"/>
            <a:ext cx="3252900" cy="860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O(</a:t>
            </a:r>
            <a:r>
              <a:rPr lang="en-US" sz="2400" b="0" i="1" u="none" strike="noStrike" cap="none">
                <a:solidFill>
                  <a:schemeClr val="lt1"/>
                </a:solidFill>
                <a:latin typeface="Twentieth Century"/>
                <a:ea typeface="Twentieth Century"/>
                <a:cs typeface="Twentieth Century"/>
                <a:sym typeface="Twentieth Century"/>
              </a:rPr>
              <a:t>k</a:t>
            </a:r>
            <a:r>
              <a:rPr lang="en-US" sz="2400" b="0" i="0" u="none" strike="noStrike" cap="none">
                <a:solidFill>
                  <a:schemeClr val="lt1"/>
                </a:solidFill>
                <a:latin typeface="Twentieth Century"/>
                <a:ea typeface="Twentieth Century"/>
                <a:cs typeface="Twentieth Century"/>
                <a:sym typeface="Twentieth Century"/>
              </a:rPr>
              <a:t>) runtime and can be parallelized</a:t>
            </a:r>
            <a:endParaRPr sz="2400" b="0" i="0" u="none" strike="noStrike" cap="none">
              <a:solidFill>
                <a:schemeClr val="lt1"/>
              </a:solidFill>
              <a:latin typeface="Twentieth Century"/>
              <a:ea typeface="Twentieth Century"/>
              <a:cs typeface="Twentieth Century"/>
              <a:sym typeface="Twentieth Century"/>
            </a:endParaRPr>
          </a:p>
        </p:txBody>
      </p:sp>
      <p:cxnSp>
        <p:nvCxnSpPr>
          <p:cNvPr id="295" name="Google Shape;295;g34dba3a813b_2_15"/>
          <p:cNvCxnSpPr>
            <a:stCxn id="296" idx="0"/>
          </p:cNvCxnSpPr>
          <p:nvPr/>
        </p:nvCxnSpPr>
        <p:spPr>
          <a:xfrm rot="10800000">
            <a:off x="9681075" y="3545800"/>
            <a:ext cx="303900" cy="564300"/>
          </a:xfrm>
          <a:prstGeom prst="straightConnector1">
            <a:avLst/>
          </a:prstGeom>
          <a:noFill/>
          <a:ln w="9525" cap="flat" cmpd="sng">
            <a:solidFill>
              <a:schemeClr val="lt1"/>
            </a:solidFill>
            <a:prstDash val="solid"/>
            <a:round/>
            <a:headEnd type="none" w="med" len="med"/>
            <a:tailEnd type="triangle" w="med" len="med"/>
          </a:ln>
        </p:spPr>
      </p:cxnSp>
      <p:sp>
        <p:nvSpPr>
          <p:cNvPr id="296" name="Google Shape;296;g34dba3a813b_2_15"/>
          <p:cNvSpPr txBox="1"/>
          <p:nvPr/>
        </p:nvSpPr>
        <p:spPr>
          <a:xfrm>
            <a:off x="8820525" y="4110100"/>
            <a:ext cx="2328900" cy="254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a:solidFill>
                  <a:schemeClr val="lt1"/>
                </a:solidFill>
                <a:latin typeface="Twentieth Century"/>
                <a:ea typeface="Twentieth Century"/>
                <a:cs typeface="Twentieth Century"/>
                <a:sym typeface="Twentieth Century"/>
              </a:rPr>
              <a:t>Non</a:t>
            </a:r>
            <a:r>
              <a:rPr lang="en-US" sz="2400">
                <a:solidFill>
                  <a:schemeClr val="lt1"/>
                </a:solidFill>
                <a:latin typeface="Twentieth Century"/>
                <a:ea typeface="Twentieth Century"/>
                <a:cs typeface="Twentieth Century"/>
                <a:sym typeface="Twentieth Century"/>
              </a:rPr>
              <a:t>-deterministic!</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34dba3a813b_2_31"/>
          <p:cNvSpPr txBox="1">
            <a:spLocks noGrp="1"/>
          </p:cNvSpPr>
          <p:nvPr>
            <p:ph type="title"/>
          </p:nvPr>
        </p:nvSpPr>
        <p:spPr>
          <a:xfrm>
            <a:off x="1141412" y="228903"/>
            <a:ext cx="9906000" cy="860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Insert</a:t>
            </a:r>
            <a:endParaRPr/>
          </a:p>
        </p:txBody>
      </p:sp>
      <p:graphicFrame>
        <p:nvGraphicFramePr>
          <p:cNvPr id="302" name="Google Shape;302;g34dba3a813b_2_31"/>
          <p:cNvGraphicFramePr/>
          <p:nvPr/>
        </p:nvGraphicFramePr>
        <p:xfrm>
          <a:off x="8505875" y="3117200"/>
          <a:ext cx="2328950" cy="396210"/>
        </p:xfrm>
        <a:graphic>
          <a:graphicData uri="http://schemas.openxmlformats.org/drawingml/2006/table">
            <a:tbl>
              <a:tblPr>
                <a:noFill/>
                <a:tableStyleId>{4AA8839A-C606-4A63-AB02-FB408171C73F}</a:tableStyleId>
              </a:tblPr>
              <a:tblGrid>
                <a:gridCol w="1164475">
                  <a:extLst>
                    <a:ext uri="{9D8B030D-6E8A-4147-A177-3AD203B41FA5}">
                      <a16:colId xmlns:a16="http://schemas.microsoft.com/office/drawing/2014/main" val="20000"/>
                    </a:ext>
                  </a:extLst>
                </a:gridCol>
                <a:gridCol w="11644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12345678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Twentieth Century"/>
                          <a:ea typeface="Twentieth Century"/>
                          <a:cs typeface="Twentieth Century"/>
                          <a:sym typeface="Twentieth Century"/>
                        </a:rPr>
                        <a:t>4395494</a:t>
                      </a:r>
                      <a:endParaRPr sz="1400" u="none" strike="noStrike" cap="none"/>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03" name="Google Shape;303;g34dba3a813b_2_31"/>
          <p:cNvSpPr txBox="1"/>
          <p:nvPr/>
        </p:nvSpPr>
        <p:spPr>
          <a:xfrm>
            <a:off x="7401725" y="3069900"/>
            <a:ext cx="13125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seeds =</a:t>
            </a:r>
            <a:endParaRPr sz="2400" b="0" i="1" u="none" strike="noStrike" cap="none">
              <a:solidFill>
                <a:schemeClr val="lt1"/>
              </a:solidFill>
              <a:latin typeface="Twentieth Century"/>
              <a:ea typeface="Twentieth Century"/>
              <a:cs typeface="Twentieth Century"/>
              <a:sym typeface="Twentieth Century"/>
            </a:endParaRPr>
          </a:p>
        </p:txBody>
      </p:sp>
      <p:graphicFrame>
        <p:nvGraphicFramePr>
          <p:cNvPr id="304" name="Google Shape;304;g34dba3a813b_2_31"/>
          <p:cNvGraphicFramePr/>
          <p:nvPr/>
        </p:nvGraphicFramePr>
        <p:xfrm>
          <a:off x="1559013" y="4709475"/>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56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05" name="Google Shape;305;g34dba3a813b_2_31"/>
          <p:cNvSpPr txBox="1"/>
          <p:nvPr/>
        </p:nvSpPr>
        <p:spPr>
          <a:xfrm>
            <a:off x="693925" y="4662175"/>
            <a:ext cx="8652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bit =</a:t>
            </a:r>
            <a:endParaRPr sz="2400" b="0" i="1" u="none" strike="noStrike" cap="none">
              <a:solidFill>
                <a:schemeClr val="lt1"/>
              </a:solidFill>
              <a:latin typeface="Twentieth Century"/>
              <a:ea typeface="Twentieth Century"/>
              <a:cs typeface="Twentieth Century"/>
              <a:sym typeface="Twentieth Century"/>
            </a:endParaRPr>
          </a:p>
        </p:txBody>
      </p:sp>
      <p:graphicFrame>
        <p:nvGraphicFramePr>
          <p:cNvPr id="306" name="Google Shape;306;g34dba3a813b_2_31"/>
          <p:cNvGraphicFramePr/>
          <p:nvPr/>
        </p:nvGraphicFramePr>
        <p:xfrm>
          <a:off x="1559013" y="5259300"/>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7</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9</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307" name="Google Shape;307;g34dba3a813b_2_31"/>
          <p:cNvGraphicFramePr/>
          <p:nvPr/>
        </p:nvGraphicFramePr>
        <p:xfrm>
          <a:off x="580800" y="1446425"/>
          <a:ext cx="6260300" cy="2724150"/>
        </p:xfrm>
        <a:graphic>
          <a:graphicData uri="http://schemas.openxmlformats.org/drawingml/2006/table">
            <a:tbl>
              <a:tblPr>
                <a:noFill/>
                <a:tableStyleId>{4AA8839A-C606-4A63-AB02-FB408171C73F}</a:tableStyleId>
              </a:tblPr>
              <a:tblGrid>
                <a:gridCol w="1565075">
                  <a:extLst>
                    <a:ext uri="{9D8B030D-6E8A-4147-A177-3AD203B41FA5}">
                      <a16:colId xmlns:a16="http://schemas.microsoft.com/office/drawing/2014/main" val="20000"/>
                    </a:ext>
                  </a:extLst>
                </a:gridCol>
                <a:gridCol w="1565075">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gridCol w="1565075">
                  <a:extLst>
                    <a:ext uri="{9D8B030D-6E8A-4147-A177-3AD203B41FA5}">
                      <a16:colId xmlns:a16="http://schemas.microsoft.com/office/drawing/2014/main" val="20003"/>
                    </a:ext>
                  </a:extLst>
                </a:gridCol>
              </a:tblGrid>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VALUE</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FIRST HASH</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SECOND HASH</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INDICES</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3745691713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2789295015</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 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3433333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3403737752</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3907732286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[13, 1]</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5</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3583103607</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1711168676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[7, 16]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43843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2699127394</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3469492224</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 15]</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Floryan</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2174324956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885440771</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 4]</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08" name="Google Shape;308;g34dba3a813b_2_31"/>
          <p:cNvSpPr/>
          <p:nvPr/>
        </p:nvSpPr>
        <p:spPr>
          <a:xfrm>
            <a:off x="5276025" y="1901952"/>
            <a:ext cx="1561200" cy="43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09" name="Google Shape;309;g34dba3a813b_2_31"/>
          <p:cNvSpPr/>
          <p:nvPr/>
        </p:nvSpPr>
        <p:spPr>
          <a:xfrm>
            <a:off x="5276025" y="2354475"/>
            <a:ext cx="1561200" cy="438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0" name="Google Shape;310;g34dba3a813b_2_31"/>
          <p:cNvSpPr/>
          <p:nvPr/>
        </p:nvSpPr>
        <p:spPr>
          <a:xfrm>
            <a:off x="5276025" y="2807000"/>
            <a:ext cx="1561200" cy="4389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1" name="Google Shape;311;g34dba3a813b_2_31"/>
          <p:cNvSpPr/>
          <p:nvPr/>
        </p:nvSpPr>
        <p:spPr>
          <a:xfrm>
            <a:off x="5276025" y="3259525"/>
            <a:ext cx="1561200" cy="4389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2" name="Google Shape;312;g34dba3a813b_2_31"/>
          <p:cNvSpPr/>
          <p:nvPr/>
        </p:nvSpPr>
        <p:spPr>
          <a:xfrm>
            <a:off x="5276025" y="3712050"/>
            <a:ext cx="1561200" cy="4389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3" name="Google Shape;313;g34dba3a813b_2_31"/>
          <p:cNvSpPr/>
          <p:nvPr/>
        </p:nvSpPr>
        <p:spPr>
          <a:xfrm>
            <a:off x="1583550" y="4720075"/>
            <a:ext cx="585300" cy="3750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4" name="Google Shape;314;g34dba3a813b_2_31"/>
          <p:cNvSpPr/>
          <p:nvPr/>
        </p:nvSpPr>
        <p:spPr>
          <a:xfrm>
            <a:off x="3979525" y="4720075"/>
            <a:ext cx="605100" cy="3750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5" name="Google Shape;315;g34dba3a813b_2_31"/>
          <p:cNvSpPr/>
          <p:nvPr/>
        </p:nvSpPr>
        <p:spPr>
          <a:xfrm>
            <a:off x="2193275" y="4720075"/>
            <a:ext cx="585300" cy="375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6" name="Google Shape;316;g34dba3a813b_2_31"/>
          <p:cNvSpPr/>
          <p:nvPr/>
        </p:nvSpPr>
        <p:spPr>
          <a:xfrm>
            <a:off x="9445475" y="4720075"/>
            <a:ext cx="585300" cy="3750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7" name="Google Shape;317;g34dba3a813b_2_31"/>
          <p:cNvSpPr/>
          <p:nvPr/>
        </p:nvSpPr>
        <p:spPr>
          <a:xfrm>
            <a:off x="5193801" y="4720075"/>
            <a:ext cx="5853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8" name="Google Shape;318;g34dba3a813b_2_31"/>
          <p:cNvSpPr/>
          <p:nvPr/>
        </p:nvSpPr>
        <p:spPr>
          <a:xfrm>
            <a:off x="8215401" y="4720075"/>
            <a:ext cx="6051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19" name="Google Shape;319;g34dba3a813b_2_31"/>
          <p:cNvSpPr/>
          <p:nvPr/>
        </p:nvSpPr>
        <p:spPr>
          <a:xfrm>
            <a:off x="8253275" y="4771075"/>
            <a:ext cx="523500" cy="2832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20" name="Google Shape;320;g34dba3a813b_2_31"/>
          <p:cNvSpPr/>
          <p:nvPr/>
        </p:nvSpPr>
        <p:spPr>
          <a:xfrm>
            <a:off x="10646250" y="4720075"/>
            <a:ext cx="585300" cy="3750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21" name="Google Shape;321;g34dba3a813b_2_31"/>
          <p:cNvSpPr/>
          <p:nvPr/>
        </p:nvSpPr>
        <p:spPr>
          <a:xfrm>
            <a:off x="5798900" y="4720075"/>
            <a:ext cx="585300" cy="3750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22" name="Google Shape;322;g34dba3a813b_2_31"/>
          <p:cNvSpPr/>
          <p:nvPr/>
        </p:nvSpPr>
        <p:spPr>
          <a:xfrm>
            <a:off x="11256800" y="4725175"/>
            <a:ext cx="585300" cy="3750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23" name="Google Shape;323;g34dba3a813b_2_31"/>
          <p:cNvSpPr txBox="1"/>
          <p:nvPr/>
        </p:nvSpPr>
        <p:spPr>
          <a:xfrm>
            <a:off x="7071275" y="1771700"/>
            <a:ext cx="5008800" cy="103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Indices are computed by </a:t>
            </a:r>
            <a:r>
              <a:rPr lang="en-US" sz="2400" b="0" i="1" u="none" strike="noStrike" cap="none">
                <a:solidFill>
                  <a:schemeClr val="lt1"/>
                </a:solidFill>
                <a:latin typeface="Twentieth Century"/>
                <a:ea typeface="Twentieth Century"/>
                <a:cs typeface="Twentieth Century"/>
                <a:sym typeface="Twentieth Century"/>
              </a:rPr>
              <a:t>i = hash % m</a:t>
            </a:r>
            <a:endParaRPr sz="2400" b="0" i="1" u="none" strike="noStrike" cap="none">
              <a:solidFill>
                <a:schemeClr val="lt1"/>
              </a:solidFill>
              <a:latin typeface="Twentieth Century"/>
              <a:ea typeface="Twentieth Century"/>
              <a:cs typeface="Twentieth Century"/>
              <a:sym typeface="Twentieth Century"/>
            </a:endParaRPr>
          </a:p>
        </p:txBody>
      </p:sp>
      <p:cxnSp>
        <p:nvCxnSpPr>
          <p:cNvPr id="324" name="Google Shape;324;g34dba3a813b_2_31"/>
          <p:cNvCxnSpPr>
            <a:stCxn id="325" idx="1"/>
            <a:endCxn id="318" idx="0"/>
          </p:cNvCxnSpPr>
          <p:nvPr/>
        </p:nvCxnSpPr>
        <p:spPr>
          <a:xfrm flipH="1">
            <a:off x="8518075" y="4066925"/>
            <a:ext cx="669300" cy="653100"/>
          </a:xfrm>
          <a:prstGeom prst="straightConnector1">
            <a:avLst/>
          </a:prstGeom>
          <a:noFill/>
          <a:ln w="9525" cap="flat" cmpd="sng">
            <a:solidFill>
              <a:schemeClr val="lt1"/>
            </a:solidFill>
            <a:prstDash val="solid"/>
            <a:round/>
            <a:headEnd type="none" w="med" len="med"/>
            <a:tailEnd type="triangle" w="med" len="med"/>
          </a:ln>
        </p:spPr>
      </p:cxnSp>
      <p:sp>
        <p:nvSpPr>
          <p:cNvPr id="325" name="Google Shape;325;g34dba3a813b_2_31"/>
          <p:cNvSpPr txBox="1"/>
          <p:nvPr/>
        </p:nvSpPr>
        <p:spPr>
          <a:xfrm>
            <a:off x="9187375" y="3898475"/>
            <a:ext cx="2719800" cy="33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a:solidFill>
                  <a:schemeClr val="lt1"/>
                </a:solidFill>
                <a:latin typeface="Twentieth Century"/>
                <a:ea typeface="Twentieth Century"/>
                <a:cs typeface="Twentieth Century"/>
                <a:sym typeface="Twentieth Century"/>
              </a:rPr>
              <a:t>This allows for false positives</a:t>
            </a:r>
            <a:endParaRPr sz="1700">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34dd25a746c_0_31"/>
          <p:cNvSpPr txBox="1">
            <a:spLocks noGrp="1"/>
          </p:cNvSpPr>
          <p:nvPr>
            <p:ph type="title"/>
          </p:nvPr>
        </p:nvSpPr>
        <p:spPr>
          <a:xfrm>
            <a:off x="1141412" y="228903"/>
            <a:ext cx="9906000" cy="860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Contains</a:t>
            </a:r>
            <a:endParaRPr/>
          </a:p>
        </p:txBody>
      </p:sp>
      <p:graphicFrame>
        <p:nvGraphicFramePr>
          <p:cNvPr id="331" name="Google Shape;331;g34dd25a746c_0_31"/>
          <p:cNvGraphicFramePr/>
          <p:nvPr/>
        </p:nvGraphicFramePr>
        <p:xfrm>
          <a:off x="8505875" y="3117200"/>
          <a:ext cx="2328950" cy="396210"/>
        </p:xfrm>
        <a:graphic>
          <a:graphicData uri="http://schemas.openxmlformats.org/drawingml/2006/table">
            <a:tbl>
              <a:tblPr>
                <a:noFill/>
                <a:tableStyleId>{4AA8839A-C606-4A63-AB02-FB408171C73F}</a:tableStyleId>
              </a:tblPr>
              <a:tblGrid>
                <a:gridCol w="1164475">
                  <a:extLst>
                    <a:ext uri="{9D8B030D-6E8A-4147-A177-3AD203B41FA5}">
                      <a16:colId xmlns:a16="http://schemas.microsoft.com/office/drawing/2014/main" val="20000"/>
                    </a:ext>
                  </a:extLst>
                </a:gridCol>
                <a:gridCol w="11644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12345678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Twentieth Century"/>
                          <a:ea typeface="Twentieth Century"/>
                          <a:cs typeface="Twentieth Century"/>
                          <a:sym typeface="Twentieth Century"/>
                        </a:rPr>
                        <a:t>4395494</a:t>
                      </a:r>
                      <a:endParaRPr sz="1400" u="none" strike="noStrike" cap="none"/>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32" name="Google Shape;332;g34dd25a746c_0_31"/>
          <p:cNvSpPr txBox="1"/>
          <p:nvPr/>
        </p:nvSpPr>
        <p:spPr>
          <a:xfrm>
            <a:off x="7401725" y="3069900"/>
            <a:ext cx="13125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seeds =</a:t>
            </a:r>
            <a:endParaRPr sz="2400" b="0" i="1" u="none" strike="noStrike" cap="none">
              <a:solidFill>
                <a:schemeClr val="lt1"/>
              </a:solidFill>
              <a:latin typeface="Twentieth Century"/>
              <a:ea typeface="Twentieth Century"/>
              <a:cs typeface="Twentieth Century"/>
              <a:sym typeface="Twentieth Century"/>
            </a:endParaRPr>
          </a:p>
        </p:txBody>
      </p:sp>
      <p:graphicFrame>
        <p:nvGraphicFramePr>
          <p:cNvPr id="333" name="Google Shape;333;g34dd25a746c_0_31"/>
          <p:cNvGraphicFramePr/>
          <p:nvPr/>
        </p:nvGraphicFramePr>
        <p:xfrm>
          <a:off x="1559013" y="4709475"/>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56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34" name="Google Shape;334;g34dd25a746c_0_31"/>
          <p:cNvSpPr txBox="1"/>
          <p:nvPr/>
        </p:nvSpPr>
        <p:spPr>
          <a:xfrm>
            <a:off x="693925" y="4662175"/>
            <a:ext cx="8652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bit =</a:t>
            </a:r>
            <a:endParaRPr sz="2400" b="0" i="1" u="none" strike="noStrike" cap="none">
              <a:solidFill>
                <a:schemeClr val="lt1"/>
              </a:solidFill>
              <a:latin typeface="Twentieth Century"/>
              <a:ea typeface="Twentieth Century"/>
              <a:cs typeface="Twentieth Century"/>
              <a:sym typeface="Twentieth Century"/>
            </a:endParaRPr>
          </a:p>
        </p:txBody>
      </p:sp>
      <p:graphicFrame>
        <p:nvGraphicFramePr>
          <p:cNvPr id="335" name="Google Shape;335;g34dd25a746c_0_31"/>
          <p:cNvGraphicFramePr/>
          <p:nvPr/>
        </p:nvGraphicFramePr>
        <p:xfrm>
          <a:off x="1559013" y="5259300"/>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7</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9</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336" name="Google Shape;336;g34dd25a746c_0_31"/>
          <p:cNvGraphicFramePr/>
          <p:nvPr/>
        </p:nvGraphicFramePr>
        <p:xfrm>
          <a:off x="580800" y="1446425"/>
          <a:ext cx="6260300" cy="1816100"/>
        </p:xfrm>
        <a:graphic>
          <a:graphicData uri="http://schemas.openxmlformats.org/drawingml/2006/table">
            <a:tbl>
              <a:tblPr>
                <a:noFill/>
                <a:tableStyleId>{4AA8839A-C606-4A63-AB02-FB408171C73F}</a:tableStyleId>
              </a:tblPr>
              <a:tblGrid>
                <a:gridCol w="1565075">
                  <a:extLst>
                    <a:ext uri="{9D8B030D-6E8A-4147-A177-3AD203B41FA5}">
                      <a16:colId xmlns:a16="http://schemas.microsoft.com/office/drawing/2014/main" val="20000"/>
                    </a:ext>
                  </a:extLst>
                </a:gridCol>
                <a:gridCol w="1565075">
                  <a:extLst>
                    <a:ext uri="{9D8B030D-6E8A-4147-A177-3AD203B41FA5}">
                      <a16:colId xmlns:a16="http://schemas.microsoft.com/office/drawing/2014/main" val="20001"/>
                    </a:ext>
                  </a:extLst>
                </a:gridCol>
                <a:gridCol w="1565075">
                  <a:extLst>
                    <a:ext uri="{9D8B030D-6E8A-4147-A177-3AD203B41FA5}">
                      <a16:colId xmlns:a16="http://schemas.microsoft.com/office/drawing/2014/main" val="20002"/>
                    </a:ext>
                  </a:extLst>
                </a:gridCol>
                <a:gridCol w="1565075">
                  <a:extLst>
                    <a:ext uri="{9D8B030D-6E8A-4147-A177-3AD203B41FA5}">
                      <a16:colId xmlns:a16="http://schemas.microsoft.com/office/drawing/2014/main" val="20003"/>
                    </a:ext>
                  </a:extLst>
                </a:gridCol>
              </a:tblGrid>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VALUE</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FIRST HASH</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SECOND HASH</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INDICES</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Algorithm</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3043067305</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269599843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 5]</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bad</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106033911</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3595602067</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[15, 16]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Floryan</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2174324956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885440771</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 4]</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37" name="Google Shape;337;g34dd25a746c_0_31"/>
          <p:cNvSpPr/>
          <p:nvPr/>
        </p:nvSpPr>
        <p:spPr>
          <a:xfrm>
            <a:off x="5276025" y="1901952"/>
            <a:ext cx="1561200" cy="43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38" name="Google Shape;338;g34dd25a746c_0_31"/>
          <p:cNvSpPr/>
          <p:nvPr/>
        </p:nvSpPr>
        <p:spPr>
          <a:xfrm>
            <a:off x="5276025" y="2354463"/>
            <a:ext cx="1561200" cy="4389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39" name="Google Shape;339;g34dd25a746c_0_31"/>
          <p:cNvSpPr/>
          <p:nvPr/>
        </p:nvSpPr>
        <p:spPr>
          <a:xfrm>
            <a:off x="5276025" y="2807000"/>
            <a:ext cx="1561200" cy="4389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40" name="Google Shape;340;g34dd25a746c_0_31"/>
          <p:cNvSpPr txBox="1"/>
          <p:nvPr/>
        </p:nvSpPr>
        <p:spPr>
          <a:xfrm>
            <a:off x="7401725" y="1446425"/>
            <a:ext cx="3351300" cy="105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Same code as insert, just checks if the index is true rather than setting it!</a:t>
            </a:r>
            <a:endParaRPr sz="2400" b="0" i="0" u="none" strike="noStrike" cap="none">
              <a:solidFill>
                <a:schemeClr val="lt1"/>
              </a:solidFill>
              <a:latin typeface="Twentieth Century"/>
              <a:ea typeface="Twentieth Century"/>
              <a:cs typeface="Twentieth Century"/>
              <a:sym typeface="Twentieth Century"/>
            </a:endParaRPr>
          </a:p>
        </p:txBody>
      </p:sp>
      <p:sp>
        <p:nvSpPr>
          <p:cNvPr id="341" name="Google Shape;341;g34dd25a746c_0_31"/>
          <p:cNvSpPr/>
          <p:nvPr/>
        </p:nvSpPr>
        <p:spPr>
          <a:xfrm>
            <a:off x="2769275" y="4714075"/>
            <a:ext cx="605100" cy="3963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42" name="Google Shape;342;g34dd25a746c_0_31"/>
          <p:cNvSpPr/>
          <p:nvPr/>
        </p:nvSpPr>
        <p:spPr>
          <a:xfrm>
            <a:off x="4584525" y="4714075"/>
            <a:ext cx="585300" cy="3963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43" name="Google Shape;343;g34dd25a746c_0_31"/>
          <p:cNvSpPr/>
          <p:nvPr/>
        </p:nvSpPr>
        <p:spPr>
          <a:xfrm>
            <a:off x="1559125" y="4714075"/>
            <a:ext cx="605100" cy="3963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44" name="Google Shape;344;g34dd25a746c_0_31"/>
          <p:cNvSpPr/>
          <p:nvPr/>
        </p:nvSpPr>
        <p:spPr>
          <a:xfrm>
            <a:off x="3979425" y="4714075"/>
            <a:ext cx="585300" cy="396300"/>
          </a:xfrm>
          <a:prstGeom prst="rect">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cxnSp>
        <p:nvCxnSpPr>
          <p:cNvPr id="345" name="Google Shape;345;g34dd25a746c_0_31"/>
          <p:cNvCxnSpPr>
            <a:stCxn id="346" idx="2"/>
            <a:endCxn id="341" idx="0"/>
          </p:cNvCxnSpPr>
          <p:nvPr/>
        </p:nvCxnSpPr>
        <p:spPr>
          <a:xfrm flipH="1">
            <a:off x="3071875" y="3952300"/>
            <a:ext cx="954300" cy="761700"/>
          </a:xfrm>
          <a:prstGeom prst="straightConnector1">
            <a:avLst/>
          </a:prstGeom>
          <a:noFill/>
          <a:ln w="9525" cap="flat" cmpd="sng">
            <a:solidFill>
              <a:schemeClr val="lt1"/>
            </a:solidFill>
            <a:prstDash val="solid"/>
            <a:round/>
            <a:headEnd type="none" w="sm" len="sm"/>
            <a:tailEnd type="triangle" w="med" len="med"/>
          </a:ln>
        </p:spPr>
      </p:cxnSp>
      <p:cxnSp>
        <p:nvCxnSpPr>
          <p:cNvPr id="347" name="Google Shape;347;g34dd25a746c_0_31"/>
          <p:cNvCxnSpPr>
            <a:stCxn id="346" idx="2"/>
            <a:endCxn id="342" idx="0"/>
          </p:cNvCxnSpPr>
          <p:nvPr/>
        </p:nvCxnSpPr>
        <p:spPr>
          <a:xfrm>
            <a:off x="4026175" y="3952300"/>
            <a:ext cx="851100" cy="761700"/>
          </a:xfrm>
          <a:prstGeom prst="straightConnector1">
            <a:avLst/>
          </a:prstGeom>
          <a:noFill/>
          <a:ln w="9525" cap="flat" cmpd="sng">
            <a:solidFill>
              <a:schemeClr val="lt1"/>
            </a:solidFill>
            <a:prstDash val="solid"/>
            <a:round/>
            <a:headEnd type="none" w="sm" len="sm"/>
            <a:tailEnd type="triangle" w="med" len="med"/>
          </a:ln>
        </p:spPr>
      </p:cxnSp>
      <p:sp>
        <p:nvSpPr>
          <p:cNvPr id="346" name="Google Shape;346;g34dd25a746c_0_31"/>
          <p:cNvSpPr txBox="1"/>
          <p:nvPr/>
        </p:nvSpPr>
        <p:spPr>
          <a:xfrm>
            <a:off x="3288025" y="3513400"/>
            <a:ext cx="1476300" cy="43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Twentieth Century"/>
                <a:ea typeface="Twentieth Century"/>
                <a:cs typeface="Twentieth Century"/>
                <a:sym typeface="Twentieth Century"/>
              </a:rPr>
              <a:t>Not a member!</a:t>
            </a:r>
            <a:endParaRPr sz="1500" b="0" i="0" u="none" strike="noStrike" cap="none">
              <a:solidFill>
                <a:schemeClr val="lt1"/>
              </a:solidFill>
              <a:latin typeface="Twentieth Century"/>
              <a:ea typeface="Twentieth Century"/>
              <a:cs typeface="Twentieth Century"/>
              <a:sym typeface="Twentieth Century"/>
            </a:endParaRPr>
          </a:p>
        </p:txBody>
      </p:sp>
      <p:cxnSp>
        <p:nvCxnSpPr>
          <p:cNvPr id="348" name="Google Shape;348;g34dd25a746c_0_31"/>
          <p:cNvCxnSpPr>
            <a:stCxn id="349" idx="2"/>
            <a:endCxn id="344" idx="0"/>
          </p:cNvCxnSpPr>
          <p:nvPr/>
        </p:nvCxnSpPr>
        <p:spPr>
          <a:xfrm>
            <a:off x="2636250" y="3826863"/>
            <a:ext cx="1635900" cy="887100"/>
          </a:xfrm>
          <a:prstGeom prst="straightConnector1">
            <a:avLst/>
          </a:prstGeom>
          <a:noFill/>
          <a:ln w="9525" cap="flat" cmpd="sng">
            <a:solidFill>
              <a:schemeClr val="lt1"/>
            </a:solidFill>
            <a:prstDash val="solid"/>
            <a:round/>
            <a:headEnd type="none" w="sm" len="sm"/>
            <a:tailEnd type="triangle" w="med" len="med"/>
          </a:ln>
        </p:spPr>
      </p:cxnSp>
      <p:cxnSp>
        <p:nvCxnSpPr>
          <p:cNvPr id="350" name="Google Shape;350;g34dd25a746c_0_31"/>
          <p:cNvCxnSpPr>
            <a:stCxn id="349" idx="2"/>
            <a:endCxn id="343" idx="0"/>
          </p:cNvCxnSpPr>
          <p:nvPr/>
        </p:nvCxnSpPr>
        <p:spPr>
          <a:xfrm flipH="1">
            <a:off x="1861650" y="3826863"/>
            <a:ext cx="774600" cy="887100"/>
          </a:xfrm>
          <a:prstGeom prst="straightConnector1">
            <a:avLst/>
          </a:prstGeom>
          <a:noFill/>
          <a:ln w="9525" cap="flat" cmpd="sng">
            <a:solidFill>
              <a:schemeClr val="lt1"/>
            </a:solidFill>
            <a:prstDash val="solid"/>
            <a:round/>
            <a:headEnd type="none" w="sm" len="sm"/>
            <a:tailEnd type="triangle" w="med" len="med"/>
          </a:ln>
        </p:spPr>
      </p:cxnSp>
      <p:sp>
        <p:nvSpPr>
          <p:cNvPr id="349" name="Google Shape;349;g34dd25a746c_0_31"/>
          <p:cNvSpPr txBox="1"/>
          <p:nvPr/>
        </p:nvSpPr>
        <p:spPr>
          <a:xfrm>
            <a:off x="1898100" y="3387963"/>
            <a:ext cx="1476300" cy="43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Twentieth Century"/>
                <a:ea typeface="Twentieth Century"/>
                <a:cs typeface="Twentieth Century"/>
                <a:sym typeface="Twentieth Century"/>
              </a:rPr>
              <a:t>Is a member!</a:t>
            </a:r>
            <a:endParaRPr sz="1500" b="0" i="0" u="none" strike="noStrike" cap="none">
              <a:solidFill>
                <a:schemeClr val="lt1"/>
              </a:solidFill>
              <a:latin typeface="Twentieth Century"/>
              <a:ea typeface="Twentieth Century"/>
              <a:cs typeface="Twentieth Century"/>
              <a:sym typeface="Twentieth Century"/>
            </a:endParaRPr>
          </a:p>
        </p:txBody>
      </p:sp>
      <p:sp>
        <p:nvSpPr>
          <p:cNvPr id="351" name="Google Shape;351;g34dd25a746c_0_31"/>
          <p:cNvSpPr/>
          <p:nvPr/>
        </p:nvSpPr>
        <p:spPr>
          <a:xfrm>
            <a:off x="11241050" y="4714073"/>
            <a:ext cx="605100" cy="396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52" name="Google Shape;352;g34dd25a746c_0_31"/>
          <p:cNvSpPr/>
          <p:nvPr/>
        </p:nvSpPr>
        <p:spPr>
          <a:xfrm>
            <a:off x="10635950" y="4714073"/>
            <a:ext cx="605100" cy="3915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cxnSp>
        <p:nvCxnSpPr>
          <p:cNvPr id="353" name="Google Shape;353;g34dd25a746c_0_31"/>
          <p:cNvCxnSpPr>
            <a:stCxn id="354" idx="3"/>
            <a:endCxn id="351" idx="0"/>
          </p:cNvCxnSpPr>
          <p:nvPr/>
        </p:nvCxnSpPr>
        <p:spPr>
          <a:xfrm>
            <a:off x="9717275" y="4046325"/>
            <a:ext cx="1826400" cy="667800"/>
          </a:xfrm>
          <a:prstGeom prst="straightConnector1">
            <a:avLst/>
          </a:prstGeom>
          <a:noFill/>
          <a:ln w="9525" cap="flat" cmpd="sng">
            <a:solidFill>
              <a:schemeClr val="lt1"/>
            </a:solidFill>
            <a:prstDash val="solid"/>
            <a:round/>
            <a:headEnd type="none" w="sm" len="sm"/>
            <a:tailEnd type="triangle" w="med" len="med"/>
          </a:ln>
        </p:spPr>
      </p:cxnSp>
      <p:cxnSp>
        <p:nvCxnSpPr>
          <p:cNvPr id="355" name="Google Shape;355;g34dd25a746c_0_31"/>
          <p:cNvCxnSpPr>
            <a:stCxn id="354" idx="3"/>
            <a:endCxn id="352" idx="0"/>
          </p:cNvCxnSpPr>
          <p:nvPr/>
        </p:nvCxnSpPr>
        <p:spPr>
          <a:xfrm>
            <a:off x="9717275" y="4046325"/>
            <a:ext cx="1221300" cy="667800"/>
          </a:xfrm>
          <a:prstGeom prst="straightConnector1">
            <a:avLst/>
          </a:prstGeom>
          <a:noFill/>
          <a:ln w="9525" cap="flat" cmpd="sng">
            <a:solidFill>
              <a:schemeClr val="lt1"/>
            </a:solidFill>
            <a:prstDash val="solid"/>
            <a:round/>
            <a:headEnd type="none" w="sm" len="sm"/>
            <a:tailEnd type="triangle" w="med" len="med"/>
          </a:ln>
        </p:spPr>
      </p:cxnSp>
      <p:sp>
        <p:nvSpPr>
          <p:cNvPr id="354" name="Google Shape;354;g34dd25a746c_0_31"/>
          <p:cNvSpPr txBox="1"/>
          <p:nvPr/>
        </p:nvSpPr>
        <p:spPr>
          <a:xfrm>
            <a:off x="7992275" y="3826875"/>
            <a:ext cx="1725000" cy="43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Twentieth Century"/>
                <a:ea typeface="Twentieth Century"/>
                <a:cs typeface="Twentieth Century"/>
                <a:sym typeface="Twentieth Century"/>
              </a:rPr>
              <a:t>Is this a member?</a:t>
            </a:r>
            <a:endParaRPr sz="15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34dd25a746c_0_79"/>
          <p:cNvSpPr txBox="1">
            <a:spLocks noGrp="1"/>
          </p:cNvSpPr>
          <p:nvPr>
            <p:ph type="title"/>
          </p:nvPr>
        </p:nvSpPr>
        <p:spPr>
          <a:xfrm>
            <a:off x="1141412" y="228903"/>
            <a:ext cx="9906000" cy="860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Delete?</a:t>
            </a:r>
            <a:endParaRPr/>
          </a:p>
        </p:txBody>
      </p:sp>
      <p:graphicFrame>
        <p:nvGraphicFramePr>
          <p:cNvPr id="361" name="Google Shape;361;g34dd25a746c_0_79"/>
          <p:cNvGraphicFramePr/>
          <p:nvPr/>
        </p:nvGraphicFramePr>
        <p:xfrm>
          <a:off x="1373463" y="4105238"/>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7</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8</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9</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13</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14</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15</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16</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62" name="Google Shape;362;g34dd25a746c_0_79"/>
          <p:cNvSpPr txBox="1"/>
          <p:nvPr/>
        </p:nvSpPr>
        <p:spPr>
          <a:xfrm>
            <a:off x="4133975" y="1900450"/>
            <a:ext cx="1694700" cy="62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delete(123)</a:t>
            </a:r>
            <a:endParaRPr sz="2400" b="0" i="0" u="none" strike="noStrike" cap="none">
              <a:solidFill>
                <a:schemeClr val="lt1"/>
              </a:solidFill>
              <a:latin typeface="Twentieth Century"/>
              <a:ea typeface="Twentieth Century"/>
              <a:cs typeface="Twentieth Century"/>
              <a:sym typeface="Twentieth Century"/>
            </a:endParaRPr>
          </a:p>
        </p:txBody>
      </p:sp>
      <p:graphicFrame>
        <p:nvGraphicFramePr>
          <p:cNvPr id="363" name="Google Shape;363;g34dd25a746c_0_79"/>
          <p:cNvGraphicFramePr/>
          <p:nvPr/>
        </p:nvGraphicFramePr>
        <p:xfrm>
          <a:off x="580800" y="1446425"/>
          <a:ext cx="3130150" cy="1362075"/>
        </p:xfrm>
        <a:graphic>
          <a:graphicData uri="http://schemas.openxmlformats.org/drawingml/2006/table">
            <a:tbl>
              <a:tblPr>
                <a:noFill/>
                <a:tableStyleId>{4AA8839A-C606-4A63-AB02-FB408171C73F}</a:tableStyleId>
              </a:tblPr>
              <a:tblGrid>
                <a:gridCol w="1565075">
                  <a:extLst>
                    <a:ext uri="{9D8B030D-6E8A-4147-A177-3AD203B41FA5}">
                      <a16:colId xmlns:a16="http://schemas.microsoft.com/office/drawing/2014/main" val="20000"/>
                    </a:ext>
                  </a:extLst>
                </a:gridCol>
                <a:gridCol w="1565075">
                  <a:extLst>
                    <a:ext uri="{9D8B030D-6E8A-4147-A177-3AD203B41FA5}">
                      <a16:colId xmlns:a16="http://schemas.microsoft.com/office/drawing/2014/main" val="20001"/>
                    </a:ext>
                  </a:extLst>
                </a:gridCol>
              </a:tblGrid>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VALUE</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INDICES</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123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 6]</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40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43843</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[11, 15]</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64" name="Google Shape;364;g34dd25a746c_0_79"/>
          <p:cNvSpPr/>
          <p:nvPr/>
        </p:nvSpPr>
        <p:spPr>
          <a:xfrm>
            <a:off x="2145875" y="1900452"/>
            <a:ext cx="1561200" cy="438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graphicFrame>
        <p:nvGraphicFramePr>
          <p:cNvPr id="365" name="Google Shape;365;g34dd25a746c_0_79"/>
          <p:cNvGraphicFramePr/>
          <p:nvPr/>
        </p:nvGraphicFramePr>
        <p:xfrm>
          <a:off x="1373463" y="3555413"/>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56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66" name="Google Shape;366;g34dd25a746c_0_79"/>
          <p:cNvSpPr txBox="1"/>
          <p:nvPr/>
        </p:nvSpPr>
        <p:spPr>
          <a:xfrm>
            <a:off x="508375" y="3508113"/>
            <a:ext cx="8652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bit =</a:t>
            </a:r>
            <a:endParaRPr sz="2400" b="0" i="1" u="none" strike="noStrike" cap="none">
              <a:solidFill>
                <a:schemeClr val="lt1"/>
              </a:solidFill>
              <a:latin typeface="Twentieth Century"/>
              <a:ea typeface="Twentieth Century"/>
              <a:cs typeface="Twentieth Century"/>
              <a:sym typeface="Twentieth Century"/>
            </a:endParaRPr>
          </a:p>
        </p:txBody>
      </p:sp>
      <p:sp>
        <p:nvSpPr>
          <p:cNvPr id="367" name="Google Shape;367;g34dd25a746c_0_79"/>
          <p:cNvSpPr/>
          <p:nvPr/>
        </p:nvSpPr>
        <p:spPr>
          <a:xfrm>
            <a:off x="5008251" y="3566013"/>
            <a:ext cx="5853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68" name="Google Shape;368;g34dd25a746c_0_79"/>
          <p:cNvSpPr/>
          <p:nvPr/>
        </p:nvSpPr>
        <p:spPr>
          <a:xfrm>
            <a:off x="8029851" y="3566013"/>
            <a:ext cx="6051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69" name="Google Shape;369;g34dd25a746c_0_79"/>
          <p:cNvSpPr/>
          <p:nvPr/>
        </p:nvSpPr>
        <p:spPr>
          <a:xfrm>
            <a:off x="8067725" y="3617013"/>
            <a:ext cx="523500" cy="2832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70" name="Google Shape;370;g34dd25a746c_0_79"/>
          <p:cNvSpPr/>
          <p:nvPr/>
        </p:nvSpPr>
        <p:spPr>
          <a:xfrm>
            <a:off x="10460700" y="3566013"/>
            <a:ext cx="585300" cy="3750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71" name="Google Shape;371;g34dd25a746c_0_79"/>
          <p:cNvSpPr/>
          <p:nvPr/>
        </p:nvSpPr>
        <p:spPr>
          <a:xfrm>
            <a:off x="2145875" y="2354475"/>
            <a:ext cx="1561200" cy="4389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cxnSp>
        <p:nvCxnSpPr>
          <p:cNvPr id="372" name="Google Shape;372;g34dd25a746c_0_79"/>
          <p:cNvCxnSpPr>
            <a:stCxn id="373" idx="2"/>
            <a:endCxn id="368" idx="0"/>
          </p:cNvCxnSpPr>
          <p:nvPr/>
        </p:nvCxnSpPr>
        <p:spPr>
          <a:xfrm flipH="1">
            <a:off x="8332350" y="2451513"/>
            <a:ext cx="1929900" cy="1114500"/>
          </a:xfrm>
          <a:prstGeom prst="straightConnector1">
            <a:avLst/>
          </a:prstGeom>
          <a:noFill/>
          <a:ln w="9525" cap="flat" cmpd="sng">
            <a:solidFill>
              <a:schemeClr val="lt1"/>
            </a:solidFill>
            <a:prstDash val="solid"/>
            <a:round/>
            <a:headEnd type="none" w="sm" len="sm"/>
            <a:tailEnd type="triangle" w="med" len="med"/>
          </a:ln>
        </p:spPr>
      </p:cxnSp>
      <p:sp>
        <p:nvSpPr>
          <p:cNvPr id="373" name="Google Shape;373;g34dd25a746c_0_79"/>
          <p:cNvSpPr txBox="1"/>
          <p:nvPr/>
        </p:nvSpPr>
        <p:spPr>
          <a:xfrm>
            <a:off x="8332500" y="1960713"/>
            <a:ext cx="3859500" cy="49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How do we deal with this?</a:t>
            </a:r>
            <a:endParaRPr sz="2400" b="0" i="0" u="none" strike="noStrike" cap="none">
              <a:solidFill>
                <a:schemeClr val="lt1"/>
              </a:solidFill>
              <a:latin typeface="Twentieth Century"/>
              <a:ea typeface="Twentieth Century"/>
              <a:cs typeface="Twentieth Century"/>
              <a:sym typeface="Twentieth Century"/>
            </a:endParaRPr>
          </a:p>
        </p:txBody>
      </p:sp>
      <p:graphicFrame>
        <p:nvGraphicFramePr>
          <p:cNvPr id="374" name="Google Shape;374;g34dd25a746c_0_79"/>
          <p:cNvGraphicFramePr/>
          <p:nvPr/>
        </p:nvGraphicFramePr>
        <p:xfrm>
          <a:off x="1383375" y="4907713"/>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56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2</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75" name="Google Shape;375;g34dd25a746c_0_79"/>
          <p:cNvSpPr txBox="1"/>
          <p:nvPr/>
        </p:nvSpPr>
        <p:spPr>
          <a:xfrm>
            <a:off x="435425" y="4860425"/>
            <a:ext cx="9480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bit’ =</a:t>
            </a:r>
            <a:endParaRPr sz="2400" b="0" i="1" u="none" strike="noStrike" cap="none">
              <a:solidFill>
                <a:schemeClr val="lt1"/>
              </a:solidFill>
              <a:latin typeface="Twentieth Century"/>
              <a:ea typeface="Twentieth Century"/>
              <a:cs typeface="Twentieth Century"/>
              <a:sym typeface="Twentieth Century"/>
            </a:endParaRPr>
          </a:p>
        </p:txBody>
      </p:sp>
      <p:sp>
        <p:nvSpPr>
          <p:cNvPr id="376" name="Google Shape;376;g34dd25a746c_0_79"/>
          <p:cNvSpPr/>
          <p:nvPr/>
        </p:nvSpPr>
        <p:spPr>
          <a:xfrm>
            <a:off x="5018163" y="4918313"/>
            <a:ext cx="5853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77" name="Google Shape;377;g34dd25a746c_0_79"/>
          <p:cNvSpPr/>
          <p:nvPr/>
        </p:nvSpPr>
        <p:spPr>
          <a:xfrm>
            <a:off x="10470613" y="4918313"/>
            <a:ext cx="585300" cy="3750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graphicFrame>
        <p:nvGraphicFramePr>
          <p:cNvPr id="378" name="Google Shape;378;g34dd25a746c_0_79"/>
          <p:cNvGraphicFramePr/>
          <p:nvPr/>
        </p:nvGraphicFramePr>
        <p:xfrm>
          <a:off x="1384975" y="5447738"/>
          <a:ext cx="10287125" cy="396210"/>
        </p:xfrm>
        <a:graphic>
          <a:graphicData uri="http://schemas.openxmlformats.org/drawingml/2006/table">
            <a:tbl>
              <a:tblPr>
                <a:noFill/>
                <a:tableStyleId>{4AA8839A-C606-4A63-AB02-FB408171C73F}</a:tableStyleId>
              </a:tblPr>
              <a:tblGrid>
                <a:gridCol w="605125">
                  <a:extLst>
                    <a:ext uri="{9D8B030D-6E8A-4147-A177-3AD203B41FA5}">
                      <a16:colId xmlns:a16="http://schemas.microsoft.com/office/drawing/2014/main" val="20000"/>
                    </a:ext>
                  </a:extLst>
                </a:gridCol>
                <a:gridCol w="605125">
                  <a:extLst>
                    <a:ext uri="{9D8B030D-6E8A-4147-A177-3AD203B41FA5}">
                      <a16:colId xmlns:a16="http://schemas.microsoft.com/office/drawing/2014/main" val="20001"/>
                    </a:ext>
                  </a:extLst>
                </a:gridCol>
                <a:gridCol w="605125">
                  <a:extLst>
                    <a:ext uri="{9D8B030D-6E8A-4147-A177-3AD203B41FA5}">
                      <a16:colId xmlns:a16="http://schemas.microsoft.com/office/drawing/2014/main" val="20002"/>
                    </a:ext>
                  </a:extLst>
                </a:gridCol>
                <a:gridCol w="605125">
                  <a:extLst>
                    <a:ext uri="{9D8B030D-6E8A-4147-A177-3AD203B41FA5}">
                      <a16:colId xmlns:a16="http://schemas.microsoft.com/office/drawing/2014/main" val="20003"/>
                    </a:ext>
                  </a:extLst>
                </a:gridCol>
                <a:gridCol w="605125">
                  <a:extLst>
                    <a:ext uri="{9D8B030D-6E8A-4147-A177-3AD203B41FA5}">
                      <a16:colId xmlns:a16="http://schemas.microsoft.com/office/drawing/2014/main" val="20004"/>
                    </a:ext>
                  </a:extLst>
                </a:gridCol>
                <a:gridCol w="605125">
                  <a:extLst>
                    <a:ext uri="{9D8B030D-6E8A-4147-A177-3AD203B41FA5}">
                      <a16:colId xmlns:a16="http://schemas.microsoft.com/office/drawing/2014/main" val="20005"/>
                    </a:ext>
                  </a:extLst>
                </a:gridCol>
                <a:gridCol w="605125">
                  <a:extLst>
                    <a:ext uri="{9D8B030D-6E8A-4147-A177-3AD203B41FA5}">
                      <a16:colId xmlns:a16="http://schemas.microsoft.com/office/drawing/2014/main" val="20006"/>
                    </a:ext>
                  </a:extLst>
                </a:gridCol>
                <a:gridCol w="605125">
                  <a:extLst>
                    <a:ext uri="{9D8B030D-6E8A-4147-A177-3AD203B41FA5}">
                      <a16:colId xmlns:a16="http://schemas.microsoft.com/office/drawing/2014/main" val="20007"/>
                    </a:ext>
                  </a:extLst>
                </a:gridCol>
                <a:gridCol w="605125">
                  <a:extLst>
                    <a:ext uri="{9D8B030D-6E8A-4147-A177-3AD203B41FA5}">
                      <a16:colId xmlns:a16="http://schemas.microsoft.com/office/drawing/2014/main" val="20008"/>
                    </a:ext>
                  </a:extLst>
                </a:gridCol>
                <a:gridCol w="605125">
                  <a:extLst>
                    <a:ext uri="{9D8B030D-6E8A-4147-A177-3AD203B41FA5}">
                      <a16:colId xmlns:a16="http://schemas.microsoft.com/office/drawing/2014/main" val="20009"/>
                    </a:ext>
                  </a:extLst>
                </a:gridCol>
                <a:gridCol w="605125">
                  <a:extLst>
                    <a:ext uri="{9D8B030D-6E8A-4147-A177-3AD203B41FA5}">
                      <a16:colId xmlns:a16="http://schemas.microsoft.com/office/drawing/2014/main" val="20010"/>
                    </a:ext>
                  </a:extLst>
                </a:gridCol>
                <a:gridCol w="605125">
                  <a:extLst>
                    <a:ext uri="{9D8B030D-6E8A-4147-A177-3AD203B41FA5}">
                      <a16:colId xmlns:a16="http://schemas.microsoft.com/office/drawing/2014/main" val="20011"/>
                    </a:ext>
                  </a:extLst>
                </a:gridCol>
                <a:gridCol w="605125">
                  <a:extLst>
                    <a:ext uri="{9D8B030D-6E8A-4147-A177-3AD203B41FA5}">
                      <a16:colId xmlns:a16="http://schemas.microsoft.com/office/drawing/2014/main" val="20012"/>
                    </a:ext>
                  </a:extLst>
                </a:gridCol>
                <a:gridCol w="605125">
                  <a:extLst>
                    <a:ext uri="{9D8B030D-6E8A-4147-A177-3AD203B41FA5}">
                      <a16:colId xmlns:a16="http://schemas.microsoft.com/office/drawing/2014/main" val="20013"/>
                    </a:ext>
                  </a:extLst>
                </a:gridCol>
                <a:gridCol w="605125">
                  <a:extLst>
                    <a:ext uri="{9D8B030D-6E8A-4147-A177-3AD203B41FA5}">
                      <a16:colId xmlns:a16="http://schemas.microsoft.com/office/drawing/2014/main" val="20014"/>
                    </a:ext>
                  </a:extLst>
                </a:gridCol>
                <a:gridCol w="605125">
                  <a:extLst>
                    <a:ext uri="{9D8B030D-6E8A-4147-A177-3AD203B41FA5}">
                      <a16:colId xmlns:a16="http://schemas.microsoft.com/office/drawing/2014/main" val="20015"/>
                    </a:ext>
                  </a:extLst>
                </a:gridCol>
                <a:gridCol w="605125">
                  <a:extLst>
                    <a:ext uri="{9D8B030D-6E8A-4147-A177-3AD203B41FA5}">
                      <a16:colId xmlns:a16="http://schemas.microsoft.com/office/drawing/2014/main" val="20016"/>
                    </a:ext>
                  </a:extLst>
                </a:gridCol>
              </a:tblGrid>
              <a:tr h="3856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1</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wentieth Century"/>
                          <a:ea typeface="Twentieth Century"/>
                          <a:cs typeface="Twentieth Century"/>
                          <a:sym typeface="Twentieth Century"/>
                        </a:rPr>
                        <a:t>0</a:t>
                      </a:r>
                      <a:endParaRPr sz="1400" u="none" strike="noStrike" cap="none">
                        <a:latin typeface="Twentieth Century"/>
                        <a:ea typeface="Twentieth Century"/>
                        <a:cs typeface="Twentieth Century"/>
                        <a:sym typeface="Twentieth Century"/>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79" name="Google Shape;379;g34dd25a746c_0_79"/>
          <p:cNvSpPr txBox="1"/>
          <p:nvPr/>
        </p:nvSpPr>
        <p:spPr>
          <a:xfrm>
            <a:off x="437100" y="5400450"/>
            <a:ext cx="948000" cy="490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1" u="none" strike="noStrike" cap="none">
                <a:solidFill>
                  <a:schemeClr val="lt1"/>
                </a:solidFill>
                <a:latin typeface="Twentieth Century"/>
                <a:ea typeface="Twentieth Century"/>
                <a:cs typeface="Twentieth Century"/>
                <a:sym typeface="Twentieth Century"/>
              </a:rPr>
              <a:t>del =</a:t>
            </a:r>
            <a:endParaRPr sz="2400" b="0" i="1" u="none" strike="noStrike" cap="none">
              <a:solidFill>
                <a:schemeClr val="lt1"/>
              </a:solidFill>
              <a:latin typeface="Twentieth Century"/>
              <a:ea typeface="Twentieth Century"/>
              <a:cs typeface="Twentieth Century"/>
              <a:sym typeface="Twentieth Century"/>
            </a:endParaRPr>
          </a:p>
        </p:txBody>
      </p:sp>
      <p:sp>
        <p:nvSpPr>
          <p:cNvPr id="380" name="Google Shape;380;g34dd25a746c_0_79"/>
          <p:cNvSpPr/>
          <p:nvPr/>
        </p:nvSpPr>
        <p:spPr>
          <a:xfrm>
            <a:off x="5019763" y="5458338"/>
            <a:ext cx="5853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81" name="Google Shape;381;g34dd25a746c_0_79"/>
          <p:cNvSpPr/>
          <p:nvPr/>
        </p:nvSpPr>
        <p:spPr>
          <a:xfrm>
            <a:off x="8070650" y="4964213"/>
            <a:ext cx="523500" cy="2832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82" name="Google Shape;382;g34dd25a746c_0_79"/>
          <p:cNvSpPr/>
          <p:nvPr/>
        </p:nvSpPr>
        <p:spPr>
          <a:xfrm>
            <a:off x="8029851" y="4918313"/>
            <a:ext cx="6051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83" name="Google Shape;383;g34dd25a746c_0_79"/>
          <p:cNvSpPr/>
          <p:nvPr/>
        </p:nvSpPr>
        <p:spPr>
          <a:xfrm>
            <a:off x="8029851" y="5458338"/>
            <a:ext cx="605100" cy="375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384" name="Google Shape;384;g34dd25a746c_0_79"/>
          <p:cNvSpPr txBox="1"/>
          <p:nvPr/>
        </p:nvSpPr>
        <p:spPr>
          <a:xfrm>
            <a:off x="1566950" y="5987775"/>
            <a:ext cx="9054900" cy="39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wentieth Century"/>
                <a:ea typeface="Twentieth Century"/>
                <a:cs typeface="Twentieth Century"/>
                <a:sym typeface="Twentieth Century"/>
              </a:rPr>
              <a:t>Two different ways to solve delete, both with clear drawbacks</a:t>
            </a:r>
            <a:endParaRPr sz="2400" b="0" i="0" u="none" strike="noStrike" cap="none">
              <a:solidFill>
                <a:schemeClr val="lt1"/>
              </a:solidFill>
              <a:latin typeface="Twentieth Century"/>
              <a:ea typeface="Twentieth Century"/>
              <a:cs typeface="Twentieth Century"/>
              <a:sym typeface="Twentieth Century"/>
            </a:endParaRPr>
          </a:p>
        </p:txBody>
      </p:sp>
      <p:sp>
        <p:nvSpPr>
          <p:cNvPr id="385" name="Google Shape;385;g34dd25a746c_0_79"/>
          <p:cNvSpPr txBox="1"/>
          <p:nvPr/>
        </p:nvSpPr>
        <p:spPr>
          <a:xfrm>
            <a:off x="3778950" y="955625"/>
            <a:ext cx="4634100" cy="490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US" sz="1200" b="0" i="0" u="none" strike="noStrike" cap="none">
                <a:solidFill>
                  <a:schemeClr val="lt1"/>
                </a:solidFill>
                <a:latin typeface="Twentieth Century"/>
                <a:ea typeface="Twentieth Century"/>
                <a:cs typeface="Twentieth Century"/>
                <a:sym typeface="Twentieth Century"/>
              </a:rPr>
              <a:t>***This is a modification of a Bloom Filter that allows for deletions***</a:t>
            </a:r>
            <a:endParaRPr sz="1200" b="0" i="0" u="none" strike="noStrike" cap="none">
              <a:solidFill>
                <a:schemeClr val="lt1"/>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Widescreen</PresentationFormat>
  <Paragraphs>329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Twentieth Century</vt:lpstr>
      <vt:lpstr>Circuit</vt:lpstr>
      <vt:lpstr>Bloom Filter</vt:lpstr>
      <vt:lpstr>Definitions and Math</vt:lpstr>
      <vt:lpstr>Format</vt:lpstr>
      <vt:lpstr>Aside on Hashing</vt:lpstr>
      <vt:lpstr>Back to Bloom Filters - Insert</vt:lpstr>
      <vt:lpstr>Insert</vt:lpstr>
      <vt:lpstr>Contains</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Mark Floryan</dc:creator>
  <cp:lastModifiedBy>Bippert, Brian Thomas (ban6ar)</cp:lastModifiedBy>
  <cp:revision>1</cp:revision>
  <dcterms:created xsi:type="dcterms:W3CDTF">2023-02-24T14:15:53Z</dcterms:created>
  <dcterms:modified xsi:type="dcterms:W3CDTF">2025-04-23T04:54:25Z</dcterms:modified>
</cp:coreProperties>
</file>