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152413dc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152413dc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152413dc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152413dc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152413dc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152413dc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152413dc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152413dc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152413dc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152413dc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152413d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152413d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152413dc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152413dc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152413dc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152413dc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152413dc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152413dc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152413dc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152413dc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152413dc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152413dc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152413dc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152413dc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152413dc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152413dc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61475" y="1528875"/>
            <a:ext cx="8362800" cy="29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Machine Learning Landscape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Training Supervision - Reinforcement Learning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61475" y="1528875"/>
            <a:ext cx="4210500" cy="29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In </a:t>
            </a:r>
            <a:r>
              <a:rPr b="1" lang="de"/>
              <a:t>Reinforcement learning</a:t>
            </a:r>
            <a:r>
              <a:rPr lang="de"/>
              <a:t> an </a:t>
            </a:r>
            <a:r>
              <a:rPr b="1" i="1" lang="de"/>
              <a:t>agent </a:t>
            </a:r>
            <a:r>
              <a:rPr lang="de"/>
              <a:t>can observe its </a:t>
            </a:r>
            <a:r>
              <a:rPr b="1" i="1" lang="de"/>
              <a:t>environment</a:t>
            </a:r>
            <a:endParaRPr b="1"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The agent can select and perform an </a:t>
            </a:r>
            <a:r>
              <a:rPr b="1" i="1" lang="de"/>
              <a:t>action</a:t>
            </a:r>
            <a:r>
              <a:rPr lang="de"/>
              <a:t>, and gets the changed </a:t>
            </a:r>
            <a:r>
              <a:rPr b="1" i="1" lang="de"/>
              <a:t>state </a:t>
            </a:r>
            <a:r>
              <a:rPr lang="de"/>
              <a:t>of its environment and a </a:t>
            </a:r>
            <a:r>
              <a:rPr b="1" i="1" lang="de"/>
              <a:t>reward </a:t>
            </a:r>
            <a:r>
              <a:rPr lang="de"/>
              <a:t>in return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Agent must learn by itself what is the best strategy, called a </a:t>
            </a:r>
            <a:r>
              <a:rPr b="1" i="1" lang="de"/>
              <a:t>policy</a:t>
            </a:r>
            <a:r>
              <a:rPr lang="de"/>
              <a:t>, to get the most reward over time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425" y="1727700"/>
            <a:ext cx="4267223" cy="2575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Batch vs. Online - Batch Learning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61475" y="1528875"/>
            <a:ext cx="8362800" cy="29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In </a:t>
            </a:r>
            <a:r>
              <a:rPr b="1" lang="de"/>
              <a:t>Batch Learning</a:t>
            </a:r>
            <a:r>
              <a:rPr lang="de"/>
              <a:t> </a:t>
            </a:r>
            <a:r>
              <a:rPr lang="de"/>
              <a:t>a ML system trains on the entire dataset at once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Dataset can be iterated multiple times, where one learning iteration is known as </a:t>
            </a:r>
            <a:r>
              <a:rPr b="1" i="1" lang="de"/>
              <a:t>epoch</a:t>
            </a:r>
            <a:endParaRPr b="1"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ML system is trained and updated incrementally until it converges to an optimal solution or until a stopping criterion is met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After training, the ML system is deployed for making predictions on new data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A model's performance can decay slowly over time, called </a:t>
            </a:r>
            <a:r>
              <a:rPr b="1" i="1" lang="de"/>
              <a:t>model rot</a:t>
            </a:r>
            <a:r>
              <a:rPr lang="de"/>
              <a:t> or </a:t>
            </a:r>
            <a:r>
              <a:rPr b="1" i="1" lang="de"/>
              <a:t>data drift</a:t>
            </a:r>
            <a:r>
              <a:rPr lang="de"/>
              <a:t>, depending on the task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A system </a:t>
            </a:r>
            <a:r>
              <a:rPr lang="de"/>
              <a:t>classifying</a:t>
            </a:r>
            <a:r>
              <a:rPr lang="de"/>
              <a:t> pictures of cats and dogs will probably not drift over time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A model, which makes predictions on the financial market is likely to decay faster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Batch vs. Online - Online Learning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61475" y="1528875"/>
            <a:ext cx="8362800" cy="29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de"/>
              <a:t>Online Learning</a:t>
            </a:r>
            <a:r>
              <a:rPr lang="de"/>
              <a:t> is also known as </a:t>
            </a:r>
            <a:r>
              <a:rPr b="1" i="1" lang="de"/>
              <a:t>incremental learning</a:t>
            </a:r>
            <a:r>
              <a:rPr lang="de"/>
              <a:t> or </a:t>
            </a:r>
            <a:r>
              <a:rPr b="1" i="1" lang="de"/>
              <a:t>streaming learning</a:t>
            </a:r>
            <a:endParaRPr b="1"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The model is updated continuously as new data becomes available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Online learning is well-suited for scenarios where data is continuously streaming in and the model needs to adapt to changing patterns or trends in real-time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It is commonly used in applications such as recommendation systems, fraud detection, and monitoring systems where immediate responses to new data are required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Instance vs. Model Based - Instance-Based Learning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61475" y="1528875"/>
            <a:ext cx="4210500" cy="29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de"/>
              <a:t>Instance-Based Learning</a:t>
            </a:r>
            <a:r>
              <a:rPr lang="de"/>
              <a:t> relies on memorized examples and compares new instances to the learned examples using a </a:t>
            </a:r>
            <a:r>
              <a:rPr b="1" i="1" lang="de"/>
              <a:t>similarity measure</a:t>
            </a:r>
            <a:endParaRPr b="1"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Example: We create a </a:t>
            </a:r>
            <a:r>
              <a:rPr lang="de"/>
              <a:t>EMail</a:t>
            </a:r>
            <a:r>
              <a:rPr lang="de"/>
              <a:t> spam filter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One method might be flagging emails similar to known spam, for example by counting shared words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The ML system would flag an email as spam if it has many words in common with a known spam email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700" y="1372013"/>
            <a:ext cx="4267225" cy="3286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Instance vs. Model Based - Model-Based Learning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61475" y="1528875"/>
            <a:ext cx="4210500" cy="29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A </a:t>
            </a:r>
            <a:r>
              <a:rPr b="1" lang="de"/>
              <a:t>Model-Based Learning</a:t>
            </a:r>
            <a:r>
              <a:rPr lang="de"/>
              <a:t> algorithm builds a generalized </a:t>
            </a:r>
            <a:r>
              <a:rPr b="1" i="1" lang="de"/>
              <a:t>model </a:t>
            </a:r>
            <a:r>
              <a:rPr lang="de"/>
              <a:t>from the training data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The model can then be used to make predictions on new, unseen instances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The ML system learns parameters or coefficients that define the relationships between the input features and the target variable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550" y="1372013"/>
            <a:ext cx="4267225" cy="3286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 is AI?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61475" y="1528875"/>
            <a:ext cx="8362800" cy="29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A</a:t>
            </a:r>
            <a:r>
              <a:rPr lang="de"/>
              <a:t>rtificial Intelligence (AI), Machine Learning (ML) and Deep Learning (DL) are often used interchangeably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AI includes everything from the development of robots to systems that can mimic human intelligence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AI can be thought of as the general goal of making machines intelligent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It can be achieved through various techniques: one of the most well-known methods is </a:t>
            </a:r>
            <a:r>
              <a:rPr b="1" lang="de"/>
              <a:t>machine learning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Machine Learning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61475" y="1528875"/>
            <a:ext cx="4210500" cy="29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ML is about algorithms that enable computers to learn from data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Instead of relying on programming a </a:t>
            </a:r>
            <a:r>
              <a:rPr lang="de"/>
              <a:t>explicit </a:t>
            </a:r>
            <a:r>
              <a:rPr lang="de"/>
              <a:t>set of rules, ML algorithms adapt to the underlying data to improve their performance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ML plays an important role in a variety of applications like recommendation systems or image recognition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425" y="1634825"/>
            <a:ext cx="3998500" cy="248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Deep Learning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61475" y="1528875"/>
            <a:ext cx="4555500" cy="29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DL</a:t>
            </a:r>
            <a:r>
              <a:rPr lang="de"/>
              <a:t> is a subfield of ML that uses Artificial Neural Networks (ANN)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ANNs consist of layers of interconnected nodes that process and transform data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DL has shown remarkable success in complex tasks like image and speech recognition or natural language processing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Think of </a:t>
            </a:r>
            <a:r>
              <a:rPr b="1" lang="de"/>
              <a:t>AI</a:t>
            </a:r>
            <a:r>
              <a:rPr lang="de"/>
              <a:t> as the </a:t>
            </a:r>
            <a:r>
              <a:rPr b="1" lang="de"/>
              <a:t>overarching goal</a:t>
            </a:r>
            <a:r>
              <a:rPr lang="de"/>
              <a:t>, </a:t>
            </a:r>
            <a:r>
              <a:rPr b="1" lang="de"/>
              <a:t>ML </a:t>
            </a:r>
            <a:r>
              <a:rPr lang="de"/>
              <a:t>as one of the </a:t>
            </a:r>
            <a:r>
              <a:rPr b="1" lang="de"/>
              <a:t>primary methods </a:t>
            </a:r>
            <a:r>
              <a:rPr lang="de"/>
              <a:t>to achieve</a:t>
            </a:r>
            <a:r>
              <a:rPr b="1" lang="de"/>
              <a:t> </a:t>
            </a:r>
            <a:r>
              <a:rPr lang="de"/>
              <a:t>AI, and </a:t>
            </a:r>
            <a:r>
              <a:rPr b="1" i="1" lang="de"/>
              <a:t>DL</a:t>
            </a:r>
            <a:r>
              <a:rPr lang="de"/>
              <a:t> as an </a:t>
            </a:r>
            <a:r>
              <a:rPr b="1" lang="de"/>
              <a:t>effective approach</a:t>
            </a:r>
            <a:r>
              <a:rPr lang="de"/>
              <a:t> within ML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875" y="1149588"/>
            <a:ext cx="3731577" cy="3731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ML Landscape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61475" y="1528875"/>
            <a:ext cx="8362800" cy="29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ML involves a large amount of different types of machine learning systems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It can be useful to classify them in broad categories, based on different criteria: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/>
              <a:t>How they are supervised during training?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/>
              <a:t>Do they learn incrementally or on the fly?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/>
              <a:t>Do they compare new data points to known ones, or do they detect patterns in the training data to build a predictive model?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These criteria are not </a:t>
            </a:r>
            <a:r>
              <a:rPr lang="de"/>
              <a:t>mutually</a:t>
            </a:r>
            <a:r>
              <a:rPr lang="de"/>
              <a:t> exclusive and can be combined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For example, a E-Mail spam filter may </a:t>
            </a:r>
            <a:r>
              <a:rPr b="1" lang="de">
                <a:solidFill>
                  <a:srgbClr val="38761D"/>
                </a:solidFill>
              </a:rPr>
              <a:t>learn on the fly</a:t>
            </a:r>
            <a:r>
              <a:rPr lang="de"/>
              <a:t> using a </a:t>
            </a:r>
            <a:r>
              <a:rPr b="1" lang="de">
                <a:solidFill>
                  <a:srgbClr val="4A86E8"/>
                </a:solidFill>
              </a:rPr>
              <a:t>deep neural network model</a:t>
            </a:r>
            <a:r>
              <a:rPr lang="de"/>
              <a:t> trained using </a:t>
            </a:r>
            <a:r>
              <a:rPr b="1" lang="de">
                <a:solidFill>
                  <a:srgbClr val="E69138"/>
                </a:solidFill>
              </a:rPr>
              <a:t>human-provided examples</a:t>
            </a:r>
            <a:r>
              <a:rPr lang="de"/>
              <a:t> of spam and ham, which makes it an </a:t>
            </a:r>
            <a:r>
              <a:rPr b="1" lang="de">
                <a:solidFill>
                  <a:srgbClr val="38761D"/>
                </a:solidFill>
              </a:rPr>
              <a:t>online</a:t>
            </a:r>
            <a:r>
              <a:rPr lang="de"/>
              <a:t>, </a:t>
            </a:r>
            <a:r>
              <a:rPr b="1" lang="de">
                <a:solidFill>
                  <a:srgbClr val="4A86E8"/>
                </a:solidFill>
              </a:rPr>
              <a:t>model-based</a:t>
            </a:r>
            <a:r>
              <a:rPr lang="de"/>
              <a:t>, </a:t>
            </a:r>
            <a:r>
              <a:rPr b="1" lang="de">
                <a:solidFill>
                  <a:srgbClr val="E69138"/>
                </a:solidFill>
              </a:rPr>
              <a:t>supervised learning </a:t>
            </a:r>
            <a:r>
              <a:rPr lang="de"/>
              <a:t>system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Training Supervision - Supervised Learning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61475" y="1528875"/>
            <a:ext cx="4210500" cy="29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In </a:t>
            </a:r>
            <a:r>
              <a:rPr b="1" lang="de"/>
              <a:t>Supervised Learning</a:t>
            </a:r>
            <a:r>
              <a:rPr lang="de"/>
              <a:t>, a </a:t>
            </a:r>
            <a:r>
              <a:rPr b="1" i="1" lang="de"/>
              <a:t>training set</a:t>
            </a:r>
            <a:r>
              <a:rPr lang="de"/>
              <a:t> is fed to the algorithm, which includes the desired solutions, called </a:t>
            </a:r>
            <a:r>
              <a:rPr b="1" i="1" lang="de"/>
              <a:t>labels</a:t>
            </a:r>
            <a:endParaRPr b="1" i="1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Supervised Learning tasks can be divided in </a:t>
            </a:r>
            <a:r>
              <a:rPr b="1" i="1" lang="de"/>
              <a:t>classification </a:t>
            </a:r>
            <a:r>
              <a:rPr lang="de"/>
              <a:t>and </a:t>
            </a:r>
            <a:r>
              <a:rPr b="1" i="1" lang="de"/>
              <a:t>regression </a:t>
            </a:r>
            <a:r>
              <a:rPr lang="de"/>
              <a:t>tasks</a:t>
            </a:r>
            <a:endParaRPr/>
          </a:p>
          <a:p>
            <a:pPr indent="-3073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de"/>
              <a:t>classification</a:t>
            </a:r>
            <a:r>
              <a:rPr lang="de"/>
              <a:t>: predicting categorical class labels</a:t>
            </a:r>
            <a:br>
              <a:rPr lang="de"/>
            </a:br>
            <a:r>
              <a:rPr lang="de"/>
              <a:t>Example: A spam filter: it is trained with many example emails along with their classes (spam or ham)</a:t>
            </a:r>
            <a:endParaRPr/>
          </a:p>
          <a:p>
            <a:pPr indent="-3073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de"/>
              <a:t>regression</a:t>
            </a:r>
            <a:r>
              <a:rPr lang="de"/>
              <a:t>: predicting continuous numerical values</a:t>
            </a:r>
            <a:br>
              <a:rPr lang="de"/>
            </a:br>
            <a:r>
              <a:rPr lang="de"/>
              <a:t>Example: predicting the price of a car, given a set of features (mileage, age, brand, etc.)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025" y="2027524"/>
            <a:ext cx="4210499" cy="1975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Training Supervision - Unsupervised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61475" y="1528875"/>
            <a:ext cx="4210500" cy="29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In </a:t>
            </a:r>
            <a:r>
              <a:rPr b="1" lang="de"/>
              <a:t>Unsupervised Learning</a:t>
            </a:r>
            <a:r>
              <a:rPr lang="de"/>
              <a:t>, the training data is </a:t>
            </a:r>
            <a:r>
              <a:rPr b="1" i="1" lang="de"/>
              <a:t>unlabeled</a:t>
            </a:r>
            <a:endParaRPr b="1"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Example: You own an internet store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To improve user targeting, you can run a clustering algorithm to try to detect groups of similar visitors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Algorithm does not know  which group a visitor belongs to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Connections autonomously discovered without assistance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325" y="1414850"/>
            <a:ext cx="4267226" cy="3297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Training Supervision - Semi-Supervised Learning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61475" y="1528875"/>
            <a:ext cx="4210500" cy="32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L</a:t>
            </a:r>
            <a:r>
              <a:rPr lang="de"/>
              <a:t>abeling data is time-consuming and costly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de"/>
              <a:t>Semi-Supervised Learning</a:t>
            </a:r>
            <a:r>
              <a:rPr lang="de"/>
              <a:t> algorithms can handle </a:t>
            </a:r>
            <a:r>
              <a:rPr lang="de"/>
              <a:t>partially labeled </a:t>
            </a:r>
            <a:r>
              <a:rPr lang="de"/>
              <a:t>data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Example: You upload photos to a photo hosting service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Service automatically recognizes that the same person </a:t>
            </a:r>
            <a:r>
              <a:rPr b="1" lang="de"/>
              <a:t>A </a:t>
            </a:r>
            <a:r>
              <a:rPr lang="de"/>
              <a:t>shows up in photos </a:t>
            </a:r>
            <a:r>
              <a:rPr b="1" lang="de"/>
              <a:t>1</a:t>
            </a:r>
            <a:r>
              <a:rPr lang="de"/>
              <a:t>, </a:t>
            </a:r>
            <a:r>
              <a:rPr b="1" lang="de"/>
              <a:t>5</a:t>
            </a:r>
            <a:r>
              <a:rPr lang="de"/>
              <a:t>, and </a:t>
            </a:r>
            <a:r>
              <a:rPr b="1" lang="de"/>
              <a:t>11</a:t>
            </a:r>
            <a:r>
              <a:rPr lang="de"/>
              <a:t>, while another person </a:t>
            </a:r>
            <a:r>
              <a:rPr b="1" lang="de"/>
              <a:t>B</a:t>
            </a:r>
            <a:r>
              <a:rPr lang="de"/>
              <a:t> shows up in photos </a:t>
            </a:r>
            <a:r>
              <a:rPr b="1" lang="de"/>
              <a:t>2</a:t>
            </a:r>
            <a:r>
              <a:rPr lang="de"/>
              <a:t>, </a:t>
            </a:r>
            <a:r>
              <a:rPr b="1" lang="de"/>
              <a:t>5</a:t>
            </a:r>
            <a:r>
              <a:rPr lang="de"/>
              <a:t>, and </a:t>
            </a:r>
            <a:r>
              <a:rPr b="1" lang="de"/>
              <a:t>7</a:t>
            </a:r>
            <a:r>
              <a:rPr lang="de"/>
              <a:t> (clustering)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Add one label per person and the service is able to name everyone in every photo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725" y="1372013"/>
            <a:ext cx="4267222" cy="3286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Training Supervision - Self-Supervised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61475" y="1528875"/>
            <a:ext cx="3368100" cy="17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de"/>
              <a:t>S</a:t>
            </a:r>
            <a:r>
              <a:rPr b="1" lang="de"/>
              <a:t>elf-Supervised Learning </a:t>
            </a:r>
            <a:r>
              <a:rPr lang="de"/>
              <a:t>involves generating a fully labeled dataset from a fully unlabeled one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Example: you have a large dataset of unlabeled images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575" y="1420650"/>
            <a:ext cx="5024749" cy="155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61475" y="3084675"/>
            <a:ext cx="8482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R</a:t>
            </a:r>
            <a:r>
              <a:rPr lang="de"/>
              <a:t>andomly mask a small part of each image and then train a model to recover the original image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During training, the masked images are used as inputs for the model and the original images are used as labels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Resulting model can be used to repair damaged images or fine-tuned for different tasks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