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57" r:id="rId6"/>
    <p:sldId id="261" r:id="rId7"/>
    <p:sldId id="263" r:id="rId8"/>
    <p:sldId id="262" r:id="rId9"/>
    <p:sldId id="264" r:id="rId10"/>
    <p:sldId id="265" r:id="rId11"/>
    <p:sldId id="267" r:id="rId12"/>
    <p:sldId id="268" r:id="rId13"/>
    <p:sldId id="269" r:id="rId14"/>
    <p:sldId id="270" r:id="rId15"/>
    <p:sldId id="273" r:id="rId16"/>
    <p:sldId id="271" r:id="rId17"/>
    <p:sldId id="272" r:id="rId18"/>
    <p:sldId id="278" r:id="rId19"/>
    <p:sldId id="274" r:id="rId20"/>
    <p:sldId id="279" r:id="rId21"/>
    <p:sldId id="275" r:id="rId22"/>
    <p:sldId id="276" r:id="rId23"/>
    <p:sldId id="277" r:id="rId24"/>
    <p:sldId id="280" r:id="rId25"/>
    <p:sldId id="283" r:id="rId26"/>
    <p:sldId id="284" r:id="rId27"/>
    <p:sldId id="282" r:id="rId28"/>
    <p:sldId id="281"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0" d="100"/>
          <a:sy n="90" d="100"/>
        </p:scale>
        <p:origin x="90"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7" name="Picture 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3"/>
          <a:stretch>
            <a:fillRect/>
          </a:stretch>
        </p:blipFill>
        <p:spPr>
          <a:xfrm>
            <a:off x="3660628" y="643992"/>
            <a:ext cx="4869618" cy="3652214"/>
          </a:xfrm>
          <a:prstGeom prst="rect">
            <a:avLst/>
          </a:prstGeom>
        </p:spPr>
      </p:pic>
      <p:sp>
        <p:nvSpPr>
          <p:cNvPr id="2" name="Title 1"/>
          <p:cNvSpPr>
            <a:spLocks noGrp="1"/>
          </p:cNvSpPr>
          <p:nvPr>
            <p:ph type="ctrTitle"/>
          </p:nvPr>
        </p:nvSpPr>
        <p:spPr>
          <a:xfrm>
            <a:off x="1776729" y="4459039"/>
            <a:ext cx="8643011" cy="551528"/>
          </a:xfrm>
        </p:spPr>
        <p:txBody>
          <a:bodyPr>
            <a:normAutofit/>
          </a:bodyPr>
          <a:lstStyle/>
          <a:p>
            <a:r>
              <a:rPr lang="en-US" sz="3600"/>
              <a:t>Equational reasoning</a:t>
            </a:r>
          </a:p>
        </p:txBody>
      </p:sp>
      <p:sp>
        <p:nvSpPr>
          <p:cNvPr id="3" name="Subtitle 2"/>
          <p:cNvSpPr>
            <a:spLocks noGrp="1"/>
          </p:cNvSpPr>
          <p:nvPr>
            <p:ph type="subTitle" idx="1"/>
          </p:nvPr>
        </p:nvSpPr>
        <p:spPr>
          <a:xfrm>
            <a:off x="1776729" y="5016709"/>
            <a:ext cx="8643011" cy="457219"/>
          </a:xfrm>
        </p:spPr>
        <p:txBody>
          <a:bodyPr>
            <a:normAutofit/>
          </a:bodyPr>
          <a:lstStyle/>
          <a:p>
            <a:pPr>
              <a:lnSpc>
                <a:spcPct val="110000"/>
              </a:lnSpc>
            </a:pPr>
            <a:r>
              <a:rPr lang="en-US" sz="1600" dirty="0"/>
              <a:t>The foundation of computing</a:t>
            </a:r>
          </a:p>
        </p:txBody>
      </p:sp>
    </p:spTree>
    <p:extLst>
      <p:ext uri="{BB962C8B-B14F-4D97-AF65-F5344CB8AC3E}">
        <p14:creationId xmlns:p14="http://schemas.microsoft.com/office/powerpoint/2010/main" val="4071318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62674" y="417363"/>
            <a:ext cx="9604375" cy="5109294"/>
          </a:xfrm>
        </p:spPr>
        <p:txBody>
          <a:bodyPr>
            <a:normAutofit/>
          </a:bodyPr>
          <a:lstStyle/>
          <a:p>
            <a:pPr marL="0" indent="0">
              <a:buNone/>
            </a:pPr>
            <a:r>
              <a:rPr lang="en-US" dirty="0"/>
              <a:t>Let </a:t>
            </a:r>
            <a:r>
              <a:rPr lang="en-US" b="1" dirty="0">
                <a:solidFill>
                  <a:srgbClr val="FF0000"/>
                </a:solidFill>
              </a:rPr>
              <a:t>t</a:t>
            </a:r>
            <a:r>
              <a:rPr lang="en-US" dirty="0"/>
              <a:t> denote our target and let </a:t>
            </a:r>
            <a:r>
              <a:rPr lang="en-US" b="1" dirty="0" err="1">
                <a:solidFill>
                  <a:srgbClr val="FF0000"/>
                </a:solidFill>
              </a:rPr>
              <a:t>lhs</a:t>
            </a:r>
            <a:r>
              <a:rPr lang="en-US" b="1" dirty="0">
                <a:solidFill>
                  <a:srgbClr val="FF0000"/>
                </a:solidFill>
              </a:rPr>
              <a:t> = </a:t>
            </a:r>
            <a:r>
              <a:rPr lang="en-US" b="1" dirty="0" err="1">
                <a:solidFill>
                  <a:srgbClr val="FF0000"/>
                </a:solidFill>
              </a:rPr>
              <a:t>rhs</a:t>
            </a:r>
            <a:r>
              <a:rPr lang="en-US" dirty="0"/>
              <a:t> denote an equation whose </a:t>
            </a:r>
            <a:r>
              <a:rPr lang="en-US" dirty="0" err="1"/>
              <a:t>lhs</a:t>
            </a:r>
            <a:r>
              <a:rPr lang="en-US" dirty="0"/>
              <a:t> will form the basis of a </a:t>
            </a:r>
            <a:r>
              <a:rPr lang="en-US" b="1" dirty="0">
                <a:solidFill>
                  <a:srgbClr val="FF0000"/>
                </a:solidFill>
              </a:rPr>
              <a:t>rewriting step</a:t>
            </a:r>
            <a:r>
              <a:rPr lang="en-US" dirty="0"/>
              <a:t>.</a:t>
            </a:r>
          </a:p>
          <a:p>
            <a:r>
              <a:rPr lang="en-US" dirty="0"/>
              <a:t>Case </a:t>
            </a:r>
            <a:r>
              <a:rPr lang="en-US" dirty="0">
                <a:sym typeface="Symbol" panose="05050102010706020507" pitchFamily="18" charset="2"/>
              </a:rPr>
              <a:t></a:t>
            </a:r>
            <a:r>
              <a:rPr lang="en-US" dirty="0"/>
              <a:t>.  If </a:t>
            </a:r>
            <a:r>
              <a:rPr lang="en-US" b="1" dirty="0">
                <a:solidFill>
                  <a:srgbClr val="FF0000"/>
                </a:solidFill>
              </a:rPr>
              <a:t>t</a:t>
            </a:r>
            <a:r>
              <a:rPr lang="en-US" dirty="0"/>
              <a:t> and </a:t>
            </a:r>
            <a:r>
              <a:rPr lang="en-US" b="1" dirty="0" err="1">
                <a:solidFill>
                  <a:srgbClr val="FF0000"/>
                </a:solidFill>
              </a:rPr>
              <a:t>lhs</a:t>
            </a:r>
            <a:r>
              <a:rPr lang="en-US" dirty="0"/>
              <a:t> are syntactically identical, then the rewrite step </a:t>
            </a:r>
            <a:r>
              <a:rPr lang="en-US" b="1" dirty="0">
                <a:solidFill>
                  <a:srgbClr val="FF0000"/>
                </a:solidFill>
              </a:rPr>
              <a:t>t </a:t>
            </a:r>
            <a:r>
              <a:rPr lang="en-US" b="1" dirty="0">
                <a:solidFill>
                  <a:srgbClr val="FF0000"/>
                </a:solidFill>
                <a:sym typeface="Symbol" panose="05050102010706020507" pitchFamily="18" charset="2"/>
              </a:rPr>
              <a:t></a:t>
            </a:r>
            <a:r>
              <a:rPr lang="en-US" b="1" dirty="0">
                <a:solidFill>
                  <a:srgbClr val="FF0000"/>
                </a:solidFill>
              </a:rPr>
              <a:t> </a:t>
            </a:r>
            <a:r>
              <a:rPr lang="en-US" b="1" dirty="0" err="1">
                <a:solidFill>
                  <a:srgbClr val="FF0000"/>
                </a:solidFill>
              </a:rPr>
              <a:t>rhs</a:t>
            </a:r>
            <a:r>
              <a:rPr lang="en-US" dirty="0"/>
              <a:t> is possible.</a:t>
            </a:r>
          </a:p>
          <a:p>
            <a:pPr marL="0" indent="0">
              <a:buNone/>
            </a:pPr>
            <a:r>
              <a:rPr lang="en-US" dirty="0"/>
              <a:t>	                                   </a:t>
            </a:r>
            <a:r>
              <a:rPr lang="en-US" dirty="0">
                <a:sym typeface="Symbol" panose="05050102010706020507" pitchFamily="18" charset="2"/>
              </a:rPr>
              <a:t>  0  </a:t>
            </a:r>
            <a:endParaRPr lang="en-US" dirty="0"/>
          </a:p>
          <a:p>
            <a:pPr marL="0" indent="0">
              <a:buNone/>
            </a:pPr>
            <a:r>
              <a:rPr lang="en-US" dirty="0"/>
              <a:t>	                                   </a:t>
            </a:r>
            <a:r>
              <a:rPr lang="en-US" dirty="0">
                <a:sym typeface="Symbol" panose="05050102010706020507" pitchFamily="18" charset="2"/>
              </a:rPr>
              <a:t>  0  </a:t>
            </a:r>
            <a:endParaRPr lang="en-US" dirty="0"/>
          </a:p>
          <a:p>
            <a:r>
              <a:rPr lang="en-US" dirty="0"/>
              <a:t>Case </a:t>
            </a:r>
            <a:r>
              <a:rPr lang="en-US" dirty="0">
                <a:sym typeface="Symbol" panose="05050102010706020507" pitchFamily="18" charset="2"/>
              </a:rPr>
              <a:t></a:t>
            </a:r>
            <a:r>
              <a:rPr lang="en-US" dirty="0"/>
              <a:t>.  The expressions t and </a:t>
            </a:r>
            <a:r>
              <a:rPr lang="en-US" dirty="0" err="1"/>
              <a:t>lhs</a:t>
            </a:r>
            <a:r>
              <a:rPr lang="en-US" dirty="0"/>
              <a:t> are not syntactically identical, but the </a:t>
            </a:r>
            <a:r>
              <a:rPr lang="en-US" dirty="0" err="1"/>
              <a:t>lhs</a:t>
            </a:r>
            <a:r>
              <a:rPr lang="en-US" dirty="0"/>
              <a:t> contains variables which can be instantiated in such a way that the instantiated form of the </a:t>
            </a:r>
            <a:r>
              <a:rPr lang="en-US" dirty="0" err="1"/>
              <a:t>lhs</a:t>
            </a:r>
            <a:r>
              <a:rPr lang="en-US" dirty="0"/>
              <a:t> is syntactically identical to t.</a:t>
            </a:r>
          </a:p>
          <a:p>
            <a:pPr marL="0" indent="0">
              <a:buNone/>
            </a:pPr>
            <a:r>
              <a:rPr lang="en-US" dirty="0"/>
              <a:t>	                                   </a:t>
            </a:r>
            <a:r>
              <a:rPr lang="en-US" dirty="0">
                <a:sym typeface="Symbol" panose="05050102010706020507" pitchFamily="18" charset="2"/>
              </a:rPr>
              <a:t>x  0  x</a:t>
            </a:r>
            <a:endParaRPr lang="en-US" dirty="0"/>
          </a:p>
          <a:p>
            <a:pPr marL="0" indent="0">
              <a:buNone/>
            </a:pPr>
            <a:r>
              <a:rPr lang="en-US" dirty="0"/>
              <a:t>	                                   </a:t>
            </a:r>
            <a:r>
              <a:rPr lang="en-US" dirty="0">
                <a:sym typeface="Symbol" panose="05050102010706020507" pitchFamily="18" charset="2"/>
              </a:rPr>
              <a:t>  0 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104055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a:t>
            </a:r>
          </a:p>
        </p:txBody>
      </p:sp>
      <p:sp>
        <p:nvSpPr>
          <p:cNvPr id="3" name="Content Placeholder 2"/>
          <p:cNvSpPr>
            <a:spLocks noGrp="1"/>
          </p:cNvSpPr>
          <p:nvPr>
            <p:ph idx="1"/>
          </p:nvPr>
        </p:nvSpPr>
        <p:spPr/>
        <p:txBody>
          <a:bodyPr>
            <a:normAutofit lnSpcReduction="10000"/>
          </a:bodyPr>
          <a:lstStyle/>
          <a:p>
            <a:r>
              <a:rPr lang="en-US" dirty="0"/>
              <a:t>We will use the concept of substitution to explicitly capture the variable instantiations used in a rewrite step.</a:t>
            </a:r>
          </a:p>
          <a:p>
            <a:r>
              <a:rPr lang="en-US" dirty="0"/>
              <a:t>In concrete terms, we will model a substitution as a concatenation of zero or more entries, where an entry is a binding that has the form </a:t>
            </a:r>
            <a:r>
              <a:rPr lang="en-US" b="1" dirty="0">
                <a:solidFill>
                  <a:srgbClr val="FF0000"/>
                </a:solidFill>
              </a:rPr>
              <a:t>[ variable :</a:t>
            </a:r>
            <a:r>
              <a:rPr lang="en-US" b="1" dirty="0">
                <a:solidFill>
                  <a:srgbClr val="FF0000"/>
                </a:solidFill>
                <a:sym typeface="Symbol" panose="05050102010706020507" pitchFamily="18" charset="2"/>
              </a:rPr>
              <a:t></a:t>
            </a:r>
            <a:r>
              <a:rPr lang="en-US" b="1" dirty="0">
                <a:solidFill>
                  <a:srgbClr val="FF0000"/>
                </a:solidFill>
              </a:rPr>
              <a:t> instantiation ]</a:t>
            </a:r>
            <a:r>
              <a:rPr lang="en-US" dirty="0"/>
              <a:t>. </a:t>
            </a:r>
          </a:p>
          <a:p>
            <a:r>
              <a:rPr lang="en-US" dirty="0"/>
              <a:t>Conceptually, we will think of a substitution as a function that can be applied to an expression.</a:t>
            </a:r>
          </a:p>
          <a:p>
            <a:r>
              <a:rPr lang="en-US" dirty="0"/>
              <a:t>We will use the symbol </a:t>
            </a:r>
            <a:r>
              <a:rPr lang="en-US" dirty="0">
                <a:sym typeface="Symbol" panose="05050102010706020507" pitchFamily="18" charset="2"/>
              </a:rPr>
              <a:t></a:t>
            </a:r>
            <a:r>
              <a:rPr lang="en-US" dirty="0"/>
              <a:t> (sigma) to denote an arbitrary substitution.</a:t>
            </a:r>
          </a:p>
          <a:p>
            <a:r>
              <a:rPr lang="en-US" dirty="0"/>
              <a:t>We will use [] to denote the left/right identity element on substitutions. </a:t>
            </a:r>
          </a:p>
        </p:txBody>
      </p:sp>
    </p:spTree>
    <p:extLst>
      <p:ext uri="{BB962C8B-B14F-4D97-AF65-F5344CB8AC3E}">
        <p14:creationId xmlns:p14="http://schemas.microsoft.com/office/powerpoint/2010/main" val="1163433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Substitutions</a:t>
            </a:r>
          </a:p>
        </p:txBody>
      </p:sp>
      <p:sp>
        <p:nvSpPr>
          <p:cNvPr id="5" name="Content Placeholder 4"/>
          <p:cNvSpPr>
            <a:spLocks noGrp="1"/>
          </p:cNvSpPr>
          <p:nvPr>
            <p:ph idx="1"/>
          </p:nvPr>
        </p:nvSpPr>
        <p:spPr>
          <a:xfrm>
            <a:off x="897148" y="2015732"/>
            <a:ext cx="9799608" cy="3729460"/>
          </a:xfrm>
        </p:spPr>
        <p:txBody>
          <a:bodyPr>
            <a:normAutofit/>
          </a:bodyPr>
          <a:lstStyle/>
          <a:p>
            <a:r>
              <a:rPr lang="en-US" dirty="0"/>
              <a:t>Let </a:t>
            </a:r>
            <a:r>
              <a:rPr lang="en-US" dirty="0">
                <a:sym typeface="Symbol" panose="05050102010706020507" pitchFamily="18" charset="2"/>
              </a:rPr>
              <a:t> 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 the substitution </a:t>
            </a:r>
            <a:r>
              <a:rPr lang="en-US" dirty="0">
                <a:sym typeface="Symbol" panose="05050102010706020507" pitchFamily="18" charset="2"/>
              </a:rPr>
              <a:t></a:t>
            </a:r>
            <a:r>
              <a:rPr lang="en-US" dirty="0"/>
              <a:t> captures the idea that the variable x is to be instantiated by the integer 2</a:t>
            </a:r>
          </a:p>
          <a:p>
            <a:pPr marL="0" indent="0">
              <a:buNone/>
            </a:pPr>
            <a:endParaRPr lang="en-US" dirty="0"/>
          </a:p>
          <a:p>
            <a:r>
              <a:rPr lang="en-US" dirty="0"/>
              <a:t>Let </a:t>
            </a:r>
            <a:r>
              <a:rPr lang="en-US" dirty="0">
                <a:sym typeface="Symbol" panose="05050102010706020507" pitchFamily="18" charset="2"/>
              </a:rPr>
              <a:t> 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 y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 this substitution specifies that the variable x is to be instantiated by the integer 2 and the variable y is to be instantiated by the variable 3.</a:t>
            </a:r>
          </a:p>
          <a:p>
            <a:endParaRPr lang="en-US" dirty="0"/>
          </a:p>
          <a:p>
            <a:r>
              <a:rPr lang="en-US" dirty="0"/>
              <a:t>We will refer to an </a:t>
            </a:r>
            <a:r>
              <a:rPr lang="en-US" b="1" dirty="0">
                <a:solidFill>
                  <a:srgbClr val="FF0000"/>
                </a:solidFill>
              </a:rPr>
              <a:t>identifier</a:t>
            </a:r>
            <a:r>
              <a:rPr lang="en-US" dirty="0"/>
              <a:t> that can be instantiated through substitution as a </a:t>
            </a:r>
            <a:r>
              <a:rPr lang="en-US" b="1" dirty="0">
                <a:solidFill>
                  <a:srgbClr val="FF0000"/>
                </a:solidFill>
              </a:rPr>
              <a:t>matching variable</a:t>
            </a:r>
            <a:r>
              <a:rPr lang="en-US" dirty="0"/>
              <a:t>.</a:t>
            </a:r>
          </a:p>
          <a:p>
            <a:pPr marL="0" indent="0">
              <a:buNone/>
            </a:pPr>
            <a:endParaRPr lang="en-US" dirty="0"/>
          </a:p>
        </p:txBody>
      </p:sp>
    </p:spTree>
    <p:extLst>
      <p:ext uri="{BB962C8B-B14F-4D97-AF65-F5344CB8AC3E}">
        <p14:creationId xmlns:p14="http://schemas.microsoft.com/office/powerpoint/2010/main" val="682621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 of substitutions</a:t>
            </a:r>
          </a:p>
        </p:txBody>
      </p:sp>
      <p:sp>
        <p:nvSpPr>
          <p:cNvPr id="5" name="Content Placeholder 4"/>
          <p:cNvSpPr>
            <a:spLocks noGrp="1"/>
          </p:cNvSpPr>
          <p:nvPr>
            <p:ph idx="1"/>
          </p:nvPr>
        </p:nvSpPr>
        <p:spPr>
          <a:xfrm>
            <a:off x="897147" y="2015732"/>
            <a:ext cx="10673751" cy="3729460"/>
          </a:xfrm>
        </p:spPr>
        <p:txBody>
          <a:bodyPr>
            <a:normAutofit/>
          </a:bodyPr>
          <a:lstStyle/>
          <a:p>
            <a:r>
              <a:rPr lang="en-US" dirty="0">
                <a:sym typeface="Symbol" panose="05050102010706020507" pitchFamily="18" charset="2"/>
              </a:rPr>
              <a:t>Right identity. 	 </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endParaRPr lang="en-US" dirty="0"/>
          </a:p>
          <a:p>
            <a:pPr marL="0" indent="0">
              <a:buNone/>
            </a:pPr>
            <a:r>
              <a:rPr lang="en-US" dirty="0"/>
              <a:t> </a:t>
            </a:r>
          </a:p>
          <a:p>
            <a:r>
              <a:rPr lang="en-US" dirty="0"/>
              <a:t>Left identity. 	[]</a:t>
            </a:r>
            <a:r>
              <a:rPr lang="en-US" dirty="0">
                <a:sym typeface="Symbol" panose="05050102010706020507" pitchFamily="18" charset="2"/>
              </a:rPr>
              <a:t> </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p>
          <a:p>
            <a:endParaRPr lang="en-US" dirty="0">
              <a:sym typeface="Symbol" panose="05050102010706020507" pitchFamily="18" charset="2"/>
            </a:endParaRPr>
          </a:p>
          <a:p>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can be simplified to [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p>
          <a:p>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a:t>
            </a:r>
            <a:r>
              <a:rPr lang="en-US" dirty="0">
                <a:sym typeface="Symbol" panose="05050102010706020507" pitchFamily="18" charset="2"/>
              </a:rPr>
              <a:t>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endParaRPr lang="en-US" dirty="0">
              <a:sym typeface="Symbol" panose="05050102010706020507" pitchFamily="18" charset="2"/>
            </a:endParaRPr>
          </a:p>
          <a:p>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a:t>
            </a:r>
            <a:r>
              <a:rPr lang="en-US" dirty="0">
                <a:sym typeface="Symbol" panose="05050102010706020507" pitchFamily="18" charset="2"/>
              </a:rPr>
              <a:t>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p>
          <a:p>
            <a:endParaRPr lang="en-US" dirty="0">
              <a:sym typeface="Symbol" panose="05050102010706020507" pitchFamily="18" charset="2"/>
            </a:endParaRPr>
          </a:p>
          <a:p>
            <a:endParaRPr lang="en-US" dirty="0">
              <a:sym typeface="Symbol" panose="05050102010706020507" pitchFamily="18" charset="2"/>
            </a:endParaRPr>
          </a:p>
          <a:p>
            <a:endParaRPr lang="en-US" dirty="0"/>
          </a:p>
        </p:txBody>
      </p:sp>
    </p:spTree>
    <p:extLst>
      <p:ext uri="{BB962C8B-B14F-4D97-AF65-F5344CB8AC3E}">
        <p14:creationId xmlns:p14="http://schemas.microsoft.com/office/powerpoint/2010/main" val="3753457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 substitution</a:t>
            </a:r>
          </a:p>
        </p:txBody>
      </p:sp>
      <p:sp>
        <p:nvSpPr>
          <p:cNvPr id="3" name="Content Placeholder 2"/>
          <p:cNvSpPr>
            <a:spLocks noGrp="1"/>
          </p:cNvSpPr>
          <p:nvPr>
            <p:ph idx="1"/>
          </p:nvPr>
        </p:nvSpPr>
        <p:spPr>
          <a:xfrm>
            <a:off x="1451579" y="2015732"/>
            <a:ext cx="9964044" cy="3717959"/>
          </a:xfrm>
        </p:spPr>
        <p:txBody>
          <a:bodyPr>
            <a:normAutofit/>
          </a:bodyPr>
          <a:lstStyle/>
          <a:p>
            <a:r>
              <a:rPr lang="en-US" dirty="0"/>
              <a:t>The goal of applying a substitution is to replace matching variables with their instantiations.</a:t>
            </a:r>
          </a:p>
          <a:p>
            <a:r>
              <a:rPr lang="en-US" dirty="0"/>
              <a:t>We will treat substitutions as functions that can be applied to expressions.</a:t>
            </a:r>
          </a:p>
          <a:p>
            <a:r>
              <a:rPr lang="en-US" dirty="0"/>
              <a:t>Conceptually, a substitution applies its instantiations wherever and whenever it can. </a:t>
            </a:r>
          </a:p>
          <a:p>
            <a:r>
              <a:rPr lang="en-US" dirty="0"/>
              <a:t>We assume we know (informally) how to apply substitutions, but will leave unspecified the technical details of how such applications are actually performed. </a:t>
            </a:r>
          </a:p>
        </p:txBody>
      </p:sp>
    </p:spTree>
    <p:extLst>
      <p:ext uri="{BB962C8B-B14F-4D97-AF65-F5344CB8AC3E}">
        <p14:creationId xmlns:p14="http://schemas.microsoft.com/office/powerpoint/2010/main" val="193376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Substitution Examples</a:t>
            </a:r>
          </a:p>
        </p:txBody>
      </p:sp>
      <p:graphicFrame>
        <p:nvGraphicFramePr>
          <p:cNvPr id="6" name="Table 5"/>
          <p:cNvGraphicFramePr>
            <a:graphicFrameLocks noGrp="1"/>
          </p:cNvGraphicFramePr>
          <p:nvPr>
            <p:extLst>
              <p:ext uri="{D42A27DB-BD31-4B8C-83A1-F6EECF244321}">
                <p14:modId xmlns:p14="http://schemas.microsoft.com/office/powerpoint/2010/main" val="1873115874"/>
              </p:ext>
            </p:extLst>
          </p:nvPr>
        </p:nvGraphicFramePr>
        <p:xfrm>
          <a:off x="2189216" y="2790169"/>
          <a:ext cx="8128000" cy="2225040"/>
        </p:xfrm>
        <a:graphic>
          <a:graphicData uri="http://schemas.openxmlformats.org/drawingml/2006/table">
            <a:tbl>
              <a:tblPr firstRow="1" bandRow="1">
                <a:tableStyleId>{5C22544A-7EE6-4342-B048-85BDC9FD1C3A}</a:tableStyleId>
              </a:tblPr>
              <a:tblGrid>
                <a:gridCol w="2499744">
                  <a:extLst>
                    <a:ext uri="{9D8B030D-6E8A-4147-A177-3AD203B41FA5}">
                      <a16:colId xmlns:a16="http://schemas.microsoft.com/office/drawing/2014/main" val="1439062614"/>
                    </a:ext>
                  </a:extLst>
                </a:gridCol>
                <a:gridCol w="1564256">
                  <a:extLst>
                    <a:ext uri="{9D8B030D-6E8A-4147-A177-3AD203B41FA5}">
                      <a16:colId xmlns:a16="http://schemas.microsoft.com/office/drawing/2014/main" val="4284189018"/>
                    </a:ext>
                  </a:extLst>
                </a:gridCol>
                <a:gridCol w="2032000">
                  <a:extLst>
                    <a:ext uri="{9D8B030D-6E8A-4147-A177-3AD203B41FA5}">
                      <a16:colId xmlns:a16="http://schemas.microsoft.com/office/drawing/2014/main" val="1104386560"/>
                    </a:ext>
                  </a:extLst>
                </a:gridCol>
                <a:gridCol w="2032000">
                  <a:extLst>
                    <a:ext uri="{9D8B030D-6E8A-4147-A177-3AD203B41FA5}">
                      <a16:colId xmlns:a16="http://schemas.microsoft.com/office/drawing/2014/main" val="451692157"/>
                    </a:ext>
                  </a:extLst>
                </a:gridCol>
              </a:tblGrid>
              <a:tr h="370840">
                <a:tc>
                  <a:txBody>
                    <a:bodyPr/>
                    <a:lstStyle/>
                    <a:p>
                      <a:r>
                        <a:rPr lang="en-US" dirty="0"/>
                        <a:t>Substitution</a:t>
                      </a:r>
                    </a:p>
                  </a:txBody>
                  <a:tcPr/>
                </a:tc>
                <a:tc>
                  <a:txBody>
                    <a:bodyPr/>
                    <a:lstStyle/>
                    <a:p>
                      <a:r>
                        <a:rPr lang="en-US" dirty="0"/>
                        <a:t>Expression</a:t>
                      </a:r>
                    </a:p>
                  </a:txBody>
                  <a:tcPr/>
                </a:tc>
                <a:tc>
                  <a:txBody>
                    <a:bodyPr/>
                    <a:lstStyle/>
                    <a:p>
                      <a:r>
                        <a:rPr lang="en-US" dirty="0"/>
                        <a:t>Application</a:t>
                      </a:r>
                    </a:p>
                  </a:txBody>
                  <a:tcPr/>
                </a:tc>
                <a:tc>
                  <a:txBody>
                    <a:bodyPr/>
                    <a:lstStyle/>
                    <a:p>
                      <a:r>
                        <a:rPr lang="en-US" dirty="0"/>
                        <a:t>Result</a:t>
                      </a:r>
                    </a:p>
                  </a:txBody>
                  <a:tcPr/>
                </a:tc>
                <a:extLst>
                  <a:ext uri="{0D108BD9-81ED-4DB2-BD59-A6C34878D82A}">
                    <a16:rowId xmlns:a16="http://schemas.microsoft.com/office/drawing/2014/main" val="27937393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Symbol" panose="05050102010706020507" pitchFamily="18" charset="2"/>
                        </a:rPr>
                        <a:t> 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p>
                  </a:txBody>
                  <a:tcPr/>
                </a:tc>
                <a:tc>
                  <a:txBody>
                    <a:bodyPr/>
                    <a:lstStyle/>
                    <a:p>
                      <a:r>
                        <a:rPr lang="en-US" dirty="0">
                          <a:sym typeface="Symbol" panose="05050102010706020507" pitchFamily="18"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Symbol" panose="05050102010706020507" pitchFamily="18" charset="2"/>
                        </a:rPr>
                        <a:t>()</a:t>
                      </a:r>
                      <a:endParaRPr lang="en-US" dirty="0"/>
                    </a:p>
                  </a:txBody>
                  <a:tcPr/>
                </a:tc>
                <a:tc>
                  <a:txBody>
                    <a:bodyPr/>
                    <a:lstStyle/>
                    <a:p>
                      <a:r>
                        <a:rPr lang="en-US" dirty="0">
                          <a:sym typeface="Symbol" panose="05050102010706020507" pitchFamily="18" charset="2"/>
                        </a:rPr>
                        <a:t></a:t>
                      </a:r>
                      <a:endParaRPr lang="en-US" dirty="0"/>
                    </a:p>
                  </a:txBody>
                  <a:tcPr/>
                </a:tc>
                <a:extLst>
                  <a:ext uri="{0D108BD9-81ED-4DB2-BD59-A6C34878D82A}">
                    <a16:rowId xmlns:a16="http://schemas.microsoft.com/office/drawing/2014/main" val="2055954971"/>
                  </a:ext>
                </a:extLst>
              </a:tr>
              <a:tr h="370840">
                <a:tc>
                  <a:txBody>
                    <a:bodyPr/>
                    <a:lstStyle/>
                    <a:p>
                      <a:r>
                        <a:rPr lang="en-US" dirty="0">
                          <a:sym typeface="Symbol" panose="05050102010706020507" pitchFamily="18" charset="2"/>
                        </a:rPr>
                        <a:t> 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p>
                  </a:txBody>
                  <a:tcPr/>
                </a:tc>
                <a:tc>
                  <a:txBody>
                    <a:bodyPr/>
                    <a:lstStyle/>
                    <a:p>
                      <a:r>
                        <a:rPr lang="en-US" dirty="0">
                          <a:sym typeface="Symbol" panose="05050102010706020507" pitchFamily="18" charset="2"/>
                        </a:rPr>
                        <a:t>x  </a:t>
                      </a:r>
                      <a:endParaRPr lang="en-US" dirty="0"/>
                    </a:p>
                  </a:txBody>
                  <a:tcPr/>
                </a:tc>
                <a:tc>
                  <a:txBody>
                    <a:bodyPr/>
                    <a:lstStyle/>
                    <a:p>
                      <a:r>
                        <a:rPr lang="en-US" dirty="0">
                          <a:sym typeface="Symbol" panose="05050102010706020507" pitchFamily="18" charset="2"/>
                        </a:rPr>
                        <a:t>(x  )</a:t>
                      </a:r>
                      <a:endParaRPr lang="en-US" dirty="0"/>
                    </a:p>
                  </a:txBody>
                  <a:tcPr/>
                </a:tc>
                <a:tc>
                  <a:txBody>
                    <a:bodyPr/>
                    <a:lstStyle/>
                    <a:p>
                      <a:r>
                        <a:rPr lang="en-US" dirty="0">
                          <a:sym typeface="Symbol" panose="05050102010706020507" pitchFamily="18" charset="2"/>
                        </a:rPr>
                        <a:t>  </a:t>
                      </a:r>
                      <a:endParaRPr lang="en-US" dirty="0"/>
                    </a:p>
                  </a:txBody>
                  <a:tcPr/>
                </a:tc>
                <a:extLst>
                  <a:ext uri="{0D108BD9-81ED-4DB2-BD59-A6C34878D82A}">
                    <a16:rowId xmlns:a16="http://schemas.microsoft.com/office/drawing/2014/main" val="665140040"/>
                  </a:ext>
                </a:extLst>
              </a:tr>
              <a:tr h="370840">
                <a:tc>
                  <a:txBody>
                    <a:bodyPr/>
                    <a:lstStyle/>
                    <a:p>
                      <a:r>
                        <a:rPr lang="en-US" dirty="0">
                          <a:sym typeface="Symbol" panose="05050102010706020507" pitchFamily="18" charset="2"/>
                        </a:rPr>
                        <a:t> 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p>
                  </a:txBody>
                  <a:tcPr/>
                </a:tc>
                <a:tc>
                  <a:txBody>
                    <a:bodyPr/>
                    <a:lstStyle/>
                    <a:p>
                      <a:r>
                        <a:rPr lang="en-US" dirty="0">
                          <a:sym typeface="Symbol" panose="05050102010706020507" pitchFamily="18" charset="2"/>
                        </a:rPr>
                        <a:t>x  x</a:t>
                      </a:r>
                      <a:endParaRPr lang="en-US" dirty="0"/>
                    </a:p>
                  </a:txBody>
                  <a:tcPr/>
                </a:tc>
                <a:tc>
                  <a:txBody>
                    <a:bodyPr/>
                    <a:lstStyle/>
                    <a:p>
                      <a:r>
                        <a:rPr lang="en-US" dirty="0">
                          <a:sym typeface="Symbol" panose="05050102010706020507" pitchFamily="18" charset="2"/>
                        </a:rPr>
                        <a:t>(x  x)</a:t>
                      </a:r>
                      <a:endParaRPr lang="en-US" dirty="0"/>
                    </a:p>
                  </a:txBody>
                  <a:tcPr/>
                </a:tc>
                <a:tc>
                  <a:txBody>
                    <a:bodyPr/>
                    <a:lstStyle/>
                    <a:p>
                      <a:r>
                        <a:rPr lang="en-US" dirty="0">
                          <a:sym typeface="Symbol" panose="05050102010706020507" pitchFamily="18" charset="2"/>
                        </a:rPr>
                        <a:t>  </a:t>
                      </a:r>
                      <a:endParaRPr lang="en-US" dirty="0"/>
                    </a:p>
                  </a:txBody>
                  <a:tcPr/>
                </a:tc>
                <a:extLst>
                  <a:ext uri="{0D108BD9-81ED-4DB2-BD59-A6C34878D82A}">
                    <a16:rowId xmlns:a16="http://schemas.microsoft.com/office/drawing/2014/main" val="1524046344"/>
                  </a:ext>
                </a:extLst>
              </a:tr>
              <a:tr h="370840">
                <a:tc>
                  <a:txBody>
                    <a:bodyPr/>
                    <a:lstStyle/>
                    <a:p>
                      <a:r>
                        <a:rPr lang="en-US" dirty="0">
                          <a:sym typeface="Symbol" panose="05050102010706020507" pitchFamily="18" charset="2"/>
                        </a:rPr>
                        <a:t> 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 y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p>
                  </a:txBody>
                  <a:tcPr/>
                </a:tc>
                <a:tc>
                  <a:txBody>
                    <a:bodyPr/>
                    <a:lstStyle/>
                    <a:p>
                      <a:r>
                        <a:rPr lang="en-US" dirty="0"/>
                        <a:t>x </a:t>
                      </a:r>
                      <a:r>
                        <a:rPr lang="en-US" dirty="0">
                          <a:sym typeface="Symbol" panose="05050102010706020507" pitchFamily="18" charset="2"/>
                        </a:rPr>
                        <a:t></a:t>
                      </a:r>
                      <a:r>
                        <a:rPr lang="en-US" dirty="0"/>
                        <a:t> y </a:t>
                      </a:r>
                      <a:r>
                        <a:rPr lang="en-US" dirty="0">
                          <a:sym typeface="Symbol" panose="05050102010706020507" pitchFamily="18" charset="2"/>
                        </a:rPr>
                        <a:t> x</a:t>
                      </a:r>
                      <a:endParaRPr lang="en-US" dirty="0"/>
                    </a:p>
                  </a:txBody>
                  <a:tcPr/>
                </a:tc>
                <a:tc>
                  <a:txBody>
                    <a:bodyPr/>
                    <a:lstStyle/>
                    <a:p>
                      <a:r>
                        <a:rPr lang="en-US" dirty="0">
                          <a:sym typeface="Symbol" panose="05050102010706020507" pitchFamily="18" charset="2"/>
                        </a:rPr>
                        <a:t>(</a:t>
                      </a:r>
                      <a:r>
                        <a:rPr lang="en-US" dirty="0"/>
                        <a:t>x </a:t>
                      </a:r>
                      <a:r>
                        <a:rPr lang="en-US" dirty="0">
                          <a:sym typeface="Symbol" panose="05050102010706020507" pitchFamily="18" charset="2"/>
                        </a:rPr>
                        <a:t></a:t>
                      </a:r>
                      <a:r>
                        <a:rPr lang="en-US" dirty="0"/>
                        <a:t> y </a:t>
                      </a:r>
                      <a:r>
                        <a:rPr lang="en-US" dirty="0">
                          <a:sym typeface="Symbol" panose="05050102010706020507" pitchFamily="18" charset="2"/>
                        </a:rPr>
                        <a:t> x)</a:t>
                      </a:r>
                      <a:endParaRPr lang="en-US" dirty="0"/>
                    </a:p>
                  </a:txBody>
                  <a:tcPr/>
                </a:tc>
                <a:tc>
                  <a:txBody>
                    <a:bodyPr/>
                    <a:lstStyle/>
                    <a:p>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 </a:t>
                      </a:r>
                      <a:endParaRPr lang="en-US" dirty="0"/>
                    </a:p>
                  </a:txBody>
                  <a:tcPr/>
                </a:tc>
                <a:extLst>
                  <a:ext uri="{0D108BD9-81ED-4DB2-BD59-A6C34878D82A}">
                    <a16:rowId xmlns:a16="http://schemas.microsoft.com/office/drawing/2014/main" val="2172766176"/>
                  </a:ext>
                </a:extLst>
              </a:tr>
              <a:tr h="370840">
                <a:tc>
                  <a:txBody>
                    <a:bodyPr/>
                    <a:lstStyle/>
                    <a:p>
                      <a:r>
                        <a:rPr lang="en-US" dirty="0">
                          <a:sym typeface="Symbol" panose="05050102010706020507" pitchFamily="18" charset="2"/>
                        </a:rPr>
                        <a:t>  </a:t>
                      </a:r>
                      <a:r>
                        <a:rPr lang="en-US" dirty="0"/>
                        <a:t>[ x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 [ y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a:t>
                      </a:r>
                      <a:r>
                        <a:rPr lang="en-US" dirty="0">
                          <a:sym typeface="Symbol" panose="05050102010706020507" pitchFamily="18" charset="2"/>
                        </a:rPr>
                        <a:t></a:t>
                      </a:r>
                      <a:r>
                        <a:rPr lang="en-US" dirty="0"/>
                        <a:t> (y </a:t>
                      </a:r>
                      <a:r>
                        <a:rPr lang="en-US" dirty="0">
                          <a:sym typeface="Symbol" panose="05050102010706020507" pitchFamily="18" charset="2"/>
                        </a:rPr>
                        <a:t> z)</a:t>
                      </a:r>
                      <a:endParaRPr lang="en-US" dirty="0"/>
                    </a:p>
                  </a:txBody>
                  <a:tcPr/>
                </a:tc>
                <a:tc>
                  <a:txBody>
                    <a:bodyPr/>
                    <a:lstStyle/>
                    <a:p>
                      <a:r>
                        <a:rPr lang="en-US" dirty="0">
                          <a:sym typeface="Symbol" panose="05050102010706020507" pitchFamily="18" charset="2"/>
                        </a:rPr>
                        <a:t>(</a:t>
                      </a:r>
                      <a:r>
                        <a:rPr lang="en-US" dirty="0"/>
                        <a:t>x </a:t>
                      </a:r>
                      <a:r>
                        <a:rPr lang="en-US" dirty="0">
                          <a:sym typeface="Symbol" panose="05050102010706020507" pitchFamily="18" charset="2"/>
                        </a:rPr>
                        <a:t></a:t>
                      </a:r>
                      <a:r>
                        <a:rPr lang="en-US" dirty="0"/>
                        <a:t> (y </a:t>
                      </a:r>
                      <a:r>
                        <a:rPr lang="en-US" dirty="0">
                          <a:sym typeface="Symbol" panose="05050102010706020507" pitchFamily="18" charset="2"/>
                        </a:rPr>
                        <a:t> z))</a:t>
                      </a:r>
                      <a:endParaRPr lang="en-US" dirty="0"/>
                    </a:p>
                  </a:txBody>
                  <a:tcPr/>
                </a:tc>
                <a:tc>
                  <a:txBody>
                    <a:bodyPr/>
                    <a:lstStyle/>
                    <a:p>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a:sym typeface="Symbol" panose="05050102010706020507" pitchFamily="18" charset="2"/>
                        </a:rPr>
                        <a:t> z)</a:t>
                      </a:r>
                      <a:endParaRPr lang="en-US" dirty="0"/>
                    </a:p>
                  </a:txBody>
                  <a:tcPr/>
                </a:tc>
                <a:extLst>
                  <a:ext uri="{0D108BD9-81ED-4DB2-BD59-A6C34878D82A}">
                    <a16:rowId xmlns:a16="http://schemas.microsoft.com/office/drawing/2014/main" val="4174395178"/>
                  </a:ext>
                </a:extLst>
              </a:tr>
            </a:tbl>
          </a:graphicData>
        </a:graphic>
      </p:graphicFrame>
    </p:spTree>
    <p:extLst>
      <p:ext uri="{BB962C8B-B14F-4D97-AF65-F5344CB8AC3E}">
        <p14:creationId xmlns:p14="http://schemas.microsoft.com/office/powerpoint/2010/main" val="3416211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algorithm: Attempt #1</a:t>
            </a:r>
          </a:p>
        </p:txBody>
      </p:sp>
      <p:sp>
        <p:nvSpPr>
          <p:cNvPr id="3" name="Content Placeholder 2"/>
          <p:cNvSpPr>
            <a:spLocks noGrp="1"/>
          </p:cNvSpPr>
          <p:nvPr>
            <p:ph idx="1"/>
          </p:nvPr>
        </p:nvSpPr>
        <p:spPr>
          <a:xfrm>
            <a:off x="1451579" y="2015732"/>
            <a:ext cx="9603275" cy="3712493"/>
          </a:xfrm>
        </p:spPr>
        <p:txBody>
          <a:bodyPr>
            <a:normAutofit/>
          </a:bodyPr>
          <a:lstStyle/>
          <a:p>
            <a:pPr marL="0" indent="0">
              <a:buNone/>
            </a:pPr>
            <a:r>
              <a:rPr lang="en-US" dirty="0"/>
              <a:t>Given an equation, </a:t>
            </a:r>
            <a:r>
              <a:rPr lang="en-US" dirty="0" err="1"/>
              <a:t>lhs</a:t>
            </a:r>
            <a:r>
              <a:rPr lang="en-US" dirty="0"/>
              <a:t> = </a:t>
            </a:r>
            <a:r>
              <a:rPr lang="en-US" dirty="0" err="1"/>
              <a:t>rhs</a:t>
            </a:r>
            <a:r>
              <a:rPr lang="en-US" dirty="0"/>
              <a:t>, and a target expression t.</a:t>
            </a:r>
          </a:p>
          <a:p>
            <a:pPr marL="457200" indent="-457200">
              <a:buFont typeface="+mj-lt"/>
              <a:buAutoNum type="arabicPeriod"/>
            </a:pPr>
            <a:r>
              <a:rPr lang="en-US" dirty="0"/>
              <a:t>If possible, discover a substitution </a:t>
            </a:r>
            <a:r>
              <a:rPr lang="en-US" dirty="0">
                <a:sym typeface="Symbol" panose="05050102010706020507" pitchFamily="18" charset="2"/>
              </a:rPr>
              <a:t></a:t>
            </a:r>
            <a:r>
              <a:rPr lang="en-US" dirty="0"/>
              <a:t> such that </a:t>
            </a:r>
            <a:r>
              <a:rPr lang="en-US" dirty="0">
                <a:sym typeface="Symbol" panose="05050102010706020507" pitchFamily="18" charset="2"/>
              </a:rPr>
              <a:t>(</a:t>
            </a:r>
            <a:r>
              <a:rPr lang="en-US" dirty="0"/>
              <a:t> </a:t>
            </a:r>
            <a:r>
              <a:rPr lang="en-US" dirty="0" err="1"/>
              <a:t>lhs</a:t>
            </a:r>
            <a:r>
              <a:rPr lang="en-US" dirty="0"/>
              <a:t> ) and t are syntactically identical.</a:t>
            </a:r>
          </a:p>
          <a:p>
            <a:pPr marL="457200" indent="-457200">
              <a:buFont typeface="+mj-lt"/>
              <a:buAutoNum type="arabicPeriod"/>
            </a:pPr>
            <a:r>
              <a:rPr lang="en-US" dirty="0"/>
              <a:t>Given </a:t>
            </a:r>
            <a:r>
              <a:rPr lang="en-US" dirty="0">
                <a:sym typeface="Symbol" panose="05050102010706020507" pitchFamily="18" charset="2"/>
              </a:rPr>
              <a:t></a:t>
            </a:r>
            <a:r>
              <a:rPr lang="en-US" dirty="0"/>
              <a:t>, perform the following rewrite.</a:t>
            </a:r>
          </a:p>
          <a:p>
            <a:pPr marL="0" indent="0">
              <a:buNone/>
            </a:pPr>
            <a:r>
              <a:rPr lang="en-US" dirty="0"/>
              <a:t>				</a:t>
            </a:r>
          </a:p>
          <a:p>
            <a:pPr marL="0" indent="0">
              <a:buNone/>
            </a:pPr>
            <a:r>
              <a:rPr lang="en-US" dirty="0"/>
              <a:t>				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a:t>
            </a:r>
            <a:r>
              <a:rPr lang="en-US" dirty="0" err="1"/>
              <a:t>rhs</a:t>
            </a:r>
            <a:r>
              <a:rPr lang="en-US" dirty="0"/>
              <a:t>)</a:t>
            </a:r>
          </a:p>
          <a:p>
            <a:pPr marL="0" indent="0">
              <a:buNone/>
            </a:pPr>
            <a:endParaRPr lang="en-US" dirty="0"/>
          </a:p>
          <a:p>
            <a:pPr marL="0" indent="0">
              <a:buNone/>
            </a:pPr>
            <a:r>
              <a:rPr lang="en-US" dirty="0"/>
              <a:t>Are we ready to bring in our Martian</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345965153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42775" y="339306"/>
            <a:ext cx="1463616" cy="461665"/>
          </a:xfrm>
          <a:prstGeom prst="rect">
            <a:avLst/>
          </a:prstGeom>
          <a:noFill/>
        </p:spPr>
        <p:txBody>
          <a:bodyPr wrap="square" rtlCol="0">
            <a:spAutoFit/>
          </a:bodyPr>
          <a:lstStyle/>
          <a:p>
            <a:r>
              <a:rPr lang="en-US" sz="2400" dirty="0"/>
              <a:t>[ x := </a:t>
            </a:r>
            <a:r>
              <a:rPr lang="en-US" sz="2400" dirty="0">
                <a:sym typeface="Symbol" panose="05050102010706020507" pitchFamily="18" charset="2"/>
              </a:rPr>
              <a:t></a:t>
            </a:r>
            <a:r>
              <a:rPr lang="en-US" sz="2400" dirty="0"/>
              <a:t> ]</a:t>
            </a:r>
          </a:p>
        </p:txBody>
      </p:sp>
      <p:sp>
        <p:nvSpPr>
          <p:cNvPr id="5" name="TextBox 4"/>
          <p:cNvSpPr txBox="1"/>
          <p:nvPr/>
        </p:nvSpPr>
        <p:spPr>
          <a:xfrm>
            <a:off x="2478651" y="1752120"/>
            <a:ext cx="6791864" cy="461665"/>
          </a:xfrm>
          <a:prstGeom prst="rect">
            <a:avLst/>
          </a:prstGeom>
          <a:noFill/>
        </p:spPr>
        <p:txBody>
          <a:bodyPr wrap="square" rtlCol="0">
            <a:spAutoFit/>
          </a:bodyPr>
          <a:lstStyle/>
          <a:p>
            <a:r>
              <a:rPr lang="en-US" sz="2400" dirty="0"/>
              <a:t>Over what domain are matching variables quantified?</a:t>
            </a:r>
          </a:p>
        </p:txBody>
      </p:sp>
      <p:sp>
        <p:nvSpPr>
          <p:cNvPr id="6" name="TextBox 5"/>
          <p:cNvSpPr txBox="1"/>
          <p:nvPr/>
        </p:nvSpPr>
        <p:spPr>
          <a:xfrm>
            <a:off x="4740210" y="3164934"/>
            <a:ext cx="2726130" cy="461665"/>
          </a:xfrm>
          <a:prstGeom prst="rect">
            <a:avLst/>
          </a:prstGeom>
          <a:noFill/>
        </p:spPr>
        <p:txBody>
          <a:bodyPr wrap="square" rtlCol="0">
            <a:spAutoFit/>
          </a:bodyPr>
          <a:lstStyle/>
          <a:p>
            <a:r>
              <a:rPr lang="en-US" sz="2400" dirty="0"/>
              <a:t>(2 + 3) * (6 + 7)</a:t>
            </a:r>
          </a:p>
        </p:txBody>
      </p:sp>
      <p:sp>
        <p:nvSpPr>
          <p:cNvPr id="7" name="TextBox 6"/>
          <p:cNvSpPr txBox="1"/>
          <p:nvPr/>
        </p:nvSpPr>
        <p:spPr>
          <a:xfrm>
            <a:off x="2478651" y="4577747"/>
            <a:ext cx="7919049" cy="1107996"/>
          </a:xfrm>
          <a:prstGeom prst="rect">
            <a:avLst/>
          </a:prstGeom>
          <a:noFill/>
        </p:spPr>
        <p:txBody>
          <a:bodyPr wrap="square" rtlCol="0">
            <a:spAutoFit/>
          </a:bodyPr>
          <a:lstStyle/>
          <a:p>
            <a:r>
              <a:rPr lang="en-US" sz="2400" dirty="0"/>
              <a:t>Now that this issue has been clarified are we ready to again bring in </a:t>
            </a:r>
            <a:r>
              <a:rPr lang="en-US" sz="2400"/>
              <a:t>our Martian</a:t>
            </a:r>
            <a:r>
              <a:rPr lang="en-US" sz="2400">
                <a:sym typeface="Symbol" panose="05050102010706020507" pitchFamily="18" charset="2"/>
              </a:rPr>
              <a:t></a:t>
            </a:r>
            <a:endParaRPr lang="en-US" sz="2400" dirty="0"/>
          </a:p>
          <a:p>
            <a:endParaRPr lang="en-US" dirty="0"/>
          </a:p>
        </p:txBody>
      </p:sp>
    </p:spTree>
    <p:extLst>
      <p:ext uri="{BB962C8B-B14F-4D97-AF65-F5344CB8AC3E}">
        <p14:creationId xmlns:p14="http://schemas.microsoft.com/office/powerpoint/2010/main" val="207909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9999" y="1924050"/>
            <a:ext cx="2740167" cy="707886"/>
          </a:xfrm>
          <a:prstGeom prst="rect">
            <a:avLst/>
          </a:prstGeom>
          <a:noFill/>
        </p:spPr>
        <p:txBody>
          <a:bodyPr wrap="square" rtlCol="0">
            <a:spAutoFit/>
          </a:bodyPr>
          <a:lstStyle/>
          <a:p>
            <a:r>
              <a:rPr lang="en-US" sz="4000" dirty="0"/>
              <a:t>Attempt #2</a:t>
            </a:r>
          </a:p>
        </p:txBody>
      </p:sp>
      <p:sp>
        <p:nvSpPr>
          <p:cNvPr id="3" name="TextBox 2"/>
          <p:cNvSpPr txBox="1"/>
          <p:nvPr/>
        </p:nvSpPr>
        <p:spPr>
          <a:xfrm>
            <a:off x="5080000" y="3744104"/>
            <a:ext cx="3191774" cy="461665"/>
          </a:xfrm>
          <a:prstGeom prst="rect">
            <a:avLst/>
          </a:prstGeom>
          <a:noFill/>
        </p:spPr>
        <p:txBody>
          <a:bodyPr wrap="square" rtlCol="0">
            <a:spAutoFit/>
          </a:bodyPr>
          <a:lstStyle/>
          <a:p>
            <a:r>
              <a:rPr lang="en-US" sz="2400" dirty="0">
                <a:sym typeface="Symbol" panose="05050102010706020507" pitchFamily="18" charset="2"/>
              </a:rPr>
              <a:t>          </a:t>
            </a:r>
            <a:r>
              <a:rPr lang="en-US" dirty="0">
                <a:sym typeface="Symbol" panose="05050102010706020507" pitchFamily="18" charset="2"/>
              </a:rPr>
              <a:t> </a:t>
            </a:r>
            <a:endParaRPr lang="en-US" dirty="0"/>
          </a:p>
        </p:txBody>
      </p:sp>
    </p:spTree>
    <p:extLst>
      <p:ext uri="{BB962C8B-B14F-4D97-AF65-F5344CB8AC3E}">
        <p14:creationId xmlns:p14="http://schemas.microsoft.com/office/powerpoint/2010/main" val="131999333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5698" y="264304"/>
            <a:ext cx="3191774" cy="461665"/>
          </a:xfrm>
          <a:prstGeom prst="rect">
            <a:avLst/>
          </a:prstGeom>
          <a:noFill/>
        </p:spPr>
        <p:txBody>
          <a:bodyPr wrap="square" rtlCol="0">
            <a:spAutoFit/>
          </a:bodyPr>
          <a:lstStyle/>
          <a:p>
            <a:r>
              <a:rPr lang="en-US" sz="2400" dirty="0">
                <a:sym typeface="Symbol" panose="05050102010706020507" pitchFamily="18" charset="2"/>
              </a:rPr>
              <a:t>          </a:t>
            </a:r>
            <a:r>
              <a:rPr lang="en-US" dirty="0">
                <a:sym typeface="Symbol" panose="05050102010706020507" pitchFamily="18" charset="2"/>
              </a:rPr>
              <a:t> </a:t>
            </a:r>
            <a:endParaRPr lang="en-US" dirty="0"/>
          </a:p>
        </p:txBody>
      </p:sp>
      <p:sp>
        <p:nvSpPr>
          <p:cNvPr id="5" name="Content Placeholder 4"/>
          <p:cNvSpPr>
            <a:spLocks noGrp="1"/>
          </p:cNvSpPr>
          <p:nvPr>
            <p:ph idx="4294967295"/>
          </p:nvPr>
        </p:nvSpPr>
        <p:spPr>
          <a:xfrm>
            <a:off x="862642" y="899723"/>
            <a:ext cx="10967049" cy="3234127"/>
          </a:xfrm>
        </p:spPr>
        <p:txBody>
          <a:bodyPr>
            <a:normAutofit/>
          </a:bodyPr>
          <a:lstStyle/>
          <a:p>
            <a:r>
              <a:rPr lang="en-US" dirty="0"/>
              <a:t>Solution 1.  The domain over which matching variables are quantified are expressions in PNF form.  </a:t>
            </a:r>
          </a:p>
          <a:p>
            <a:pPr lvl="1"/>
            <a:r>
              <a:rPr lang="en-US" dirty="0"/>
              <a:t>A </a:t>
            </a:r>
            <a:r>
              <a:rPr lang="en-US" b="1" dirty="0">
                <a:solidFill>
                  <a:srgbClr val="FF0000"/>
                </a:solidFill>
              </a:rPr>
              <a:t>pre/post processing step</a:t>
            </a:r>
            <a:r>
              <a:rPr lang="en-US" dirty="0"/>
              <a:t> is needed to insert/remove parenthesis – at least partially. </a:t>
            </a:r>
          </a:p>
          <a:p>
            <a:pPr marL="0" indent="0">
              <a:buNone/>
            </a:pPr>
            <a:endParaRPr lang="en-US" dirty="0"/>
          </a:p>
          <a:p>
            <a:endParaRPr lang="en-US" dirty="0"/>
          </a:p>
          <a:p>
            <a:endParaRPr lang="en-US" dirty="0"/>
          </a:p>
          <a:p>
            <a:r>
              <a:rPr lang="en-US" dirty="0"/>
              <a:t>Solution 2.  The expressions we are dealing with are trees (e.g., they have structure) not strings.</a:t>
            </a:r>
          </a:p>
        </p:txBody>
      </p:sp>
      <p:sp>
        <p:nvSpPr>
          <p:cNvPr id="6" name="TextBox 5"/>
          <p:cNvSpPr txBox="1"/>
          <p:nvPr/>
        </p:nvSpPr>
        <p:spPr>
          <a:xfrm>
            <a:off x="4255698" y="1961551"/>
            <a:ext cx="3191774" cy="461665"/>
          </a:xfrm>
          <a:prstGeom prst="rect">
            <a:avLst/>
          </a:prstGeom>
          <a:noFill/>
        </p:spPr>
        <p:txBody>
          <a:bodyPr wrap="square" rtlCol="0">
            <a:spAutoFit/>
          </a:bodyPr>
          <a:lstStyle/>
          <a:p>
            <a:r>
              <a:rPr lang="en-US" sz="2400" dirty="0">
                <a:sym typeface="Symbol" panose="05050102010706020507" pitchFamily="18" charset="2"/>
              </a:rPr>
              <a:t>           </a:t>
            </a:r>
            <a:r>
              <a:rPr lang="en-US" dirty="0">
                <a:sym typeface="Symbol" panose="05050102010706020507" pitchFamily="18" charset="2"/>
              </a:rPr>
              <a:t> </a:t>
            </a:r>
            <a:endParaRPr lang="en-US" dirty="0"/>
          </a:p>
        </p:txBody>
      </p:sp>
      <p:sp>
        <p:nvSpPr>
          <p:cNvPr id="7" name="TextBox 6"/>
          <p:cNvSpPr txBox="1"/>
          <p:nvPr/>
        </p:nvSpPr>
        <p:spPr>
          <a:xfrm>
            <a:off x="4255698" y="2581586"/>
            <a:ext cx="4787900" cy="461665"/>
          </a:xfrm>
          <a:prstGeom prst="rect">
            <a:avLst/>
          </a:prstGeom>
          <a:noFill/>
        </p:spPr>
        <p:txBody>
          <a:bodyPr wrap="square" rtlCol="0">
            <a:spAutoFit/>
          </a:bodyPr>
          <a:lstStyle/>
          <a:p>
            <a:r>
              <a:rPr lang="en-US" sz="2400" dirty="0">
                <a:sym typeface="Symbol" panose="05050102010706020507" pitchFamily="18" charset="2"/>
              </a:rPr>
              <a:t>  [x   ][y     ][z   ]</a:t>
            </a:r>
            <a:endParaRPr lang="en-US" sz="2400" dirty="0"/>
          </a:p>
        </p:txBody>
      </p:sp>
      <p:grpSp>
        <p:nvGrpSpPr>
          <p:cNvPr id="17" name="Group 16"/>
          <p:cNvGrpSpPr/>
          <p:nvPr/>
        </p:nvGrpSpPr>
        <p:grpSpPr>
          <a:xfrm>
            <a:off x="5898312" y="3849763"/>
            <a:ext cx="1381760" cy="1124621"/>
            <a:chOff x="10090150" y="3708400"/>
            <a:chExt cx="1381760" cy="1124621"/>
          </a:xfrm>
        </p:grpSpPr>
        <p:sp>
          <p:nvSpPr>
            <p:cNvPr id="8" name="Oval 7"/>
            <p:cNvSpPr>
              <a:spLocks noChangeAspect="1"/>
            </p:cNvSpPr>
            <p:nvPr/>
          </p:nvSpPr>
          <p:spPr>
            <a:xfrm>
              <a:off x="10598150" y="370840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Symbol" panose="05050102010706020507" pitchFamily="18" charset="2"/>
                </a:rPr>
                <a:t></a:t>
              </a:r>
              <a:endParaRPr lang="en-US" dirty="0"/>
            </a:p>
          </p:txBody>
        </p:sp>
        <p:sp>
          <p:nvSpPr>
            <p:cNvPr id="9" name="Oval 8"/>
            <p:cNvSpPr>
              <a:spLocks noChangeAspect="1"/>
            </p:cNvSpPr>
            <p:nvPr/>
          </p:nvSpPr>
          <p:spPr>
            <a:xfrm>
              <a:off x="11106150" y="4467261"/>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Symbol" panose="05050102010706020507" pitchFamily="18" charset="2"/>
                </a:rPr>
                <a:t></a:t>
              </a:r>
              <a:endParaRPr lang="en-US" dirty="0"/>
            </a:p>
          </p:txBody>
        </p:sp>
        <p:sp>
          <p:nvSpPr>
            <p:cNvPr id="10" name="Oval 9"/>
            <p:cNvSpPr>
              <a:spLocks noChangeAspect="1"/>
            </p:cNvSpPr>
            <p:nvPr/>
          </p:nvSpPr>
          <p:spPr>
            <a:xfrm>
              <a:off x="10090150" y="4467261"/>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ym typeface="Symbol" panose="05050102010706020507" pitchFamily="18" charset="2"/>
                </a:rPr>
                <a:t></a:t>
              </a:r>
              <a:endParaRPr lang="en-US" dirty="0"/>
            </a:p>
          </p:txBody>
        </p:sp>
        <p:cxnSp>
          <p:nvCxnSpPr>
            <p:cNvPr id="12" name="Straight Connector 11"/>
            <p:cNvCxnSpPr>
              <a:cxnSpLocks/>
              <a:stCxn id="8" idx="3"/>
              <a:endCxn id="10" idx="0"/>
            </p:cNvCxnSpPr>
            <p:nvPr/>
          </p:nvCxnSpPr>
          <p:spPr>
            <a:xfrm flipH="1">
              <a:off x="10273030" y="4020596"/>
              <a:ext cx="378684" cy="446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5"/>
              <a:endCxn id="9" idx="0"/>
            </p:cNvCxnSpPr>
            <p:nvPr/>
          </p:nvCxnSpPr>
          <p:spPr>
            <a:xfrm>
              <a:off x="10910346" y="4020596"/>
              <a:ext cx="378684" cy="4466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255698" y="3777985"/>
            <a:ext cx="4787900" cy="461665"/>
          </a:xfrm>
          <a:prstGeom prst="rect">
            <a:avLst/>
          </a:prstGeom>
          <a:noFill/>
        </p:spPr>
        <p:txBody>
          <a:bodyPr wrap="square" rtlCol="0">
            <a:spAutoFit/>
          </a:bodyPr>
          <a:lstStyle/>
          <a:p>
            <a:r>
              <a:rPr lang="en-US" sz="2400" dirty="0">
                <a:sym typeface="Symbol" panose="05050102010706020507" pitchFamily="18" charset="2"/>
              </a:rPr>
              <a:t>  [x  … ][y       ][z  … ]</a:t>
            </a:r>
            <a:endParaRPr lang="en-US" sz="2400" dirty="0"/>
          </a:p>
        </p:txBody>
      </p:sp>
      <p:sp>
        <p:nvSpPr>
          <p:cNvPr id="19" name="TextBox 18"/>
          <p:cNvSpPr txBox="1"/>
          <p:nvPr/>
        </p:nvSpPr>
        <p:spPr>
          <a:xfrm>
            <a:off x="1370643" y="5504847"/>
            <a:ext cx="9005257" cy="400110"/>
          </a:xfrm>
          <a:prstGeom prst="rect">
            <a:avLst/>
          </a:prstGeom>
          <a:noFill/>
        </p:spPr>
        <p:txBody>
          <a:bodyPr wrap="square" rtlCol="0">
            <a:spAutoFit/>
          </a:bodyPr>
          <a:lstStyle/>
          <a:p>
            <a:r>
              <a:rPr lang="en-US" sz="2000" dirty="0"/>
              <a:t>Now that this issue has been addressed are we ready to again bring in our Martian?</a:t>
            </a:r>
          </a:p>
        </p:txBody>
      </p:sp>
    </p:spTree>
    <p:extLst>
      <p:ext uri="{BB962C8B-B14F-4D97-AF65-F5344CB8AC3E}">
        <p14:creationId xmlns:p14="http://schemas.microsoft.com/office/powerpoint/2010/main" val="2082698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word problem</a:t>
            </a:r>
          </a:p>
        </p:txBody>
      </p:sp>
      <p:sp>
        <p:nvSpPr>
          <p:cNvPr id="4" name="TextBox 3"/>
          <p:cNvSpPr txBox="1"/>
          <p:nvPr/>
        </p:nvSpPr>
        <p:spPr>
          <a:xfrm>
            <a:off x="2055027" y="2032935"/>
            <a:ext cx="8396377" cy="1477328"/>
          </a:xfrm>
          <a:prstGeom prst="rect">
            <a:avLst/>
          </a:prstGeom>
          <a:noFill/>
        </p:spPr>
        <p:txBody>
          <a:bodyPr wrap="square" rtlCol="0">
            <a:spAutoFit/>
          </a:bodyPr>
          <a:lstStyle/>
          <a:p>
            <a:r>
              <a:rPr lang="en-US" dirty="0"/>
              <a:t>Imagine you are doing homework for a math class. You solve a homework problem whose solution is given in the appendix.  When comparing solutions you discover that your solution is not syntactically identical to the solution in the appendix. If we assume that the solution given in the appendix is correct, then what are you willing to conclude</a:t>
            </a:r>
          </a:p>
          <a:p>
            <a:r>
              <a:rPr lang="en-US" dirty="0"/>
              <a:t>about your solution</a:t>
            </a:r>
            <a:r>
              <a:rPr lang="en-US" dirty="0">
                <a:sym typeface="Symbol" panose="05050102010706020507" pitchFamily="18" charset="2"/>
              </a:rPr>
              <a:t></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966823" y="4083169"/>
                <a:ext cx="3761117" cy="1863972"/>
              </a:xfrm>
              <a:prstGeom prst="rect">
                <a:avLst/>
              </a:prstGeom>
              <a:noFill/>
              <a:ln>
                <a:solidFill>
                  <a:schemeClr val="accent1"/>
                </a:solidFill>
              </a:ln>
            </p:spPr>
            <p:txBody>
              <a:bodyPr wrap="square" rtlCol="0">
                <a:spAutoFit/>
              </a:bodyPr>
              <a:lstStyle/>
              <a:p>
                <a:r>
                  <a:rPr lang="en-US" dirty="0"/>
                  <a:t>Scenario </a:t>
                </a:r>
                <a:r>
                  <a:rPr lang="en-US" dirty="0">
                    <a:sym typeface="Symbol" panose="05050102010706020507" pitchFamily="18" charset="2"/>
                  </a:rPr>
                  <a:t></a:t>
                </a:r>
                <a:endParaRPr lang="en-US" dirty="0"/>
              </a:p>
              <a:p>
                <a:r>
                  <a:rPr lang="en-US" dirty="0"/>
                  <a:t>Solution given in appendix:   </a:t>
                </a:r>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2</m:t>
                        </m:r>
                      </m:den>
                    </m:f>
                  </m:oMath>
                </a14:m>
                <a:endParaRPr lang="en-US" sz="2800" dirty="0"/>
              </a:p>
              <a:p>
                <a:endParaRPr lang="en-US" dirty="0"/>
              </a:p>
              <a:p>
                <a:r>
                  <a:rPr lang="en-US" dirty="0"/>
                  <a:t>Your solution:                       </a:t>
                </a:r>
                <a:r>
                  <a:rPr lang="en-US" sz="2800" dirty="0">
                    <a:sym typeface="Symbol" panose="05050102010706020507" pitchFamily="18" charset="2"/>
                  </a:rPr>
                  <a:t></a:t>
                </a:r>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966823" y="4083169"/>
                <a:ext cx="3761117" cy="1863972"/>
              </a:xfrm>
              <a:prstGeom prst="rect">
                <a:avLst/>
              </a:prstGeom>
              <a:blipFill>
                <a:blip r:embed="rId2"/>
                <a:stretch>
                  <a:fillRect l="-1292" t="-2273" b="-2273"/>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60234" y="4083169"/>
                <a:ext cx="3761117" cy="1863972"/>
              </a:xfrm>
              <a:prstGeom prst="rect">
                <a:avLst/>
              </a:prstGeom>
              <a:noFill/>
              <a:ln>
                <a:solidFill>
                  <a:schemeClr val="accent1"/>
                </a:solidFill>
              </a:ln>
            </p:spPr>
            <p:txBody>
              <a:bodyPr wrap="square" rtlCol="0">
                <a:spAutoFit/>
              </a:bodyPr>
              <a:lstStyle/>
              <a:p>
                <a:r>
                  <a:rPr lang="en-US" dirty="0"/>
                  <a:t>Scenario </a:t>
                </a:r>
                <a:r>
                  <a:rPr lang="en-US" dirty="0">
                    <a:sym typeface="Symbol" panose="05050102010706020507" pitchFamily="18" charset="2"/>
                  </a:rPr>
                  <a:t></a:t>
                </a:r>
                <a:endParaRPr lang="en-US" dirty="0"/>
              </a:p>
              <a:p>
                <a:r>
                  <a:rPr lang="en-US" dirty="0"/>
                  <a:t>Solution given in appendix:   </a:t>
                </a:r>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2</m:t>
                        </m:r>
                      </m:den>
                    </m:f>
                  </m:oMath>
                </a14:m>
                <a:endParaRPr lang="en-US" sz="2800" dirty="0"/>
              </a:p>
              <a:p>
                <a:endParaRPr lang="en-US" dirty="0"/>
              </a:p>
              <a:p>
                <a:r>
                  <a:rPr lang="en-US" dirty="0"/>
                  <a:t>Your solution:                       </a:t>
                </a:r>
                <a:r>
                  <a:rPr lang="en-US" sz="2800" dirty="0">
                    <a:sym typeface="Symbol" panose="05050102010706020507" pitchFamily="18" charset="2"/>
                  </a:rPr>
                  <a:t></a:t>
                </a:r>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760234" y="4083169"/>
                <a:ext cx="3761117" cy="1863972"/>
              </a:xfrm>
              <a:prstGeom prst="rect">
                <a:avLst/>
              </a:prstGeom>
              <a:blipFill>
                <a:blip r:embed="rId3"/>
                <a:stretch>
                  <a:fillRect l="-1292" t="-2273" b="-2273"/>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721364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0" y="1924050"/>
            <a:ext cx="3013122" cy="707886"/>
          </a:xfrm>
          <a:prstGeom prst="rect">
            <a:avLst/>
          </a:prstGeom>
          <a:noFill/>
        </p:spPr>
        <p:txBody>
          <a:bodyPr wrap="square" rtlCol="0">
            <a:spAutoFit/>
          </a:bodyPr>
          <a:lstStyle/>
          <a:p>
            <a:r>
              <a:rPr lang="en-US" sz="4000" dirty="0"/>
              <a:t>Attempt #3</a:t>
            </a:r>
          </a:p>
        </p:txBody>
      </p:sp>
      <p:sp>
        <p:nvSpPr>
          <p:cNvPr id="3" name="TextBox 2"/>
          <p:cNvSpPr txBox="1"/>
          <p:nvPr/>
        </p:nvSpPr>
        <p:spPr>
          <a:xfrm>
            <a:off x="5080000" y="3661554"/>
            <a:ext cx="3191774" cy="461665"/>
          </a:xfrm>
          <a:prstGeom prst="rect">
            <a:avLst/>
          </a:prstGeom>
          <a:noFill/>
        </p:spPr>
        <p:txBody>
          <a:bodyPr wrap="square" rtlCol="0">
            <a:spAutoFit/>
          </a:bodyPr>
          <a:lstStyle/>
          <a:p>
            <a:r>
              <a:rPr lang="en-US" sz="2400" dirty="0">
                <a:sym typeface="Symbol" panose="05050102010706020507" pitchFamily="18" charset="2"/>
              </a:rPr>
              <a:t>y        </a:t>
            </a:r>
            <a:r>
              <a:rPr lang="en-US" dirty="0">
                <a:sym typeface="Symbol" panose="05050102010706020507" pitchFamily="18" charset="2"/>
              </a:rPr>
              <a:t> </a:t>
            </a:r>
            <a:endParaRPr lang="en-US" dirty="0"/>
          </a:p>
        </p:txBody>
      </p:sp>
    </p:spTree>
    <p:extLst>
      <p:ext uri="{BB962C8B-B14F-4D97-AF65-F5344CB8AC3E}">
        <p14:creationId xmlns:p14="http://schemas.microsoft.com/office/powerpoint/2010/main" val="5674097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5698" y="264304"/>
            <a:ext cx="3191774" cy="461665"/>
          </a:xfrm>
          <a:prstGeom prst="rect">
            <a:avLst/>
          </a:prstGeom>
          <a:noFill/>
        </p:spPr>
        <p:txBody>
          <a:bodyPr wrap="square" rtlCol="0">
            <a:spAutoFit/>
          </a:bodyPr>
          <a:lstStyle/>
          <a:p>
            <a:r>
              <a:rPr lang="en-US" sz="2400" dirty="0">
                <a:sym typeface="Symbol" panose="05050102010706020507" pitchFamily="18" charset="2"/>
              </a:rPr>
              <a:t>y        </a:t>
            </a:r>
            <a:r>
              <a:rPr lang="en-US" dirty="0">
                <a:sym typeface="Symbol" panose="05050102010706020507" pitchFamily="18" charset="2"/>
              </a:rPr>
              <a:t> </a:t>
            </a:r>
            <a:endParaRPr lang="en-US" dirty="0"/>
          </a:p>
        </p:txBody>
      </p:sp>
      <p:sp>
        <p:nvSpPr>
          <p:cNvPr id="5" name="Content Placeholder 4"/>
          <p:cNvSpPr>
            <a:spLocks noGrp="1"/>
          </p:cNvSpPr>
          <p:nvPr>
            <p:ph idx="4294967295"/>
          </p:nvPr>
        </p:nvSpPr>
        <p:spPr>
          <a:xfrm>
            <a:off x="1685925" y="1146174"/>
            <a:ext cx="9604375" cy="4137025"/>
          </a:xfrm>
        </p:spPr>
        <p:txBody>
          <a:bodyPr>
            <a:normAutofit lnSpcReduction="10000"/>
          </a:bodyPr>
          <a:lstStyle/>
          <a:p>
            <a:r>
              <a:rPr lang="en-US" dirty="0"/>
              <a:t>In this example,  y is an identifier that occurs in the target expression.</a:t>
            </a:r>
          </a:p>
          <a:p>
            <a:r>
              <a:rPr lang="en-US" dirty="0"/>
              <a:t>This y is not the same y that occurs in the equation whose </a:t>
            </a:r>
            <a:r>
              <a:rPr lang="en-US" dirty="0" err="1"/>
              <a:t>lhs</a:t>
            </a:r>
            <a:r>
              <a:rPr lang="en-US" dirty="0"/>
              <a:t> we are attempting to match.</a:t>
            </a:r>
          </a:p>
          <a:p>
            <a:r>
              <a:rPr lang="en-US" dirty="0"/>
              <a:t>The algorithm we are developing is a matching algorithm in which matching variables are only permitted to occur in equations. More specifically, matching variables may not occur in target expressions.</a:t>
            </a:r>
          </a:p>
          <a:p>
            <a:r>
              <a:rPr lang="en-US" dirty="0"/>
              <a:t>The scope of a matching variable extends over the equation in which it occurs (and not further). </a:t>
            </a:r>
          </a:p>
          <a:p>
            <a:r>
              <a:rPr lang="en-US" dirty="0"/>
              <a:t>This example introduces some low-level issues and constraints affecting the representation and application of substitutions.</a:t>
            </a:r>
          </a:p>
          <a:p>
            <a:endParaRPr lang="en-US" dirty="0"/>
          </a:p>
        </p:txBody>
      </p:sp>
    </p:spTree>
    <p:extLst>
      <p:ext uri="{BB962C8B-B14F-4D97-AF65-F5344CB8AC3E}">
        <p14:creationId xmlns:p14="http://schemas.microsoft.com/office/powerpoint/2010/main" val="1793270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350" y="622300"/>
            <a:ext cx="6972300" cy="1631216"/>
          </a:xfrm>
          <a:prstGeom prst="rect">
            <a:avLst/>
          </a:prstGeom>
          <a:noFill/>
        </p:spPr>
        <p:txBody>
          <a:bodyPr wrap="square" rtlCol="0">
            <a:spAutoFit/>
          </a:bodyPr>
          <a:lstStyle/>
          <a:p>
            <a:r>
              <a:rPr lang="en-US" sz="2000" dirty="0"/>
              <a:t>“What's in a name? that which we call a rose </a:t>
            </a:r>
          </a:p>
          <a:p>
            <a:r>
              <a:rPr lang="en-US" sz="2000" dirty="0"/>
              <a:t> By any other name would smell as sweet;”</a:t>
            </a:r>
          </a:p>
          <a:p>
            <a:endParaRPr lang="en-US" sz="2000" dirty="0"/>
          </a:p>
          <a:p>
            <a:r>
              <a:rPr lang="en-US" sz="2000" dirty="0"/>
              <a:t>							- William Shakespeare</a:t>
            </a:r>
          </a:p>
          <a:p>
            <a:r>
              <a:rPr lang="en-US" sz="2000" dirty="0"/>
              <a:t>							  Romeo and Juliet, Act II Scene II</a:t>
            </a:r>
          </a:p>
        </p:txBody>
      </p:sp>
      <p:pic>
        <p:nvPicPr>
          <p:cNvPr id="5" name="Picture 4"/>
          <p:cNvPicPr>
            <a:picLocks noChangeAspect="1"/>
          </p:cNvPicPr>
          <p:nvPr/>
        </p:nvPicPr>
        <p:blipFill>
          <a:blip r:embed="rId2"/>
          <a:stretch>
            <a:fillRect/>
          </a:stretch>
        </p:blipFill>
        <p:spPr>
          <a:xfrm>
            <a:off x="8924023" y="198938"/>
            <a:ext cx="2759978" cy="3344361"/>
          </a:xfrm>
          <a:prstGeom prst="rect">
            <a:avLst/>
          </a:prstGeom>
        </p:spPr>
      </p:pic>
      <p:sp>
        <p:nvSpPr>
          <p:cNvPr id="6" name="TextBox 5"/>
          <p:cNvSpPr txBox="1"/>
          <p:nvPr/>
        </p:nvSpPr>
        <p:spPr>
          <a:xfrm>
            <a:off x="1390651" y="4072748"/>
            <a:ext cx="10293350" cy="1631216"/>
          </a:xfrm>
          <a:prstGeom prst="rect">
            <a:avLst/>
          </a:prstGeom>
          <a:noFill/>
        </p:spPr>
        <p:txBody>
          <a:bodyPr wrap="square" rtlCol="0">
            <a:spAutoFit/>
          </a:bodyPr>
          <a:lstStyle/>
          <a:p>
            <a:pPr marL="342900" indent="-342900">
              <a:buFont typeface="+mj-lt"/>
              <a:buAutoNum type="arabicPeriod"/>
            </a:pPr>
            <a:r>
              <a:rPr lang="en-US" sz="2000" dirty="0"/>
              <a:t>In general, Shakespeare was wrong – names influence thought. Recall the choice of the word “smashed” versus “bumped” in the Brain Games video.  </a:t>
            </a:r>
          </a:p>
          <a:p>
            <a:pPr marL="342900" indent="-342900">
              <a:buFont typeface="+mj-lt"/>
              <a:buAutoNum type="arabicPeriod"/>
            </a:pPr>
            <a:endParaRPr lang="en-US" sz="2000" dirty="0"/>
          </a:p>
          <a:p>
            <a:pPr marL="342900" indent="-342900">
              <a:buFont typeface="+mj-lt"/>
              <a:buAutoNum type="arabicPeriod"/>
            </a:pPr>
            <a:r>
              <a:rPr lang="en-US" sz="2000" dirty="0"/>
              <a:t>With respect to the restructuring information formally embodied within an equation, Shakespeare was right. </a:t>
            </a:r>
          </a:p>
        </p:txBody>
      </p:sp>
    </p:spTree>
    <p:extLst>
      <p:ext uri="{BB962C8B-B14F-4D97-AF65-F5344CB8AC3E}">
        <p14:creationId xmlns:p14="http://schemas.microsoft.com/office/powerpoint/2010/main" val="192264889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Symbol" panose="05050102010706020507" pitchFamily="18" charset="2"/>
              </a:rPr>
              <a:t>Alpha </a:t>
            </a:r>
            <a:r>
              <a:rPr lang="en-US" dirty="0"/>
              <a:t>conversion</a:t>
            </a:r>
          </a:p>
        </p:txBody>
      </p:sp>
      <p:sp>
        <p:nvSpPr>
          <p:cNvPr id="3" name="Content Placeholder 2"/>
          <p:cNvSpPr>
            <a:spLocks noGrp="1"/>
          </p:cNvSpPr>
          <p:nvPr>
            <p:ph idx="1"/>
          </p:nvPr>
        </p:nvSpPr>
        <p:spPr>
          <a:xfrm>
            <a:off x="1451579" y="2015732"/>
            <a:ext cx="9603275" cy="3997718"/>
          </a:xfrm>
        </p:spPr>
        <p:txBody>
          <a:bodyPr>
            <a:normAutofit lnSpcReduction="10000"/>
          </a:bodyPr>
          <a:lstStyle/>
          <a:p>
            <a:r>
              <a:rPr lang="en-US" dirty="0">
                <a:sym typeface="Symbol" panose="05050102010706020507" pitchFamily="18" charset="2"/>
              </a:rPr>
              <a:t> </a:t>
            </a:r>
            <a:r>
              <a:rPr lang="en-US" dirty="0"/>
              <a:t>conversion – a term from the </a:t>
            </a:r>
            <a:r>
              <a:rPr lang="en-US" dirty="0">
                <a:sym typeface="Symbol" panose="05050102010706020507" pitchFamily="18" charset="2"/>
              </a:rPr>
              <a:t></a:t>
            </a:r>
            <a:r>
              <a:rPr lang="en-US" dirty="0"/>
              <a:t>-calculus capturing the idea that, within a given scope, a variable may be consistently renamed to a new (i.e., unique) variable without changing the functionality of the </a:t>
            </a:r>
            <a:r>
              <a:rPr lang="en-US" dirty="0">
                <a:sym typeface="Symbol" panose="05050102010706020507" pitchFamily="18" charset="2"/>
              </a:rPr>
              <a:t>-</a:t>
            </a:r>
            <a:r>
              <a:rPr lang="en-US" dirty="0"/>
              <a:t>expression.</a:t>
            </a:r>
          </a:p>
          <a:p>
            <a:r>
              <a:rPr lang="en-US" dirty="0"/>
              <a:t>In Java, the formal parameters of a method may be renamed provided the renaming is unique and consistently applied. Such renaming will not change the functionality of the method.</a:t>
            </a:r>
          </a:p>
          <a:p>
            <a:r>
              <a:rPr lang="en-US" dirty="0"/>
              <a:t>In general, any identifier (even method names) in a Java program can be </a:t>
            </a:r>
            <a:r>
              <a:rPr lang="en-US" dirty="0">
                <a:sym typeface="Symbol" panose="05050102010706020507" pitchFamily="18" charset="2"/>
              </a:rPr>
              <a:t></a:t>
            </a:r>
            <a:r>
              <a:rPr lang="en-US" dirty="0"/>
              <a:t>-converted. </a:t>
            </a:r>
          </a:p>
          <a:p>
            <a:r>
              <a:rPr lang="en-US" dirty="0">
                <a:sym typeface="Symbol" panose="05050102010706020507" pitchFamily="18" charset="2"/>
              </a:rPr>
              <a:t> </a:t>
            </a:r>
            <a:r>
              <a:rPr lang="en-US" dirty="0"/>
              <a:t>conversion is a capability provided by all code refactoring tools.  Such renaming assumes the name resolution problem has been solved, which we have seen can be quite tricky in Java.</a:t>
            </a:r>
          </a:p>
        </p:txBody>
      </p:sp>
    </p:spTree>
    <p:extLst>
      <p:ext uri="{BB962C8B-B14F-4D97-AF65-F5344CB8AC3E}">
        <p14:creationId xmlns:p14="http://schemas.microsoft.com/office/powerpoint/2010/main" val="3023612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and Conventions</a:t>
            </a:r>
          </a:p>
        </p:txBody>
      </p:sp>
      <p:sp>
        <p:nvSpPr>
          <p:cNvPr id="3" name="Content Placeholder 2"/>
          <p:cNvSpPr>
            <a:spLocks noGrp="1"/>
          </p:cNvSpPr>
          <p:nvPr>
            <p:ph idx="1"/>
          </p:nvPr>
        </p:nvSpPr>
        <p:spPr/>
        <p:txBody>
          <a:bodyPr>
            <a:normAutofit/>
          </a:bodyPr>
          <a:lstStyle/>
          <a:p>
            <a:pPr marL="0" indent="0">
              <a:buNone/>
            </a:pPr>
            <a:r>
              <a:rPr lang="en-US" dirty="0"/>
              <a:t>Assumption </a:t>
            </a:r>
          </a:p>
          <a:p>
            <a:r>
              <a:rPr lang="en-US" dirty="0"/>
              <a:t>In equations (and expressions) we are able to syntactically distinguish </a:t>
            </a:r>
            <a:r>
              <a:rPr lang="en-US" b="1" dirty="0">
                <a:solidFill>
                  <a:srgbClr val="FF0000"/>
                </a:solidFill>
              </a:rPr>
              <a:t>matching variables</a:t>
            </a:r>
            <a:r>
              <a:rPr lang="en-US" dirty="0"/>
              <a:t> (e.g., x, y, and z) from </a:t>
            </a:r>
            <a:r>
              <a:rPr lang="en-US" b="1" dirty="0">
                <a:solidFill>
                  <a:srgbClr val="FF0000"/>
                </a:solidFill>
              </a:rPr>
              <a:t>symbolic constants</a:t>
            </a:r>
            <a:r>
              <a:rPr lang="en-US" dirty="0"/>
              <a:t> (e.g., a, b, and c).</a:t>
            </a:r>
          </a:p>
          <a:p>
            <a:endParaRPr lang="en-US" dirty="0"/>
          </a:p>
          <a:p>
            <a:pPr marL="0" indent="0">
              <a:buNone/>
            </a:pPr>
            <a:r>
              <a:rPr lang="en-US" dirty="0"/>
              <a:t>Convention</a:t>
            </a:r>
          </a:p>
          <a:p>
            <a:r>
              <a:rPr lang="en-US" dirty="0"/>
              <a:t>We will </a:t>
            </a:r>
            <a:r>
              <a:rPr lang="en-US" dirty="0">
                <a:sym typeface="Symbol" panose="05050102010706020507" pitchFamily="18" charset="2"/>
              </a:rPr>
              <a:t>-</a:t>
            </a:r>
            <a:r>
              <a:rPr lang="en-US" dirty="0"/>
              <a:t>convert equations prior to considering their use in a rewrite step.</a:t>
            </a:r>
          </a:p>
        </p:txBody>
      </p:sp>
      <p:sp>
        <p:nvSpPr>
          <p:cNvPr id="4" name="TextBox 3"/>
          <p:cNvSpPr txBox="1"/>
          <p:nvPr/>
        </p:nvSpPr>
        <p:spPr>
          <a:xfrm>
            <a:off x="1370643" y="5498497"/>
            <a:ext cx="9005257" cy="400110"/>
          </a:xfrm>
          <a:prstGeom prst="rect">
            <a:avLst/>
          </a:prstGeom>
          <a:noFill/>
        </p:spPr>
        <p:txBody>
          <a:bodyPr wrap="square" rtlCol="0">
            <a:spAutoFit/>
          </a:bodyPr>
          <a:lstStyle/>
          <a:p>
            <a:r>
              <a:rPr lang="en-US" sz="2000" dirty="0"/>
              <a:t>Now that this issue has been addressed are we ready to again bring in our Martian?</a:t>
            </a:r>
          </a:p>
        </p:txBody>
      </p:sp>
    </p:spTree>
    <p:extLst>
      <p:ext uri="{BB962C8B-B14F-4D97-AF65-F5344CB8AC3E}">
        <p14:creationId xmlns:p14="http://schemas.microsoft.com/office/powerpoint/2010/main" val="3917550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0000" y="1924050"/>
            <a:ext cx="2900218" cy="707886"/>
          </a:xfrm>
          <a:prstGeom prst="rect">
            <a:avLst/>
          </a:prstGeom>
          <a:noFill/>
        </p:spPr>
        <p:txBody>
          <a:bodyPr wrap="square" rtlCol="0">
            <a:spAutoFit/>
          </a:bodyPr>
          <a:lstStyle/>
          <a:p>
            <a:r>
              <a:rPr lang="en-US" sz="4000" dirty="0"/>
              <a:t>Attempt #4</a:t>
            </a:r>
          </a:p>
        </p:txBody>
      </p:sp>
      <p:sp>
        <p:nvSpPr>
          <p:cNvPr id="3" name="TextBox 2"/>
          <p:cNvSpPr txBox="1"/>
          <p:nvPr/>
        </p:nvSpPr>
        <p:spPr>
          <a:xfrm>
            <a:off x="5080000" y="3661554"/>
            <a:ext cx="3191774" cy="461665"/>
          </a:xfrm>
          <a:prstGeom prst="rect">
            <a:avLst/>
          </a:prstGeom>
          <a:noFill/>
        </p:spPr>
        <p:txBody>
          <a:bodyPr wrap="square" rtlCol="0">
            <a:spAutoFit/>
          </a:bodyPr>
          <a:lstStyle/>
          <a:p>
            <a:r>
              <a:rPr lang="en-US" sz="2400" dirty="0">
                <a:sym typeface="Symbol" panose="05050102010706020507" pitchFamily="18" charset="2"/>
              </a:rPr>
              <a:t>          </a:t>
            </a:r>
            <a:r>
              <a:rPr lang="en-US" dirty="0">
                <a:sym typeface="Symbol" panose="05050102010706020507" pitchFamily="18" charset="2"/>
              </a:rPr>
              <a:t> </a:t>
            </a:r>
            <a:endParaRPr lang="en-US" dirty="0"/>
          </a:p>
        </p:txBody>
      </p:sp>
    </p:spTree>
    <p:extLst>
      <p:ext uri="{BB962C8B-B14F-4D97-AF65-F5344CB8AC3E}">
        <p14:creationId xmlns:p14="http://schemas.microsoft.com/office/powerpoint/2010/main" val="41153281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subexpressions</a:t>
            </a:r>
          </a:p>
        </p:txBody>
      </p:sp>
      <p:sp>
        <p:nvSpPr>
          <p:cNvPr id="3" name="Content Placeholder 2"/>
          <p:cNvSpPr>
            <a:spLocks noGrp="1"/>
          </p:cNvSpPr>
          <p:nvPr>
            <p:ph idx="1"/>
          </p:nvPr>
        </p:nvSpPr>
        <p:spPr/>
        <p:txBody>
          <a:bodyPr/>
          <a:lstStyle/>
          <a:p>
            <a:r>
              <a:rPr lang="en-US" dirty="0"/>
              <a:t>Provided precedence and associativity rules are preserved, any subexpression of an expression can be the target of a rewriting step.</a:t>
            </a:r>
          </a:p>
          <a:p>
            <a:r>
              <a:rPr lang="en-US" dirty="0"/>
              <a:t>We will write </a:t>
            </a:r>
            <a:r>
              <a:rPr lang="en-US" b="1" dirty="0">
                <a:solidFill>
                  <a:srgbClr val="FF0000"/>
                </a:solidFill>
              </a:rPr>
              <a:t>e[t]</a:t>
            </a:r>
            <a:r>
              <a:rPr lang="en-US" dirty="0"/>
              <a:t> to denote that t is a subexpression of e.</a:t>
            </a:r>
          </a:p>
          <a:p>
            <a:r>
              <a:rPr lang="en-US" dirty="0"/>
              <a:t>Note that t may be e.</a:t>
            </a:r>
          </a:p>
        </p:txBody>
      </p:sp>
    </p:spTree>
    <p:extLst>
      <p:ext uri="{BB962C8B-B14F-4D97-AF65-F5344CB8AC3E}">
        <p14:creationId xmlns:p14="http://schemas.microsoft.com/office/powerpoint/2010/main" val="3853489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451579" y="2015732"/>
            <a:ext cx="9603275" cy="4061218"/>
          </a:xfrm>
        </p:spPr>
        <p:txBody>
          <a:bodyPr>
            <a:normAutofit/>
          </a:bodyPr>
          <a:lstStyle/>
          <a:p>
            <a:pPr marL="0" indent="0">
              <a:buNone/>
            </a:pPr>
            <a:r>
              <a:rPr lang="en-US" dirty="0"/>
              <a:t>Given an equation, </a:t>
            </a:r>
            <a:r>
              <a:rPr lang="en-US" dirty="0" err="1"/>
              <a:t>lhs</a:t>
            </a:r>
            <a:r>
              <a:rPr lang="en-US" dirty="0"/>
              <a:t> </a:t>
            </a:r>
            <a:r>
              <a:rPr lang="en-US" dirty="0">
                <a:sym typeface="Symbol" panose="05050102010706020507" pitchFamily="18" charset="2"/>
              </a:rPr>
              <a:t></a:t>
            </a:r>
            <a:r>
              <a:rPr lang="en-US" dirty="0"/>
              <a:t> </a:t>
            </a:r>
            <a:r>
              <a:rPr lang="en-US" dirty="0" err="1"/>
              <a:t>rhs</a:t>
            </a:r>
            <a:r>
              <a:rPr lang="en-US" dirty="0"/>
              <a:t>, and an expression e.</a:t>
            </a:r>
          </a:p>
          <a:p>
            <a:r>
              <a:rPr lang="en-US" dirty="0"/>
              <a:t>Respecting precedence and associativity conventions, add parentheses to e as needed.</a:t>
            </a:r>
          </a:p>
          <a:p>
            <a:r>
              <a:rPr lang="en-US" dirty="0"/>
              <a:t>Select an expression t such that e[t]. Designate t as the target expression.</a:t>
            </a:r>
          </a:p>
          <a:p>
            <a:r>
              <a:rPr lang="en-US" dirty="0"/>
              <a:t>Perform </a:t>
            </a:r>
            <a:r>
              <a:rPr lang="en-US" dirty="0">
                <a:sym typeface="Symbol" panose="05050102010706020507" pitchFamily="18" charset="2"/>
              </a:rPr>
              <a:t>-</a:t>
            </a:r>
            <a:r>
              <a:rPr lang="en-US" dirty="0"/>
              <a:t>conversion on the equation “</a:t>
            </a:r>
            <a:r>
              <a:rPr lang="en-US" dirty="0" err="1"/>
              <a:t>lhs</a:t>
            </a:r>
            <a:r>
              <a:rPr lang="en-US" dirty="0"/>
              <a:t> = </a:t>
            </a:r>
            <a:r>
              <a:rPr lang="en-US" dirty="0" err="1"/>
              <a:t>rhs</a:t>
            </a:r>
            <a:r>
              <a:rPr lang="en-US" dirty="0"/>
              <a:t>” to resolve naming conflicts.</a:t>
            </a:r>
          </a:p>
          <a:p>
            <a:r>
              <a:rPr lang="en-US" dirty="0"/>
              <a:t>Discover a substitution </a:t>
            </a:r>
            <a:r>
              <a:rPr lang="en-US" dirty="0">
                <a:sym typeface="Symbol" panose="05050102010706020507" pitchFamily="18" charset="2"/>
              </a:rPr>
              <a:t></a:t>
            </a:r>
            <a:r>
              <a:rPr lang="en-US" dirty="0"/>
              <a:t> such that </a:t>
            </a:r>
            <a:r>
              <a:rPr lang="en-US" dirty="0">
                <a:sym typeface="Symbol" panose="05050102010706020507" pitchFamily="18" charset="2"/>
              </a:rPr>
              <a:t></a:t>
            </a:r>
            <a:r>
              <a:rPr lang="en-US" dirty="0"/>
              <a:t>(</a:t>
            </a:r>
            <a:r>
              <a:rPr lang="en-US" dirty="0" err="1"/>
              <a:t>lhs</a:t>
            </a:r>
            <a:r>
              <a:rPr lang="en-US" dirty="0"/>
              <a:t>) and t are syntactically identical.</a:t>
            </a:r>
          </a:p>
          <a:p>
            <a:r>
              <a:rPr lang="en-US" dirty="0"/>
              <a:t>If such a </a:t>
            </a:r>
            <a:r>
              <a:rPr lang="en-US" dirty="0">
                <a:sym typeface="Symbol" panose="05050102010706020507" pitchFamily="18" charset="2"/>
              </a:rPr>
              <a:t> </a:t>
            </a:r>
            <a:r>
              <a:rPr lang="en-US" dirty="0"/>
              <a:t>can be found, then rewrite t within the context e[t] as follows; otherwise leave t unchanged.</a:t>
            </a:r>
          </a:p>
          <a:p>
            <a:pPr marL="0" indent="0">
              <a:buNone/>
            </a:pPr>
            <a:r>
              <a:rPr lang="en-US" dirty="0"/>
              <a:t>				</a:t>
            </a:r>
            <a:r>
              <a:rPr lang="en-US" sz="2400" dirty="0"/>
              <a:t>e[t] </a:t>
            </a:r>
            <a:r>
              <a:rPr lang="en-US" sz="2400" dirty="0">
                <a:sym typeface="Symbol" panose="05050102010706020507" pitchFamily="18" charset="2"/>
              </a:rPr>
              <a:t> e[</a:t>
            </a:r>
            <a:r>
              <a:rPr lang="en-US" sz="2400" dirty="0"/>
              <a:t>(</a:t>
            </a:r>
            <a:r>
              <a:rPr lang="en-US" sz="2400" dirty="0" err="1"/>
              <a:t>rhs</a:t>
            </a:r>
            <a:r>
              <a:rPr lang="en-US" sz="2400" dirty="0"/>
              <a:t>)]</a:t>
            </a:r>
            <a:endParaRPr lang="en-US" dirty="0"/>
          </a:p>
        </p:txBody>
      </p:sp>
    </p:spTree>
    <p:extLst>
      <p:ext uri="{BB962C8B-B14F-4D97-AF65-F5344CB8AC3E}">
        <p14:creationId xmlns:p14="http://schemas.microsoft.com/office/powerpoint/2010/main" val="1251953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a:t>
            </a:r>
          </a:p>
        </p:txBody>
      </p:sp>
      <p:sp>
        <p:nvSpPr>
          <p:cNvPr id="3" name="Content Placeholder 2"/>
          <p:cNvSpPr>
            <a:spLocks noGrp="1"/>
          </p:cNvSpPr>
          <p:nvPr>
            <p:ph idx="1"/>
          </p:nvPr>
        </p:nvSpPr>
        <p:spPr>
          <a:xfrm>
            <a:off x="1451579" y="2015732"/>
            <a:ext cx="9603275" cy="3946918"/>
          </a:xfrm>
        </p:spPr>
        <p:txBody>
          <a:bodyPr>
            <a:normAutofit lnSpcReduction="10000"/>
          </a:bodyPr>
          <a:lstStyle/>
          <a:p>
            <a:r>
              <a:rPr lang="en-US" dirty="0"/>
              <a:t>Prolog is a language in which rewrite steps are understood from the perspective of logic.</a:t>
            </a:r>
          </a:p>
          <a:p>
            <a:r>
              <a:rPr lang="en-US" dirty="0"/>
              <a:t>Equation-like entities are expressed as restricted forms of logical implication called Horn clauses.</a:t>
            </a:r>
          </a:p>
          <a:p>
            <a:r>
              <a:rPr lang="en-US" dirty="0"/>
              <a:t>Target expressions are predicates called goals.</a:t>
            </a:r>
          </a:p>
          <a:p>
            <a:r>
              <a:rPr lang="en-US" dirty="0"/>
              <a:t>The Prolog equivalent of a rewrite step is called a resolution step.</a:t>
            </a:r>
          </a:p>
          <a:p>
            <a:r>
              <a:rPr lang="en-US" dirty="0"/>
              <a:t> Prolog uses a more powerful (and more complex) algorithm for matching, called unification. </a:t>
            </a:r>
          </a:p>
          <a:p>
            <a:r>
              <a:rPr lang="en-US" dirty="0"/>
              <a:t>Every resolution step is preceded by an </a:t>
            </a:r>
            <a:r>
              <a:rPr lang="en-US" dirty="0">
                <a:sym typeface="Symbol" panose="05050102010706020507" pitchFamily="18" charset="2"/>
              </a:rPr>
              <a:t>-</a:t>
            </a:r>
            <a:r>
              <a:rPr lang="en-US" dirty="0"/>
              <a:t>conversion of the Horn clause used in that step.</a:t>
            </a:r>
          </a:p>
          <a:p>
            <a:endParaRPr lang="en-US" dirty="0"/>
          </a:p>
        </p:txBody>
      </p:sp>
    </p:spTree>
    <p:extLst>
      <p:ext uri="{BB962C8B-B14F-4D97-AF65-F5344CB8AC3E}">
        <p14:creationId xmlns:p14="http://schemas.microsoft.com/office/powerpoint/2010/main" val="1987083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3004003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05508" y="2679939"/>
            <a:ext cx="6418053" cy="584775"/>
          </a:xfrm>
          <a:prstGeom prst="rect">
            <a:avLst/>
          </a:prstGeom>
          <a:noFill/>
        </p:spPr>
        <p:txBody>
          <a:bodyPr wrap="square" rtlCol="0">
            <a:spAutoFit/>
          </a:bodyPr>
          <a:lstStyle/>
          <a:p>
            <a:r>
              <a:rPr lang="en-US" sz="3200" dirty="0"/>
              <a:t>The word problem is undecidable</a:t>
            </a:r>
          </a:p>
        </p:txBody>
      </p:sp>
    </p:spTree>
    <p:extLst>
      <p:ext uri="{BB962C8B-B14F-4D97-AF65-F5344CB8AC3E}">
        <p14:creationId xmlns:p14="http://schemas.microsoft.com/office/powerpoint/2010/main" val="17383048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Content Placeholder 2"/>
          <p:cNvSpPr>
            <a:spLocks noGrp="1"/>
          </p:cNvSpPr>
          <p:nvPr>
            <p:ph sz="half" idx="1"/>
          </p:nvPr>
        </p:nvSpPr>
        <p:spPr/>
        <p:txBody>
          <a:bodyPr>
            <a:normAutofit/>
          </a:bodyPr>
          <a:lstStyle/>
          <a:p>
            <a:r>
              <a:rPr lang="en-US" dirty="0"/>
              <a:t>Expression – also known as a term </a:t>
            </a:r>
          </a:p>
          <a:p>
            <a:r>
              <a:rPr lang="en-US" dirty="0"/>
              <a:t>Equation</a:t>
            </a:r>
          </a:p>
          <a:p>
            <a:r>
              <a:rPr lang="en-US" dirty="0"/>
              <a:t>Equational theory</a:t>
            </a:r>
          </a:p>
          <a:p>
            <a:r>
              <a:rPr lang="en-US" dirty="0"/>
              <a:t>Equivalence relation</a:t>
            </a:r>
          </a:p>
        </p:txBody>
      </p:sp>
      <p:sp>
        <p:nvSpPr>
          <p:cNvPr id="4" name="Content Placeholder 3"/>
          <p:cNvSpPr>
            <a:spLocks noGrp="1"/>
          </p:cNvSpPr>
          <p:nvPr>
            <p:ph sz="half" idx="2"/>
          </p:nvPr>
        </p:nvSpPr>
        <p:spPr/>
        <p:txBody>
          <a:bodyPr>
            <a:normAutofit/>
          </a:bodyPr>
          <a:lstStyle/>
          <a:p>
            <a:r>
              <a:rPr lang="en-US" dirty="0"/>
              <a:t>Matching variables</a:t>
            </a:r>
          </a:p>
          <a:p>
            <a:r>
              <a:rPr lang="en-US" dirty="0"/>
              <a:t>Matching algorithm</a:t>
            </a:r>
          </a:p>
          <a:p>
            <a:r>
              <a:rPr lang="en-US" dirty="0"/>
              <a:t>Domain of discourse</a:t>
            </a:r>
          </a:p>
          <a:p>
            <a:r>
              <a:rPr lang="en-US" dirty="0"/>
              <a:t>Scope</a:t>
            </a:r>
          </a:p>
          <a:p>
            <a:r>
              <a:rPr lang="en-US" dirty="0"/>
              <a:t>Rewriting – also known as reduction, transformation, or simplification</a:t>
            </a:r>
          </a:p>
          <a:p>
            <a:pPr marL="0" indent="0">
              <a:buNone/>
            </a:pPr>
            <a:endParaRPr lang="en-US" dirty="0"/>
          </a:p>
        </p:txBody>
      </p:sp>
    </p:spTree>
    <p:extLst>
      <p:ext uri="{BB962C8B-B14F-4D97-AF65-F5344CB8AC3E}">
        <p14:creationId xmlns:p14="http://schemas.microsoft.com/office/powerpoint/2010/main" val="143413063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4" name="TextBox 3"/>
          <p:cNvSpPr txBox="1"/>
          <p:nvPr/>
        </p:nvSpPr>
        <p:spPr>
          <a:xfrm>
            <a:off x="3766869" y="4433982"/>
            <a:ext cx="3404557" cy="461665"/>
          </a:xfrm>
          <a:prstGeom prst="rect">
            <a:avLst/>
          </a:prstGeom>
          <a:noFill/>
        </p:spPr>
        <p:txBody>
          <a:bodyPr wrap="square" rtlCol="0">
            <a:spAutoFit/>
          </a:bodyPr>
          <a:lstStyle/>
          <a:p>
            <a:r>
              <a:rPr lang="en-US" sz="2400" dirty="0"/>
              <a:t>x </a:t>
            </a:r>
            <a:r>
              <a:rPr lang="en-US" sz="2400" dirty="0">
                <a:sym typeface="Symbol" panose="05050102010706020507" pitchFamily="18" charset="2"/>
              </a:rPr>
              <a:t></a:t>
            </a:r>
            <a:r>
              <a:rPr lang="en-US" sz="2400" dirty="0"/>
              <a:t> (y </a:t>
            </a:r>
            <a:r>
              <a:rPr lang="en-US" sz="2400" dirty="0">
                <a:sym typeface="Symbol" panose="05050102010706020507" pitchFamily="18" charset="2"/>
              </a:rPr>
              <a:t></a:t>
            </a:r>
            <a:r>
              <a:rPr lang="en-US" sz="2400" dirty="0"/>
              <a:t> z) </a:t>
            </a:r>
            <a:r>
              <a:rPr lang="en-US" sz="2400" dirty="0">
                <a:sym typeface="Symbol" panose="05050102010706020507" pitchFamily="18" charset="2"/>
              </a:rPr>
              <a:t></a:t>
            </a:r>
            <a:r>
              <a:rPr lang="en-US" sz="2400" dirty="0"/>
              <a:t> x </a:t>
            </a:r>
            <a:r>
              <a:rPr lang="en-US" sz="2400" dirty="0">
                <a:sym typeface="Symbol" panose="05050102010706020507" pitchFamily="18" charset="2"/>
              </a:rPr>
              <a:t></a:t>
            </a:r>
            <a:r>
              <a:rPr lang="en-US" sz="2400" dirty="0"/>
              <a:t> y </a:t>
            </a:r>
            <a:r>
              <a:rPr lang="en-US" sz="2400" dirty="0">
                <a:sym typeface="Symbol" panose="05050102010706020507" pitchFamily="18" charset="2"/>
              </a:rPr>
              <a:t></a:t>
            </a:r>
            <a:r>
              <a:rPr lang="en-US" sz="2400" dirty="0"/>
              <a:t> x </a:t>
            </a:r>
            <a:r>
              <a:rPr lang="en-US" sz="2400" dirty="0">
                <a:sym typeface="Symbol" panose="05050102010706020507" pitchFamily="18" charset="2"/>
              </a:rPr>
              <a:t></a:t>
            </a:r>
            <a:r>
              <a:rPr lang="en-US" sz="2400" dirty="0"/>
              <a:t> z</a:t>
            </a:r>
          </a:p>
        </p:txBody>
      </p:sp>
      <p:sp>
        <p:nvSpPr>
          <p:cNvPr id="3" name="TextBox 2"/>
          <p:cNvSpPr txBox="1"/>
          <p:nvPr/>
        </p:nvSpPr>
        <p:spPr>
          <a:xfrm>
            <a:off x="4712898" y="3278038"/>
            <a:ext cx="1397480" cy="461665"/>
          </a:xfrm>
          <a:prstGeom prst="rect">
            <a:avLst/>
          </a:prstGeom>
          <a:noFill/>
        </p:spPr>
        <p:txBody>
          <a:bodyPr wrap="square" rtlCol="0">
            <a:spAutoFit/>
          </a:bodyPr>
          <a:lstStyle/>
          <a:p>
            <a:r>
              <a:rPr lang="en-US" sz="2400" dirty="0" err="1"/>
              <a:t>lhs</a:t>
            </a:r>
            <a:r>
              <a:rPr lang="en-US" sz="2400" dirty="0"/>
              <a:t> </a:t>
            </a:r>
            <a:r>
              <a:rPr lang="en-US" sz="2400" dirty="0">
                <a:sym typeface="Symbol" panose="05050102010706020507" pitchFamily="18" charset="2"/>
              </a:rPr>
              <a:t></a:t>
            </a:r>
            <a:r>
              <a:rPr lang="en-US" sz="2400" dirty="0"/>
              <a:t> </a:t>
            </a:r>
            <a:r>
              <a:rPr lang="en-US" sz="2400" dirty="0" err="1"/>
              <a:t>rhs</a:t>
            </a:r>
            <a:endParaRPr lang="en-US" sz="2400" dirty="0"/>
          </a:p>
        </p:txBody>
      </p:sp>
      <p:sp>
        <p:nvSpPr>
          <p:cNvPr id="5" name="TextBox 4"/>
          <p:cNvSpPr txBox="1"/>
          <p:nvPr/>
        </p:nvSpPr>
        <p:spPr>
          <a:xfrm>
            <a:off x="3607279" y="2225617"/>
            <a:ext cx="4320040" cy="461665"/>
          </a:xfrm>
          <a:prstGeom prst="rect">
            <a:avLst/>
          </a:prstGeom>
          <a:noFill/>
        </p:spPr>
        <p:txBody>
          <a:bodyPr wrap="square" rtlCol="0">
            <a:spAutoFit/>
          </a:bodyPr>
          <a:lstStyle/>
          <a:p>
            <a:r>
              <a:rPr lang="en-US" sz="2400" dirty="0"/>
              <a:t>expression</a:t>
            </a:r>
            <a:r>
              <a:rPr lang="en-US" sz="2400" baseline="-25000" dirty="0">
                <a:sym typeface="Symbol" panose="05050102010706020507" pitchFamily="18" charset="2"/>
              </a:rPr>
              <a:t></a:t>
            </a:r>
            <a:r>
              <a:rPr lang="en-US" sz="2400" dirty="0"/>
              <a:t> </a:t>
            </a:r>
            <a:r>
              <a:rPr lang="en-US" sz="2400" dirty="0">
                <a:sym typeface="Symbol" panose="05050102010706020507" pitchFamily="18" charset="2"/>
              </a:rPr>
              <a:t></a:t>
            </a:r>
            <a:r>
              <a:rPr lang="en-US" sz="2400" dirty="0"/>
              <a:t> expression</a:t>
            </a:r>
            <a:r>
              <a:rPr lang="en-US" sz="2400" baseline="-25000" dirty="0">
                <a:sym typeface="Symbol" panose="05050102010706020507" pitchFamily="18" charset="2"/>
              </a:rPr>
              <a:t></a:t>
            </a:r>
            <a:endParaRPr lang="en-US" sz="2400" baseline="-25000" dirty="0"/>
          </a:p>
        </p:txBody>
      </p:sp>
    </p:spTree>
    <p:extLst>
      <p:ext uri="{BB962C8B-B14F-4D97-AF65-F5344CB8AC3E}">
        <p14:creationId xmlns:p14="http://schemas.microsoft.com/office/powerpoint/2010/main" val="3432904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7162" y="931657"/>
            <a:ext cx="3404557" cy="461665"/>
          </a:xfrm>
          <a:prstGeom prst="rect">
            <a:avLst/>
          </a:prstGeom>
          <a:noFill/>
        </p:spPr>
        <p:txBody>
          <a:bodyPr wrap="square" rtlCol="0">
            <a:spAutoFit/>
          </a:bodyPr>
          <a:lstStyle/>
          <a:p>
            <a:r>
              <a:rPr lang="en-US" sz="2400" dirty="0"/>
              <a:t>x </a:t>
            </a:r>
            <a:r>
              <a:rPr lang="en-US" sz="2400" dirty="0">
                <a:sym typeface="Symbol" panose="05050102010706020507" pitchFamily="18" charset="2"/>
              </a:rPr>
              <a:t></a:t>
            </a:r>
            <a:r>
              <a:rPr lang="en-US" sz="2400" dirty="0"/>
              <a:t> (y </a:t>
            </a:r>
            <a:r>
              <a:rPr lang="en-US" sz="2400" dirty="0">
                <a:sym typeface="Symbol" panose="05050102010706020507" pitchFamily="18" charset="2"/>
              </a:rPr>
              <a:t></a:t>
            </a:r>
            <a:r>
              <a:rPr lang="en-US" sz="2400" dirty="0"/>
              <a:t> z) </a:t>
            </a:r>
            <a:r>
              <a:rPr lang="en-US" sz="2400" dirty="0">
                <a:sym typeface="Symbol" panose="05050102010706020507" pitchFamily="18" charset="2"/>
              </a:rPr>
              <a:t></a:t>
            </a:r>
            <a:r>
              <a:rPr lang="en-US" sz="2400" dirty="0"/>
              <a:t> x </a:t>
            </a:r>
            <a:r>
              <a:rPr lang="en-US" sz="2400" dirty="0">
                <a:sym typeface="Symbol" panose="05050102010706020507" pitchFamily="18" charset="2"/>
              </a:rPr>
              <a:t></a:t>
            </a:r>
            <a:r>
              <a:rPr lang="en-US" sz="2400" dirty="0"/>
              <a:t> y </a:t>
            </a:r>
            <a:r>
              <a:rPr lang="en-US" sz="2400" dirty="0">
                <a:sym typeface="Symbol" panose="05050102010706020507" pitchFamily="18" charset="2"/>
              </a:rPr>
              <a:t></a:t>
            </a:r>
            <a:r>
              <a:rPr lang="en-US" sz="2400" dirty="0"/>
              <a:t> x </a:t>
            </a:r>
            <a:r>
              <a:rPr lang="en-US" sz="2400" dirty="0">
                <a:sym typeface="Symbol" panose="05050102010706020507" pitchFamily="18" charset="2"/>
              </a:rPr>
              <a:t></a:t>
            </a:r>
            <a:r>
              <a:rPr lang="en-US" sz="2400" dirty="0"/>
              <a:t> z</a:t>
            </a:r>
          </a:p>
        </p:txBody>
      </p:sp>
      <p:sp>
        <p:nvSpPr>
          <p:cNvPr id="4" name="TextBox 3"/>
          <p:cNvSpPr txBox="1"/>
          <p:nvPr/>
        </p:nvSpPr>
        <p:spPr>
          <a:xfrm>
            <a:off x="4037161" y="2530415"/>
            <a:ext cx="1736405" cy="461665"/>
          </a:xfrm>
          <a:prstGeom prst="rect">
            <a:avLst/>
          </a:prstGeom>
          <a:noFill/>
        </p:spPr>
        <p:txBody>
          <a:bodyPr wrap="square" rtlCol="0">
            <a:spAutoFit/>
          </a:bodyPr>
          <a:lstStyle/>
          <a:p>
            <a:r>
              <a:rPr lang="en-US" sz="2400" dirty="0"/>
              <a:t>5 </a:t>
            </a:r>
            <a:r>
              <a:rPr lang="en-US" sz="2400" dirty="0">
                <a:sym typeface="Symbol" panose="05050102010706020507" pitchFamily="18" charset="2"/>
              </a:rPr>
              <a:t></a:t>
            </a:r>
            <a:r>
              <a:rPr lang="en-US" sz="2400" dirty="0"/>
              <a:t> (6 </a:t>
            </a:r>
            <a:r>
              <a:rPr lang="en-US" sz="2400" dirty="0">
                <a:sym typeface="Symbol" panose="05050102010706020507" pitchFamily="18" charset="2"/>
              </a:rPr>
              <a:t> </a:t>
            </a:r>
            <a:r>
              <a:rPr lang="en-US" sz="2400" dirty="0"/>
              <a:t>7)</a:t>
            </a:r>
          </a:p>
        </p:txBody>
      </p:sp>
      <p:sp>
        <p:nvSpPr>
          <p:cNvPr id="5" name="TextBox 4"/>
          <p:cNvSpPr txBox="1"/>
          <p:nvPr/>
        </p:nvSpPr>
        <p:spPr>
          <a:xfrm>
            <a:off x="5543909" y="2530414"/>
            <a:ext cx="3418721" cy="461665"/>
          </a:xfrm>
          <a:prstGeom prst="rect">
            <a:avLst/>
          </a:prstGeom>
          <a:noFill/>
        </p:spPr>
        <p:txBody>
          <a:bodyPr wrap="square" rtlCol="0">
            <a:spAutoFit/>
          </a:bodyPr>
          <a:lstStyle/>
          <a:p>
            <a:r>
              <a:rPr lang="en-US" sz="2400" dirty="0">
                <a:sym typeface="Symbol" panose="05050102010706020507" pitchFamily="18" charset="2"/>
              </a:rPr>
              <a:t></a:t>
            </a:r>
            <a:r>
              <a:rPr lang="en-US" sz="2400" dirty="0"/>
              <a:t>   5 </a:t>
            </a:r>
            <a:r>
              <a:rPr lang="en-US" sz="2400" dirty="0">
                <a:sym typeface="Symbol" panose="05050102010706020507" pitchFamily="18" charset="2"/>
              </a:rPr>
              <a:t></a:t>
            </a:r>
            <a:r>
              <a:rPr lang="en-US" sz="2400" dirty="0"/>
              <a:t> 6 </a:t>
            </a:r>
            <a:r>
              <a:rPr lang="en-US" sz="2400" dirty="0">
                <a:sym typeface="Symbol" panose="05050102010706020507" pitchFamily="18" charset="2"/>
              </a:rPr>
              <a:t></a:t>
            </a:r>
            <a:r>
              <a:rPr lang="en-US" sz="2400" dirty="0"/>
              <a:t> 5 </a:t>
            </a:r>
            <a:r>
              <a:rPr lang="en-US" sz="2400" dirty="0">
                <a:sym typeface="Symbol" panose="05050102010706020507" pitchFamily="18" charset="2"/>
              </a:rPr>
              <a:t></a:t>
            </a:r>
            <a:r>
              <a:rPr lang="en-US" sz="2400" dirty="0"/>
              <a:t> 7</a:t>
            </a:r>
          </a:p>
        </p:txBody>
      </p:sp>
      <p:sp>
        <p:nvSpPr>
          <p:cNvPr id="6" name="TextBox 5"/>
          <p:cNvSpPr txBox="1"/>
          <p:nvPr/>
        </p:nvSpPr>
        <p:spPr>
          <a:xfrm>
            <a:off x="2714446" y="4117669"/>
            <a:ext cx="8189343" cy="830997"/>
          </a:xfrm>
          <a:prstGeom prst="rect">
            <a:avLst/>
          </a:prstGeom>
          <a:noFill/>
        </p:spPr>
        <p:txBody>
          <a:bodyPr wrap="square" rtlCol="0">
            <a:spAutoFit/>
          </a:bodyPr>
          <a:lstStyle/>
          <a:p>
            <a:r>
              <a:rPr lang="en-US" sz="2400" dirty="0"/>
              <a:t>Do you understand the mechanics underlying this rewrite step</a:t>
            </a:r>
            <a:r>
              <a:rPr lang="en-US" sz="2400" dirty="0">
                <a:sym typeface="Symbol" panose="05050102010706020507" pitchFamily="18" charset="2"/>
              </a:rPr>
              <a:t></a:t>
            </a:r>
            <a:endParaRPr lang="en-US" sz="2400" dirty="0"/>
          </a:p>
        </p:txBody>
      </p:sp>
    </p:spTree>
    <p:extLst>
      <p:ext uri="{BB962C8B-B14F-4D97-AF65-F5344CB8AC3E}">
        <p14:creationId xmlns:p14="http://schemas.microsoft.com/office/powerpoint/2010/main" val="3462829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understanding the mechanics underlying rewriting </a:t>
            </a:r>
          </a:p>
        </p:txBody>
      </p:sp>
      <p:sp>
        <p:nvSpPr>
          <p:cNvPr id="3" name="Content Placeholder 2"/>
          <p:cNvSpPr>
            <a:spLocks noGrp="1"/>
          </p:cNvSpPr>
          <p:nvPr>
            <p:ph idx="1"/>
          </p:nvPr>
        </p:nvSpPr>
        <p:spPr>
          <a:xfrm>
            <a:off x="1451579" y="2015732"/>
            <a:ext cx="9603275" cy="3769717"/>
          </a:xfrm>
        </p:spPr>
        <p:txBody>
          <a:bodyPr>
            <a:normAutofit/>
          </a:bodyPr>
          <a:lstStyle/>
          <a:p>
            <a:r>
              <a:rPr lang="en-US" dirty="0"/>
              <a:t>Many people’s understanding of rewriting (and equational reasoning) is vague and “intuitive”.</a:t>
            </a:r>
          </a:p>
          <a:p>
            <a:r>
              <a:rPr lang="en-US" dirty="0"/>
              <a:t>Ideas underlying rewriting and equational reasoning provide the basis for a number of systems that are foundational to computer science.</a:t>
            </a:r>
          </a:p>
          <a:p>
            <a:pPr lvl="1"/>
            <a:r>
              <a:rPr lang="en-US" dirty="0"/>
              <a:t>Type systems</a:t>
            </a:r>
          </a:p>
          <a:p>
            <a:pPr lvl="1"/>
            <a:r>
              <a:rPr lang="en-US" dirty="0"/>
              <a:t>Operational semantics</a:t>
            </a:r>
          </a:p>
          <a:p>
            <a:pPr lvl="1"/>
            <a:r>
              <a:rPr lang="en-US" dirty="0"/>
              <a:t>Context-free grammars</a:t>
            </a:r>
          </a:p>
          <a:p>
            <a:r>
              <a:rPr lang="en-US" dirty="0"/>
              <a:t>An understanding that is vague and “intuitive” has difficulty dealing with syntactic shifts (e.g., the introduction of Greek symbols, etc.). </a:t>
            </a:r>
          </a:p>
        </p:txBody>
      </p:sp>
    </p:spTree>
    <p:extLst>
      <p:ext uri="{BB962C8B-B14F-4D97-AF65-F5344CB8AC3E}">
        <p14:creationId xmlns:p14="http://schemas.microsoft.com/office/powerpoint/2010/main" val="401679884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8" name="Picture 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30"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7463259" y="583365"/>
            <a:chExt cx="4074533" cy="5181928"/>
          </a:xfrm>
        </p:grpSpPr>
        <p:sp>
          <p:nvSpPr>
            <p:cNvPr id="31" name="Rectangle 10"/>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2"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0359"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rotWithShape="1">
          <a:blip r:embed="rId3"/>
          <a:srcRect t="4648" r="3" b="9719"/>
          <a:stretch/>
        </p:blipFill>
        <p:spPr>
          <a:xfrm>
            <a:off x="1285438" y="1116345"/>
            <a:ext cx="2799103" cy="3866172"/>
          </a:xfrm>
          <a:prstGeom prst="rect">
            <a:avLst/>
          </a:prstGeom>
        </p:spPr>
      </p:pic>
      <p:sp>
        <p:nvSpPr>
          <p:cNvPr id="2" name="Title 1"/>
          <p:cNvSpPr>
            <a:spLocks noGrp="1"/>
          </p:cNvSpPr>
          <p:nvPr>
            <p:ph type="title"/>
          </p:nvPr>
        </p:nvSpPr>
        <p:spPr>
          <a:xfrm>
            <a:off x="5188043" y="804520"/>
            <a:ext cx="5550355" cy="1049235"/>
          </a:xfrm>
        </p:spPr>
        <p:txBody>
          <a:bodyPr>
            <a:normAutofit/>
          </a:bodyPr>
          <a:lstStyle/>
          <a:p>
            <a:r>
              <a:rPr lang="en-US"/>
              <a:t>A game</a:t>
            </a:r>
            <a:endParaRPr lang="en-US" dirty="0"/>
          </a:p>
        </p:txBody>
      </p:sp>
      <p:sp>
        <p:nvSpPr>
          <p:cNvPr id="3" name="Content Placeholder 2"/>
          <p:cNvSpPr>
            <a:spLocks noGrp="1"/>
          </p:cNvSpPr>
          <p:nvPr>
            <p:ph idx="1"/>
          </p:nvPr>
        </p:nvSpPr>
        <p:spPr>
          <a:xfrm>
            <a:off x="5188043" y="2015732"/>
            <a:ext cx="5550355" cy="3450613"/>
          </a:xfrm>
        </p:spPr>
        <p:txBody>
          <a:bodyPr>
            <a:normAutofit/>
          </a:bodyPr>
          <a:lstStyle/>
          <a:p>
            <a:pPr>
              <a:lnSpc>
                <a:spcPct val="100000"/>
              </a:lnSpc>
            </a:pPr>
            <a:r>
              <a:rPr lang="en-US" sz="1600" dirty="0"/>
              <a:t>We will try to describe (in pseudo formal terms) a general algorithm that can be used to apply a single rewrite step of the kind shown in an earlier slide.</a:t>
            </a:r>
          </a:p>
          <a:p>
            <a:pPr>
              <a:lnSpc>
                <a:spcPct val="100000"/>
              </a:lnSpc>
            </a:pPr>
            <a:r>
              <a:rPr lang="en-US" sz="1600" dirty="0"/>
              <a:t>This algorithm should capture your understanding of how equations can be used to rewrite expressions.</a:t>
            </a:r>
          </a:p>
          <a:p>
            <a:pPr>
              <a:lnSpc>
                <a:spcPct val="100000"/>
              </a:lnSpc>
            </a:pPr>
            <a:r>
              <a:rPr lang="en-US" sz="1600" dirty="0"/>
              <a:t>The algorithm is </a:t>
            </a:r>
            <a:r>
              <a:rPr lang="en-US" sz="1600" b="1" dirty="0">
                <a:solidFill>
                  <a:srgbClr val="FF0000"/>
                </a:solidFill>
              </a:rPr>
              <a:t>incorrect</a:t>
            </a:r>
            <a:r>
              <a:rPr lang="en-US" sz="1600" dirty="0"/>
              <a:t> (unsound) with respect to your understanding if there exists a case (i.e., an expression) where it performs an incorrect rewriting step. </a:t>
            </a:r>
          </a:p>
          <a:p>
            <a:pPr>
              <a:lnSpc>
                <a:spcPct val="100000"/>
              </a:lnSpc>
            </a:pPr>
            <a:r>
              <a:rPr lang="en-US" sz="1600" dirty="0"/>
              <a:t>The algorithm is </a:t>
            </a:r>
            <a:r>
              <a:rPr lang="en-US" sz="1600" b="1" dirty="0">
                <a:solidFill>
                  <a:srgbClr val="FF0000"/>
                </a:solidFill>
              </a:rPr>
              <a:t>incomplete</a:t>
            </a:r>
            <a:r>
              <a:rPr lang="en-US" sz="1600" dirty="0"/>
              <a:t> with respect to your understanding if there exists a case where you are able to perform a rewrite step which the algorithm cannot accomplish.</a:t>
            </a:r>
          </a:p>
          <a:p>
            <a:pPr>
              <a:lnSpc>
                <a:spcPct val="100000"/>
              </a:lnSpc>
            </a:pPr>
            <a:endParaRPr lang="en-US" sz="1600" dirty="0"/>
          </a:p>
        </p:txBody>
      </p:sp>
    </p:spTree>
    <p:extLst>
      <p:ext uri="{BB962C8B-B14F-4D97-AF65-F5344CB8AC3E}">
        <p14:creationId xmlns:p14="http://schemas.microsoft.com/office/powerpoint/2010/main" val="262172565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pass</a:t>
            </a:r>
          </a:p>
        </p:txBody>
      </p:sp>
      <p:sp>
        <p:nvSpPr>
          <p:cNvPr id="3" name="Content Placeholder 2"/>
          <p:cNvSpPr>
            <a:spLocks noGrp="1"/>
          </p:cNvSpPr>
          <p:nvPr>
            <p:ph idx="1"/>
          </p:nvPr>
        </p:nvSpPr>
        <p:spPr/>
        <p:txBody>
          <a:bodyPr>
            <a:normAutofit/>
          </a:bodyPr>
          <a:lstStyle/>
          <a:p>
            <a:r>
              <a:rPr lang="en-US" dirty="0"/>
              <a:t>An </a:t>
            </a:r>
            <a:r>
              <a:rPr lang="en-US" b="1" dirty="0">
                <a:solidFill>
                  <a:srgbClr val="FF0000"/>
                </a:solidFill>
              </a:rPr>
              <a:t>equation</a:t>
            </a:r>
            <a:r>
              <a:rPr lang="en-US" dirty="0"/>
              <a:t> is an equality involving two expressions.  </a:t>
            </a:r>
          </a:p>
          <a:p>
            <a:r>
              <a:rPr lang="en-US" dirty="0"/>
              <a:t>We will use the term </a:t>
            </a:r>
            <a:r>
              <a:rPr lang="en-US" dirty="0" err="1"/>
              <a:t>lhs</a:t>
            </a:r>
            <a:r>
              <a:rPr lang="en-US" dirty="0"/>
              <a:t>/</a:t>
            </a:r>
            <a:r>
              <a:rPr lang="en-US" dirty="0" err="1"/>
              <a:t>rhs</a:t>
            </a:r>
            <a:r>
              <a:rPr lang="en-US" dirty="0"/>
              <a:t> to denote the expression on the left/right-hand side of the equals sign respectively.  Abstractly then, an equation will have the following form.</a:t>
            </a:r>
          </a:p>
          <a:p>
            <a:pPr marL="0" indent="0">
              <a:buNone/>
            </a:pPr>
            <a:r>
              <a:rPr lang="en-US" dirty="0"/>
              <a:t>				</a:t>
            </a:r>
            <a:r>
              <a:rPr lang="en-US" dirty="0" err="1"/>
              <a:t>lhs</a:t>
            </a:r>
            <a:r>
              <a:rPr lang="en-US" dirty="0"/>
              <a:t> </a:t>
            </a:r>
            <a:r>
              <a:rPr lang="en-US" dirty="0">
                <a:sym typeface="Symbol" panose="05050102010706020507" pitchFamily="18" charset="2"/>
              </a:rPr>
              <a:t></a:t>
            </a:r>
            <a:r>
              <a:rPr lang="en-US" dirty="0"/>
              <a:t> </a:t>
            </a:r>
            <a:r>
              <a:rPr lang="en-US" dirty="0" err="1"/>
              <a:t>rhs</a:t>
            </a:r>
            <a:endParaRPr lang="en-US" dirty="0"/>
          </a:p>
          <a:p>
            <a:r>
              <a:rPr lang="en-US" dirty="0"/>
              <a:t>Without loss of generality we will focus our attention on how the </a:t>
            </a:r>
            <a:r>
              <a:rPr lang="en-US" dirty="0" err="1"/>
              <a:t>lhs</a:t>
            </a:r>
            <a:r>
              <a:rPr lang="en-US" dirty="0"/>
              <a:t> of an equation can be used as the basis for a rewriting step.</a:t>
            </a:r>
          </a:p>
          <a:p>
            <a:r>
              <a:rPr lang="en-US" dirty="0"/>
              <a:t>A </a:t>
            </a:r>
            <a:r>
              <a:rPr lang="en-US" b="1" dirty="0">
                <a:solidFill>
                  <a:srgbClr val="FF0000"/>
                </a:solidFill>
              </a:rPr>
              <a:t>target expression</a:t>
            </a:r>
            <a:r>
              <a:rPr lang="en-US" dirty="0"/>
              <a:t> is an expression that we want to rewrite.</a:t>
            </a:r>
          </a:p>
        </p:txBody>
      </p:sp>
    </p:spTree>
    <p:extLst>
      <p:ext uri="{BB962C8B-B14F-4D97-AF65-F5344CB8AC3E}">
        <p14:creationId xmlns:p14="http://schemas.microsoft.com/office/powerpoint/2010/main" val="1870828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3094</TotalTime>
  <Words>1780</Words>
  <Application>Microsoft Office PowerPoint</Application>
  <PresentationFormat>Widescreen</PresentationFormat>
  <Paragraphs>186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Symbol</vt:lpstr>
      <vt:lpstr>Gallery</vt:lpstr>
      <vt:lpstr>Equational reasoning</vt:lpstr>
      <vt:lpstr>The word problem</vt:lpstr>
      <vt:lpstr>PowerPoint Presentation</vt:lpstr>
      <vt:lpstr>concepts</vt:lpstr>
      <vt:lpstr>Example 1</vt:lpstr>
      <vt:lpstr>PowerPoint Presentation</vt:lpstr>
      <vt:lpstr>The importance of understanding the mechanics underlying rewriting </vt:lpstr>
      <vt:lpstr>A game</vt:lpstr>
      <vt:lpstr>First pass</vt:lpstr>
      <vt:lpstr>PowerPoint Presentation</vt:lpstr>
      <vt:lpstr>substitution</vt:lpstr>
      <vt:lpstr>Example Substitutions</vt:lpstr>
      <vt:lpstr>Properties of substitutions</vt:lpstr>
      <vt:lpstr>Applying a substitution</vt:lpstr>
      <vt:lpstr>Substitution Examples</vt:lpstr>
      <vt:lpstr>Our algorithm: Attempt #1</vt:lpstr>
      <vt:lpstr>PowerPoint Presentation</vt:lpstr>
      <vt:lpstr>PowerPoint Presentation</vt:lpstr>
      <vt:lpstr>PowerPoint Presentation</vt:lpstr>
      <vt:lpstr>PowerPoint Presentation</vt:lpstr>
      <vt:lpstr>PowerPoint Presentation</vt:lpstr>
      <vt:lpstr>PowerPoint Presentation</vt:lpstr>
      <vt:lpstr>Alpha conversion</vt:lpstr>
      <vt:lpstr>Assumptions and Conventions</vt:lpstr>
      <vt:lpstr>PowerPoint Presentation</vt:lpstr>
      <vt:lpstr>subexpressions</vt:lpstr>
      <vt:lpstr>summary</vt:lpstr>
      <vt:lpstr>Aside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Equational reasoning</dc:title>
  <dc:creator>Victor Winter</dc:creator>
  <cp:lastModifiedBy>Victor Winter</cp:lastModifiedBy>
  <cp:revision>47</cp:revision>
  <dcterms:created xsi:type="dcterms:W3CDTF">2017-01-01T15:10:18Z</dcterms:created>
  <dcterms:modified xsi:type="dcterms:W3CDTF">2018-02-08T14:20:35Z</dcterms:modified>
</cp:coreProperties>
</file>