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1" r:id="rId13"/>
    <p:sldId id="278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Eliminating the need for parenthesis</a:t>
            </a:r>
          </a:p>
        </p:txBody>
      </p:sp>
    </p:spTree>
    <p:extLst>
      <p:ext uri="{BB962C8B-B14F-4D97-AF65-F5344CB8AC3E}">
        <p14:creationId xmlns:p14="http://schemas.microsoft.com/office/powerpoint/2010/main" val="332048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49418"/>
              </p:ext>
            </p:extLst>
          </p:nvPr>
        </p:nvGraphicFramePr>
        <p:xfrm>
          <a:off x="2032000" y="387157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32585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3505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Standard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Term language equivalents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7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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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8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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neg 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1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  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add , 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3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  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add , 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9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  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ym typeface="Symbol" panose="05050102010706020507" pitchFamily="18" charset="2"/>
                        </a:rPr>
                        <a:t>mult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 , 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    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add add ,  , 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9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    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add add ,  , 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8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    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add , add,  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Symbol" panose="05050102010706020507" pitchFamily="18" charset="2"/>
                        </a:rPr>
                        <a:t>    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ym typeface="Symbol" panose="05050102010706020507" pitchFamily="18" charset="2"/>
                        </a:rPr>
                        <a:t>mult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 , add ,   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860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6974" y="5003081"/>
            <a:ext cx="7958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the order of evaluation in a term is explicit.  In other words, terms are like fully parenthesized expressions (i.e., expressions in PNF).</a:t>
            </a:r>
          </a:p>
        </p:txBody>
      </p:sp>
    </p:spTree>
    <p:extLst>
      <p:ext uri="{BB962C8B-B14F-4D97-AF65-F5344CB8AC3E}">
        <p14:creationId xmlns:p14="http://schemas.microsoft.com/office/powerpoint/2010/main" val="260507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Term language for basic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30000" dirty="0">
                <a:sym typeface="Symbol" panose="05050102010706020507" pitchFamily="18" charset="2"/>
              </a:rPr>
              <a:t>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integers</a:t>
            </a:r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  neg 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   add, </a:t>
            </a:r>
            <a:r>
              <a:rPr lang="en-US" dirty="0" err="1">
                <a:sym typeface="Symbol" panose="05050102010706020507" pitchFamily="18" charset="2"/>
              </a:rPr>
              <a:t>mult</a:t>
            </a:r>
            <a:r>
              <a:rPr lang="en-US" dirty="0">
                <a:sym typeface="Symbol" panose="05050102010706020507" pitchFamily="18" charset="2"/>
              </a:rPr>
              <a:t>, div, mod </a:t>
            </a:r>
          </a:p>
          <a:p>
            <a:r>
              <a:rPr lang="en-US" dirty="0">
                <a:sym typeface="Symbol" panose="05050102010706020507" pitchFamily="18" charset="2"/>
              </a:rPr>
              <a:t>F  </a:t>
            </a:r>
            <a:r>
              <a:rPr lang="en-US" dirty="0"/>
              <a:t>F</a:t>
            </a:r>
            <a:r>
              <a:rPr lang="en-US" baseline="30000" dirty="0">
                <a:sym typeface="Symbol" panose="05050102010706020507" pitchFamily="18" charset="2"/>
              </a:rPr>
              <a:t>  </a:t>
            </a:r>
            <a:r>
              <a:rPr lang="en-US" dirty="0">
                <a:sym typeface="Symbol" panose="05050102010706020507" pitchFamily="18" charset="2"/>
              </a:rPr>
              <a:t>  F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   F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X  identifiers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X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</a:t>
            </a:r>
            <a:r>
              <a:rPr lang="en-US" dirty="0"/>
              <a:t> we may simplify T(F,X) and simply write T(F). </a:t>
            </a:r>
          </a:p>
          <a:p>
            <a:endParaRPr lang="en-US" dirty="0"/>
          </a:p>
          <a:p>
            <a:r>
              <a:rPr lang="en-US" dirty="0"/>
              <a:t>A term t ∈ T(F,X) containing no variables is called a </a:t>
            </a:r>
            <a:r>
              <a:rPr lang="en-US" b="1" dirty="0">
                <a:solidFill>
                  <a:srgbClr val="FF0000"/>
                </a:solidFill>
              </a:rPr>
              <a:t>ground term</a:t>
            </a:r>
            <a:r>
              <a:rPr lang="en-US" dirty="0"/>
              <a:t>.  A more formal way of saying this is that t ∈ T(F).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identity versus semantic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what we are discussing involves making finer distinctions between the notion of “equals”. </a:t>
            </a:r>
          </a:p>
          <a:p>
            <a:r>
              <a:rPr lang="en-US" dirty="0"/>
              <a:t>We will use the symbol </a:t>
            </a:r>
            <a:r>
              <a:rPr lang="en-US" dirty="0">
                <a:sym typeface="Symbol" panose="05050102010706020507" pitchFamily="18" charset="2"/>
              </a:rPr>
              <a:t> to denote semantic equivalence</a:t>
            </a:r>
          </a:p>
          <a:p>
            <a:r>
              <a:rPr lang="en-US" dirty="0">
                <a:sym typeface="Symbol" panose="05050102010706020507" pitchFamily="18" charset="2"/>
              </a:rPr>
              <a:t>We will use the symbol  to denote syntactic identity</a:t>
            </a:r>
          </a:p>
          <a:p>
            <a:r>
              <a:rPr lang="en-US" dirty="0">
                <a:sym typeface="Symbol" panose="05050102010706020507" pitchFamily="18" charset="2"/>
              </a:rPr>
              <a:t>More rarely, we will use the symbol  to denote “is defined as”.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35421" y="478971"/>
            <a:ext cx="9604375" cy="543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term language T(F,X) we will (for now) assume the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Equations have the form: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 where </a:t>
            </a:r>
            <a:r>
              <a:rPr lang="en-US" dirty="0" err="1"/>
              <a:t>lhs</a:t>
            </a:r>
            <a:r>
              <a:rPr lang="en-US" dirty="0"/>
              <a:t>, </a:t>
            </a:r>
            <a:r>
              <a:rPr lang="en-US" dirty="0" err="1"/>
              <a:t>rhs</a:t>
            </a:r>
            <a:r>
              <a:rPr lang="en-US" dirty="0"/>
              <a:t> ∈ T(F,X). </a:t>
            </a:r>
          </a:p>
          <a:p>
            <a:endParaRPr lang="en-US" dirty="0"/>
          </a:p>
          <a:p>
            <a:r>
              <a:rPr lang="en-US" dirty="0"/>
              <a:t>The terms we wish to rewrite belong to T(F).  In other words, they are ground terms.</a:t>
            </a:r>
          </a:p>
          <a:p>
            <a:endParaRPr lang="en-US" dirty="0"/>
          </a:p>
          <a:p>
            <a:r>
              <a:rPr lang="en-US" dirty="0"/>
              <a:t>The result of rewriting a (ground) term is also a ground term.  The </a:t>
            </a:r>
            <a:r>
              <a:rPr lang="en-US" dirty="0" err="1"/>
              <a:t>rhs</a:t>
            </a:r>
            <a:r>
              <a:rPr lang="en-US" dirty="0"/>
              <a:t> of an equation does not introduce free variables.  This implies that for the rewriting steps that we are considering the following holds.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		</a:t>
            </a:r>
            <a:r>
              <a:rPr lang="en-US" dirty="0"/>
              <a:t>(</a:t>
            </a:r>
            <a:r>
              <a:rPr lang="en-US" dirty="0" err="1"/>
              <a:t>rhs</a:t>
            </a:r>
            <a:r>
              <a:rPr lang="en-US" dirty="0"/>
              <a:t>) ∈ T(F)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7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73411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F</a:t>
            </a:r>
            <a:r>
              <a:rPr lang="en-US" baseline="30000" dirty="0"/>
              <a:t>i</a:t>
            </a:r>
            <a:r>
              <a:rPr lang="en-US" dirty="0"/>
              <a:t> denote a set of function symbols whose </a:t>
            </a:r>
            <a:r>
              <a:rPr lang="en-US" b="1" dirty="0">
                <a:solidFill>
                  <a:srgbClr val="FF0000"/>
                </a:solidFill>
              </a:rPr>
              <a:t>arity</a:t>
            </a:r>
            <a:r>
              <a:rPr lang="en-US" dirty="0"/>
              <a:t> is </a:t>
            </a:r>
            <a:r>
              <a:rPr lang="en-US" dirty="0" err="1"/>
              <a:t>i</a:t>
            </a:r>
            <a:r>
              <a:rPr lang="en-US" dirty="0"/>
              <a:t>. For example, if f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F</a:t>
            </a:r>
            <a:r>
              <a:rPr lang="en-US" baseline="30000" dirty="0"/>
              <a:t>i</a:t>
            </a:r>
            <a:r>
              <a:rPr lang="en-US" dirty="0"/>
              <a:t> then f is a function that takes </a:t>
            </a:r>
            <a:r>
              <a:rPr lang="en-US" dirty="0" err="1"/>
              <a:t>i</a:t>
            </a:r>
            <a:r>
              <a:rPr lang="en-US" dirty="0"/>
              <a:t> arguments as its input.</a:t>
            </a:r>
          </a:p>
          <a:p>
            <a:r>
              <a:rPr lang="en-US" dirty="0"/>
              <a:t>Notice that arity is a metric that does not take type into account.</a:t>
            </a:r>
          </a:p>
          <a:p>
            <a:r>
              <a:rPr lang="en-US" dirty="0"/>
              <a:t>Functions that take 0 arguments are called </a:t>
            </a:r>
            <a:r>
              <a:rPr lang="en-US" b="1" dirty="0">
                <a:solidFill>
                  <a:srgbClr val="FF0000"/>
                </a:solidFill>
              </a:rPr>
              <a:t>nullary functions</a:t>
            </a:r>
            <a:r>
              <a:rPr lang="en-US" dirty="0"/>
              <a:t> and are used to denote </a:t>
            </a:r>
            <a:r>
              <a:rPr lang="en-US" b="1" dirty="0">
                <a:solidFill>
                  <a:srgbClr val="FF0000"/>
                </a:solidFill>
              </a:rPr>
              <a:t>constants</a:t>
            </a:r>
            <a:r>
              <a:rPr lang="en-US" dirty="0"/>
              <a:t> (since the value they output remains constant). </a:t>
            </a:r>
          </a:p>
          <a:p>
            <a:r>
              <a:rPr lang="en-US" dirty="0"/>
              <a:t>Deﬁne the set F of all function symbols (of all arities) as follows.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F </a:t>
            </a:r>
            <a:r>
              <a:rPr lang="en-US" dirty="0">
                <a:sym typeface="Symbol" panose="05050102010706020507" pitchFamily="18" charset="2"/>
              </a:rPr>
              <a:t> </a:t>
            </a:r>
            <a:r>
              <a:rPr lang="en-US" dirty="0"/>
              <a:t>F</a:t>
            </a:r>
            <a:r>
              <a:rPr lang="en-US" baseline="30000" dirty="0"/>
              <a:t>0</a:t>
            </a:r>
            <a:r>
              <a:rPr lang="en-US" dirty="0">
                <a:sym typeface="Symbol" panose="05050102010706020507" pitchFamily="18" charset="2"/>
              </a:rPr>
              <a:t>  </a:t>
            </a:r>
            <a:r>
              <a:rPr lang="en-US" dirty="0"/>
              <a:t>F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denote a set of variable symbols.</a:t>
            </a:r>
          </a:p>
        </p:txBody>
      </p:sp>
    </p:spTree>
    <p:extLst>
      <p:ext uri="{BB962C8B-B14F-4D97-AF65-F5344CB8AC3E}">
        <p14:creationId xmlns:p14="http://schemas.microsoft.com/office/powerpoint/2010/main" val="62225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function symbols F and a set of variable symbols X such that F and X are disjoint, the tuple T(F,X) denotes a </a:t>
            </a:r>
            <a:r>
              <a:rPr lang="en-US" b="1" dirty="0">
                <a:solidFill>
                  <a:srgbClr val="FF0000"/>
                </a:solidFill>
              </a:rPr>
              <a:t>term language</a:t>
            </a:r>
            <a:r>
              <a:rPr lang="en-US" dirty="0"/>
              <a:t> (also known as a term algebra).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2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set T(F,X)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5175" y="2410687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1337" y="2824356"/>
            <a:ext cx="175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529547" y="2824356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6419" y="2600896"/>
            <a:ext cx="153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(constant)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3233" y="2416229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X</a:t>
            </a:r>
            <a:endParaRPr lang="en-US" sz="24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39396" y="2829898"/>
            <a:ext cx="153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467605" y="2829898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74477" y="2606438"/>
            <a:ext cx="142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(variable)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0502" y="4431325"/>
            <a:ext cx="478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f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 err="1"/>
              <a:t>F</a:t>
            </a:r>
            <a:r>
              <a:rPr lang="en-US" sz="2400" baseline="30000" dirty="0" err="1"/>
              <a:t>n</a:t>
            </a:r>
            <a:r>
              <a:rPr lang="en-US" sz="2400" dirty="0"/>
              <a:t>    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  </a:t>
            </a:r>
            <a:r>
              <a:rPr lang="en-US" sz="2400" dirty="0">
                <a:sym typeface="Symbol" panose="05050102010706020507" pitchFamily="18" charset="2"/>
              </a:rPr>
              <a:t>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9995" y="5003136"/>
            <a:ext cx="300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</a:t>
            </a:r>
            <a:r>
              <a:rPr lang="en-US" sz="2400" dirty="0">
                <a:sym typeface="Symbol" panose="05050102010706020507" pitchFamily="18" charset="2"/>
              </a:rPr>
              <a:t>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3236419" y="4892990"/>
            <a:ext cx="4887884" cy="2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66117" y="4658446"/>
            <a:ext cx="146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(function)</a:t>
            </a:r>
          </a:p>
        </p:txBody>
      </p:sp>
    </p:spTree>
    <p:extLst>
      <p:ext uri="{BB962C8B-B14F-4D97-AF65-F5344CB8AC3E}">
        <p14:creationId xmlns:p14="http://schemas.microsoft.com/office/powerpoint/2010/main" val="220900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30000" dirty="0">
                <a:sym typeface="Symbol" panose="05050102010706020507" pitchFamily="18" charset="2"/>
              </a:rPr>
              <a:t>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 ,  </a:t>
            </a:r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  f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, f</a:t>
            </a:r>
            <a:r>
              <a:rPr lang="en-US" baseline="-25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 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   g </a:t>
            </a:r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</a:t>
            </a:r>
            <a:r>
              <a:rPr lang="en-US" dirty="0">
                <a:sym typeface="Symbol" panose="05050102010706020507" pitchFamily="18" charset="2"/>
              </a:rPr>
              <a:t>   h </a:t>
            </a:r>
          </a:p>
          <a:p>
            <a:r>
              <a:rPr lang="en-US" dirty="0">
                <a:sym typeface="Symbol" panose="05050102010706020507" pitchFamily="18" charset="2"/>
              </a:rPr>
              <a:t>F  </a:t>
            </a:r>
            <a:r>
              <a:rPr lang="en-US" dirty="0"/>
              <a:t>F</a:t>
            </a:r>
            <a:r>
              <a:rPr lang="en-US" baseline="30000" dirty="0">
                <a:sym typeface="Symbol" panose="05050102010706020507" pitchFamily="18" charset="2"/>
              </a:rPr>
              <a:t>  </a:t>
            </a:r>
            <a:r>
              <a:rPr lang="en-US" dirty="0">
                <a:sym typeface="Symbol" panose="05050102010706020507" pitchFamily="18" charset="2"/>
              </a:rPr>
              <a:t>  F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   F</a:t>
            </a:r>
            <a:r>
              <a:rPr lang="en-US" baseline="30000" dirty="0">
                <a:sym typeface="Symbol" panose="05050102010706020507" pitchFamily="18" charset="2"/>
              </a:rPr>
              <a:t>   </a:t>
            </a:r>
            <a:r>
              <a:rPr lang="en-US" dirty="0">
                <a:sym typeface="Symbol" panose="05050102010706020507" pitchFamily="18" charset="2"/>
              </a:rPr>
              <a:t>  F</a:t>
            </a:r>
            <a:r>
              <a:rPr lang="en-US" baseline="30000" dirty="0">
                <a:sym typeface="Symbol" panose="05050102010706020507" pitchFamily="18" charset="2"/>
              </a:rPr>
              <a:t>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X   x, y, z 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abstract term in t(</a:t>
            </a:r>
            <a:r>
              <a:rPr lang="en-US" dirty="0" err="1"/>
              <a:t>f,x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3015" y="2799853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178" y="3213522"/>
            <a:ext cx="153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537387" y="3213522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4259" y="2990062"/>
            <a:ext cx="153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(constant)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3504" y="2745670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X</a:t>
            </a:r>
            <a:endParaRPr lang="en-US" sz="2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7319667" y="3159339"/>
            <a:ext cx="153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147876" y="3159339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54748" y="2935879"/>
            <a:ext cx="148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(variable)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5678" y="3213522"/>
            <a:ext cx="118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>
                <a:sym typeface="Symbol" panose="05050102010706020507" pitchFamily="18" charset="2"/>
              </a:rPr>
              <a:t>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5808" y="3803840"/>
            <a:ext cx="246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g(</a:t>
            </a:r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,y)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619913" y="3691168"/>
            <a:ext cx="8174182" cy="1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46985" y="3475132"/>
            <a:ext cx="140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(function)</a:t>
            </a:r>
          </a:p>
        </p:txBody>
      </p:sp>
    </p:spTree>
    <p:extLst>
      <p:ext uri="{BB962C8B-B14F-4D97-AF65-F5344CB8AC3E}">
        <p14:creationId xmlns:p14="http://schemas.microsoft.com/office/powerpoint/2010/main" val="226405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abstract term in t(</a:t>
            </a:r>
            <a:r>
              <a:rPr lang="en-US" dirty="0" err="1"/>
              <a:t>f,x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586" y="2799853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8749" y="3213522"/>
            <a:ext cx="153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606958" y="3213522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13830" y="2990062"/>
            <a:ext cx="153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(constant)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4530" y="2745670"/>
            <a:ext cx="119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X</a:t>
            </a:r>
            <a:endParaRPr lang="en-US" sz="2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8250693" y="3159339"/>
            <a:ext cx="153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078902" y="3159339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85774" y="2935879"/>
            <a:ext cx="154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(variable)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388" y="3213522"/>
            <a:ext cx="10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h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>
                <a:sym typeface="Symbol" panose="05050102010706020507" pitchFamily="18" charset="2"/>
              </a:rPr>
              <a:t>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5276" y="3794588"/>
            <a:ext cx="376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>
                <a:sym typeface="Symbol" panose="05050102010706020507" pitchFamily="18" charset="2"/>
              </a:rPr>
              <a:t> </a:t>
            </a:r>
            <a:r>
              <a:rPr lang="en-US" sz="2400" dirty="0"/>
              <a:t>g( </a:t>
            </a:r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 y ), </a:t>
            </a:r>
            <a:r>
              <a:rPr lang="en-US" sz="2400" dirty="0">
                <a:sym typeface="Symbol" panose="05050102010706020507" pitchFamily="18" charset="2"/>
              </a:rPr>
              <a:t>, z 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5" name="Straight Connector 14"/>
          <p:cNvCxnSpPr>
            <a:cxnSpLocks/>
            <a:endCxn id="16" idx="1"/>
          </p:cNvCxnSpPr>
          <p:nvPr/>
        </p:nvCxnSpPr>
        <p:spPr>
          <a:xfrm>
            <a:off x="260465" y="3665934"/>
            <a:ext cx="10223586" cy="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84051" y="3475132"/>
            <a:ext cx="150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(function)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2304" y="3159338"/>
            <a:ext cx="231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g(</a:t>
            </a:r>
            <a:r>
              <a:rPr lang="en-US" sz="24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,y)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T(F,X)</a:t>
            </a:r>
            <a:endParaRPr lang="en-US" sz="2400" baseline="30000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099285" y="3175530"/>
            <a:ext cx="1756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9377" y="2655762"/>
            <a:ext cx="56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05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concrete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are asked to write a Java program in which all arithmetic calculations are to be expressed (i.e., computed) using methods provided by a special purpose math library/class. </a:t>
            </a:r>
          </a:p>
          <a:p>
            <a:endParaRPr lang="en-US" dirty="0"/>
          </a:p>
          <a:p>
            <a:r>
              <a:rPr lang="en-US" dirty="0"/>
              <a:t>The math library has methods corresponding to arithmetic (e.g., add and </a:t>
            </a:r>
            <a:r>
              <a:rPr lang="en-US" dirty="0" err="1"/>
              <a:t>mult</a:t>
            </a:r>
            <a:r>
              <a:rPr lang="en-US" dirty="0"/>
              <a:t>) , logical, and relational operators. </a:t>
            </a:r>
          </a:p>
          <a:p>
            <a:endParaRPr lang="en-US" dirty="0"/>
          </a:p>
          <a:p>
            <a:r>
              <a:rPr lang="en-US" dirty="0"/>
              <a:t>For example, instead of writing </a:t>
            </a:r>
            <a:r>
              <a:rPr lang="en-US" dirty="0">
                <a:sym typeface="Symbol" panose="05050102010706020507" pitchFamily="18" charset="2"/>
              </a:rPr>
              <a:t>  </a:t>
            </a:r>
            <a:r>
              <a:rPr lang="en-US" dirty="0"/>
              <a:t> you must write add</a:t>
            </a:r>
            <a:r>
              <a:rPr lang="en-US" dirty="0">
                <a:sym typeface="Symbol" panose="05050102010706020507" pitchFamily="18" charset="2"/>
              </a:rPr>
              <a:t>, 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1607</TotalTime>
  <Words>899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Gallery</vt:lpstr>
      <vt:lpstr>Term languages</vt:lpstr>
      <vt:lpstr>Function Symbols</vt:lpstr>
      <vt:lpstr>Variable Symbols</vt:lpstr>
      <vt:lpstr>Term language</vt:lpstr>
      <vt:lpstr>Definition of the set T(F,X)</vt:lpstr>
      <vt:lpstr>Example 1</vt:lpstr>
      <vt:lpstr>Generating An abstract term in t(f,x)</vt:lpstr>
      <vt:lpstr>Generating An abstract term in t(f,x)</vt:lpstr>
      <vt:lpstr>A more concrete example</vt:lpstr>
      <vt:lpstr>PowerPoint Presentation</vt:lpstr>
      <vt:lpstr>A Term language for basic Arithmetic</vt:lpstr>
      <vt:lpstr>Ground terms</vt:lpstr>
      <vt:lpstr>Syntactic identity versus semantic equivalence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languages</dc:title>
  <dc:creator>Victor Winter</dc:creator>
  <cp:lastModifiedBy>Victor Winter</cp:lastModifiedBy>
  <cp:revision>23</cp:revision>
  <dcterms:created xsi:type="dcterms:W3CDTF">2017-01-03T17:55:50Z</dcterms:created>
  <dcterms:modified xsi:type="dcterms:W3CDTF">2018-02-08T14:34:30Z</dcterms:modified>
</cp:coreProperties>
</file>