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72" r:id="rId3"/>
    <p:sldId id="271" r:id="rId4"/>
    <p:sldId id="273" r:id="rId5"/>
    <p:sldId id="274" r:id="rId6"/>
    <p:sldId id="275" r:id="rId7"/>
    <p:sldId id="276" r:id="rId8"/>
    <p:sldId id="277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formal definition</a:t>
            </a:r>
          </a:p>
        </p:txBody>
      </p:sp>
    </p:spTree>
    <p:extLst>
      <p:ext uri="{BB962C8B-B14F-4D97-AF65-F5344CB8AC3E}">
        <p14:creationId xmlns:p14="http://schemas.microsoft.com/office/powerpoint/2010/main" val="8497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21274"/>
            <a:ext cx="9603275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use the concept of substitution to explicitly capture the variable instantiations used in a rewrite step.</a:t>
            </a:r>
          </a:p>
          <a:p>
            <a:r>
              <a:rPr lang="en-US" dirty="0"/>
              <a:t>In concrete terms, we model a substitution as a concatenation of zero or more entries, where an entry has the form [ variable :</a:t>
            </a:r>
            <a:r>
              <a:rPr lang="en-US" dirty="0">
                <a:sym typeface="Symbol" panose="05050102010706020507" pitchFamily="18" charset="2"/>
              </a:rPr>
              <a:t></a:t>
            </a:r>
            <a:r>
              <a:rPr lang="en-US" dirty="0"/>
              <a:t> instantiation ]. </a:t>
            </a:r>
          </a:p>
          <a:p>
            <a:r>
              <a:rPr lang="en-US" dirty="0"/>
              <a:t>Conceptually, we think of a substitution as a function that can be applied to an expression.</a:t>
            </a:r>
          </a:p>
          <a:p>
            <a:r>
              <a:rPr lang="en-US" dirty="0"/>
              <a:t>We use the symbol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dirty="0"/>
              <a:t> to denote an arbitrary substitution.</a:t>
            </a:r>
          </a:p>
          <a:p>
            <a:r>
              <a:rPr lang="en-US" dirty="0"/>
              <a:t>We use [] to denote the left/right identity element on substitutions. </a:t>
            </a:r>
          </a:p>
        </p:txBody>
      </p:sp>
    </p:spTree>
    <p:extLst>
      <p:ext uri="{BB962C8B-B14F-4D97-AF65-F5344CB8AC3E}">
        <p14:creationId xmlns:p14="http://schemas.microsoft.com/office/powerpoint/2010/main" val="1163433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formal definition of </a:t>
            </a:r>
            <a:r>
              <a:rPr lang="en-US" dirty="0">
                <a:sym typeface="Symbol" panose="05050102010706020507" pitchFamily="18" charset="2"/>
              </a:rPr>
              <a:t>term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now focus on formalizing the application of a substitution </a:t>
            </a:r>
            <a:r>
              <a:rPr lang="en-US" dirty="0">
                <a:sym typeface="Symbol" panose="05050102010706020507" pitchFamily="18" charset="2"/>
              </a:rPr>
              <a:t> </a:t>
            </a:r>
            <a:r>
              <a:rPr lang="en-US" dirty="0"/>
              <a:t>to a term t </a:t>
            </a:r>
            <a:r>
              <a:rPr lang="en-US" dirty="0">
                <a:sym typeface="Symbol" panose="05050102010706020507" pitchFamily="18" charset="2"/>
              </a:rPr>
              <a:t> T(F,X)</a:t>
            </a:r>
            <a:r>
              <a:rPr lang="en-US" dirty="0"/>
              <a:t>, which we denote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dirty="0"/>
              <a:t>(t). </a:t>
            </a:r>
          </a:p>
          <a:p>
            <a:r>
              <a:rPr lang="en-US" dirty="0"/>
              <a:t>This application takes place in the context of a term language T(F,X) which is assumed to be known. </a:t>
            </a:r>
          </a:p>
          <a:p>
            <a:r>
              <a:rPr lang="en-US" dirty="0"/>
              <a:t>Deﬁne [variable </a:t>
            </a:r>
            <a:r>
              <a:rPr lang="en-US" dirty="0">
                <a:sym typeface="Symbol" panose="05050102010706020507" pitchFamily="18" charset="2"/>
              </a:rPr>
              <a:t></a:t>
            </a:r>
            <a:r>
              <a:rPr lang="en-US" dirty="0"/>
              <a:t> t</a:t>
            </a:r>
            <a:r>
              <a:rPr lang="en-US" baseline="-25000" dirty="0">
                <a:sym typeface="Symbol" panose="05050102010706020507" pitchFamily="18" charset="2"/>
              </a:rPr>
              <a:t></a:t>
            </a:r>
            <a:r>
              <a:rPr lang="en-US" dirty="0"/>
              <a:t>] </a:t>
            </a:r>
            <a:r>
              <a:rPr lang="en-US" dirty="0">
                <a:sym typeface="Symbol" panose="05050102010706020507" pitchFamily="18" charset="2"/>
              </a:rPr>
              <a:t>  </a:t>
            </a:r>
            <a:r>
              <a:rPr lang="en-US" dirty="0"/>
              <a:t>to be a Boolean expression that evaluates to true if the binding [variable </a:t>
            </a:r>
            <a:r>
              <a:rPr lang="en-US" dirty="0">
                <a:sym typeface="Symbol" panose="05050102010706020507" pitchFamily="18" charset="2"/>
              </a:rPr>
              <a:t></a:t>
            </a:r>
            <a:r>
              <a:rPr lang="en-US" dirty="0"/>
              <a:t> t</a:t>
            </a:r>
            <a:r>
              <a:rPr lang="en-US" baseline="-25000" dirty="0">
                <a:sym typeface="Symbol" panose="05050102010706020507" pitchFamily="18" charset="2"/>
              </a:rPr>
              <a:t></a:t>
            </a:r>
            <a:r>
              <a:rPr lang="en-US" dirty="0"/>
              <a:t>] is an element of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dirty="0"/>
              <a:t> and false otherwise.</a:t>
            </a:r>
          </a:p>
          <a:p>
            <a:r>
              <a:rPr lang="en-US" dirty="0"/>
              <a:t>Observe within a binding, [variable </a:t>
            </a:r>
            <a:r>
              <a:rPr lang="en-US" dirty="0">
                <a:sym typeface="Symbol" panose="05050102010706020507" pitchFamily="18" charset="2"/>
              </a:rPr>
              <a:t></a:t>
            </a:r>
            <a:r>
              <a:rPr lang="en-US" dirty="0"/>
              <a:t> t</a:t>
            </a:r>
            <a:r>
              <a:rPr lang="en-US" baseline="-25000" dirty="0">
                <a:sym typeface="Symbol" panose="05050102010706020507" pitchFamily="18" charset="2"/>
              </a:rPr>
              <a:t></a:t>
            </a:r>
            <a:r>
              <a:rPr lang="en-US" dirty="0"/>
              <a:t>] , that t</a:t>
            </a:r>
            <a:r>
              <a:rPr lang="en-US" baseline="-25000" dirty="0">
                <a:sym typeface="Symbol" panose="05050102010706020507" pitchFamily="18" charset="2"/>
              </a:rPr>
              <a:t>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/>
              <a:t>T</a:t>
            </a:r>
            <a:r>
              <a:rPr lang="en-US" dirty="0">
                <a:sym typeface="Symbol" panose="05050102010706020507" pitchFamily="18" charset="2"/>
              </a:rPr>
              <a:t>F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0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1373" y="1108365"/>
            <a:ext cx="84058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</a:t>
            </a:r>
            <a:r>
              <a:rPr lang="el-GR" sz="2400" dirty="0"/>
              <a:t>(</a:t>
            </a:r>
            <a:r>
              <a:rPr lang="en-US" sz="2400" dirty="0"/>
              <a:t> f(t</a:t>
            </a:r>
            <a:r>
              <a:rPr lang="en-US" sz="2400" baseline="-25000" dirty="0">
                <a:sym typeface="Symbol" panose="05050102010706020507" pitchFamily="18" charset="2"/>
              </a:rPr>
              <a:t></a:t>
            </a:r>
            <a:r>
              <a:rPr lang="en-US" sz="2400" dirty="0"/>
              <a:t>, t</a:t>
            </a:r>
            <a:r>
              <a:rPr lang="en-US" sz="2400" baseline="-25000" dirty="0">
                <a:sym typeface="Symbol" panose="05050102010706020507" pitchFamily="18" charset="2"/>
              </a:rPr>
              <a:t></a:t>
            </a:r>
            <a:r>
              <a:rPr lang="en-US" sz="2400" dirty="0"/>
              <a:t>, </a:t>
            </a:r>
            <a:r>
              <a:rPr lang="en-US" sz="2400" dirty="0">
                <a:sym typeface="Symbol" panose="05050102010706020507" pitchFamily="18" charset="2"/>
              </a:rPr>
              <a:t> </a:t>
            </a:r>
            <a:r>
              <a:rPr lang="en-US" sz="2400" dirty="0"/>
              <a:t>, </a:t>
            </a:r>
            <a:r>
              <a:rPr lang="en-US" sz="2400" dirty="0" err="1"/>
              <a:t>t</a:t>
            </a:r>
            <a:r>
              <a:rPr lang="en-US" sz="2400" baseline="-25000" dirty="0" err="1">
                <a:sym typeface="Symbol" panose="05050102010706020507" pitchFamily="18" charset="2"/>
              </a:rPr>
              <a:t>n</a:t>
            </a:r>
            <a:r>
              <a:rPr lang="en-US" sz="2400" baseline="-25000" dirty="0">
                <a:sym typeface="Symbol" panose="05050102010706020507" pitchFamily="18" charset="2"/>
              </a:rPr>
              <a:t> </a:t>
            </a:r>
            <a:r>
              <a:rPr lang="en-US" sz="2400" dirty="0"/>
              <a:t>) )  </a:t>
            </a:r>
            <a:r>
              <a:rPr lang="en-US" sz="2400" dirty="0">
                <a:sym typeface="Symbol" panose="05050102010706020507" pitchFamily="18" charset="2"/>
              </a:rPr>
              <a:t></a:t>
            </a:r>
            <a:r>
              <a:rPr lang="en-US" sz="2400" dirty="0"/>
              <a:t>  f( </a:t>
            </a:r>
            <a:r>
              <a:rPr lang="en-US" sz="2400" dirty="0">
                <a:sym typeface="Symbol" panose="05050102010706020507" pitchFamily="18" charset="2"/>
              </a:rPr>
              <a:t></a:t>
            </a:r>
            <a:r>
              <a:rPr lang="el-GR" sz="2400" dirty="0"/>
              <a:t>(</a:t>
            </a:r>
            <a:r>
              <a:rPr lang="en-US" sz="2400" dirty="0"/>
              <a:t>t</a:t>
            </a:r>
            <a:r>
              <a:rPr lang="en-US" sz="2400" baseline="-25000" dirty="0">
                <a:sym typeface="Symbol" panose="05050102010706020507" pitchFamily="18" charset="2"/>
              </a:rPr>
              <a:t></a:t>
            </a:r>
            <a:r>
              <a:rPr lang="en-US" sz="2400" dirty="0"/>
              <a:t>),</a:t>
            </a:r>
            <a:r>
              <a:rPr lang="en-US" sz="2400" dirty="0">
                <a:sym typeface="Symbol" panose="05050102010706020507" pitchFamily="18" charset="2"/>
              </a:rPr>
              <a:t> </a:t>
            </a:r>
            <a:r>
              <a:rPr lang="el-GR" sz="2400" dirty="0"/>
              <a:t>(</a:t>
            </a:r>
            <a:r>
              <a:rPr lang="en-US" sz="2400" dirty="0"/>
              <a:t>t</a:t>
            </a:r>
            <a:r>
              <a:rPr lang="en-US" sz="2400" baseline="-25000" dirty="0">
                <a:sym typeface="Symbol" panose="05050102010706020507" pitchFamily="18" charset="2"/>
              </a:rPr>
              <a:t></a:t>
            </a:r>
            <a:r>
              <a:rPr lang="en-US" sz="2400" dirty="0"/>
              <a:t>), </a:t>
            </a:r>
            <a:r>
              <a:rPr lang="en-US" sz="2400" dirty="0">
                <a:sym typeface="Symbol" panose="05050102010706020507" pitchFamily="18" charset="2"/>
              </a:rPr>
              <a:t> </a:t>
            </a:r>
            <a:r>
              <a:rPr lang="en-US" sz="2400" dirty="0"/>
              <a:t>,</a:t>
            </a:r>
            <a:r>
              <a:rPr lang="en-US" sz="2400" dirty="0">
                <a:sym typeface="Symbol" panose="05050102010706020507" pitchFamily="18" charset="2"/>
              </a:rPr>
              <a:t> </a:t>
            </a:r>
            <a:r>
              <a:rPr lang="el-GR" sz="2400" dirty="0"/>
              <a:t>(</a:t>
            </a:r>
            <a:r>
              <a:rPr lang="en-US" sz="2400" dirty="0" err="1"/>
              <a:t>t</a:t>
            </a:r>
            <a:r>
              <a:rPr lang="en-US" sz="2400" baseline="-25000" dirty="0" err="1">
                <a:sym typeface="Symbol" panose="05050102010706020507" pitchFamily="18" charset="2"/>
              </a:rPr>
              <a:t>n</a:t>
            </a:r>
            <a:r>
              <a:rPr lang="en-US" sz="2400" dirty="0"/>
              <a:t>) ) </a:t>
            </a:r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</a:t>
            </a:r>
            <a:r>
              <a:rPr lang="el-GR" sz="2400" dirty="0"/>
              <a:t>(</a:t>
            </a:r>
            <a:r>
              <a:rPr lang="en-US" sz="2400" dirty="0"/>
              <a:t> f() )  </a:t>
            </a:r>
            <a:r>
              <a:rPr lang="en-US" sz="2400" dirty="0">
                <a:sym typeface="Symbol" panose="05050102010706020507" pitchFamily="18" charset="2"/>
              </a:rPr>
              <a:t></a:t>
            </a:r>
            <a:r>
              <a:rPr lang="en-US" sz="2400" dirty="0"/>
              <a:t>  f() </a:t>
            </a:r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</a:t>
            </a:r>
            <a:r>
              <a:rPr lang="el-GR" sz="2400" dirty="0"/>
              <a:t>(</a:t>
            </a:r>
            <a:r>
              <a:rPr lang="en-US" sz="2400" dirty="0"/>
              <a:t>variable) </a:t>
            </a:r>
            <a:r>
              <a:rPr lang="en-US" sz="2400" dirty="0">
                <a:sym typeface="Symbol" panose="05050102010706020507" pitchFamily="18" charset="2"/>
              </a:rPr>
              <a:t>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</a:t>
            </a:r>
            <a:r>
              <a:rPr lang="el-GR" sz="2400" dirty="0"/>
              <a:t>(</a:t>
            </a:r>
            <a:r>
              <a:rPr lang="en-US" sz="2400" dirty="0"/>
              <a:t>t) 			if </a:t>
            </a:r>
            <a:r>
              <a:rPr lang="en-US" sz="2400" dirty="0">
                <a:sym typeface="Symbol" panose="05050102010706020507" pitchFamily="18" charset="2"/>
              </a:rPr>
              <a:t></a:t>
            </a:r>
            <a:r>
              <a:rPr lang="en-US" sz="2400" dirty="0"/>
              <a:t>t : [variable </a:t>
            </a:r>
            <a:r>
              <a:rPr lang="en-US" sz="2400" dirty="0">
                <a:sym typeface="Symbol" panose="05050102010706020507" pitchFamily="18" charset="2"/>
              </a:rPr>
              <a:t></a:t>
            </a:r>
            <a:r>
              <a:rPr lang="en-US" sz="2400" dirty="0"/>
              <a:t> t] </a:t>
            </a:r>
            <a:r>
              <a:rPr lang="en-US" sz="2400" dirty="0">
                <a:sym typeface="Symbol" panose="05050102010706020507" pitchFamily="18" charset="2"/>
              </a:rPr>
              <a:t>  </a:t>
            </a:r>
            <a:r>
              <a:rPr lang="el-GR" sz="2400" dirty="0"/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</a:t>
            </a:r>
            <a:r>
              <a:rPr lang="el-GR" sz="2400" dirty="0"/>
              <a:t>(</a:t>
            </a:r>
            <a:r>
              <a:rPr lang="en-US" sz="2400" dirty="0"/>
              <a:t>variable) </a:t>
            </a:r>
            <a:r>
              <a:rPr lang="en-US" sz="2400" dirty="0">
                <a:sym typeface="Symbol" panose="05050102010706020507" pitchFamily="18" charset="2"/>
              </a:rPr>
              <a:t></a:t>
            </a:r>
            <a:r>
              <a:rPr lang="en-US" sz="2400" dirty="0"/>
              <a:t> variable 		if </a:t>
            </a:r>
            <a:r>
              <a:rPr lang="en-US" sz="2400" dirty="0">
                <a:sym typeface="Symbol" panose="05050102010706020507" pitchFamily="18" charset="2"/>
              </a:rPr>
              <a:t></a:t>
            </a:r>
            <a:r>
              <a:rPr lang="en-US" sz="2400" dirty="0"/>
              <a:t>t : [variable </a:t>
            </a:r>
            <a:r>
              <a:rPr lang="en-US" sz="2400" dirty="0">
                <a:sym typeface="Symbol" panose="05050102010706020507" pitchFamily="18" charset="2"/>
              </a:rPr>
              <a:t></a:t>
            </a:r>
            <a:r>
              <a:rPr lang="en-US" sz="2400" dirty="0"/>
              <a:t> t] </a:t>
            </a:r>
            <a:r>
              <a:rPr lang="en-US" sz="2400" dirty="0">
                <a:sym typeface="Symbol" panose="05050102010706020507" pitchFamily="18" charset="2"/>
              </a:rPr>
              <a:t> </a:t>
            </a:r>
            <a:endParaRPr lang="el-G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31373" y="4352255"/>
            <a:ext cx="7742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Observation.  If t </a:t>
            </a:r>
            <a:r>
              <a:rPr lang="en-US" sz="2400" dirty="0">
                <a:sym typeface="Symbol" panose="05050102010706020507" pitchFamily="18" charset="2"/>
              </a:rPr>
              <a:t> </a:t>
            </a:r>
            <a:r>
              <a:rPr lang="en-US" sz="2400" dirty="0"/>
              <a:t>T</a:t>
            </a:r>
            <a:r>
              <a:rPr lang="en-US" sz="2400" dirty="0">
                <a:sym typeface="Symbol" panose="05050102010706020507" pitchFamily="18" charset="2"/>
              </a:rPr>
              <a:t>F</a:t>
            </a:r>
            <a:r>
              <a:rPr lang="en-US" sz="2400" dirty="0"/>
              <a:t> then t </a:t>
            </a:r>
            <a:r>
              <a:rPr lang="en-US" sz="2400" dirty="0">
                <a:sym typeface="Symbol" panose="05050102010706020507" pitchFamily="18" charset="2"/>
              </a:rPr>
              <a:t>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</a:t>
            </a:r>
            <a:r>
              <a:rPr lang="el-GR" sz="2400" dirty="0"/>
              <a:t>(</a:t>
            </a:r>
            <a:r>
              <a:rPr lang="en-US" sz="2400" dirty="0"/>
              <a:t>t).</a:t>
            </a:r>
          </a:p>
        </p:txBody>
      </p:sp>
    </p:spTree>
    <p:extLst>
      <p:ext uri="{BB962C8B-B14F-4D97-AF65-F5344CB8AC3E}">
        <p14:creationId xmlns:p14="http://schemas.microsoft.com/office/powerpoint/2010/main" val="409047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0131" y="2527069"/>
            <a:ext cx="91310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Deﬁne T(F,X) such that: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 </a:t>
            </a:r>
            <a:r>
              <a:rPr lang="en-US" sz="2400" dirty="0">
                <a:sym typeface="Symbol" panose="05050102010706020507" pitchFamily="18" charset="2"/>
              </a:rPr>
              <a:t>  f,  g   </a:t>
            </a:r>
            <a:r>
              <a:rPr lang="en-US" sz="2400" dirty="0"/>
              <a:t>Integers where f and g are binary functions.</a:t>
            </a:r>
          </a:p>
          <a:p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  w,  x,  y,  z </a:t>
            </a:r>
          </a:p>
          <a:p>
            <a:endParaRPr lang="en-US" sz="2400" dirty="0">
              <a:sym typeface="Symbol" panose="05050102010706020507" pitchFamily="18" charset="2"/>
            </a:endParaRPr>
          </a:p>
          <a:p>
            <a:r>
              <a:rPr lang="en-US" sz="2400" dirty="0"/>
              <a:t>Let </a:t>
            </a:r>
            <a:r>
              <a:rPr lang="el-GR" sz="2400" dirty="0">
                <a:sym typeface="Symbol" panose="05050102010706020507" pitchFamily="18" charset="2"/>
              </a:rPr>
              <a:t></a:t>
            </a:r>
            <a:r>
              <a:rPr lang="el-GR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</a:t>
            </a:r>
            <a:r>
              <a:rPr lang="el-GR" sz="2400" dirty="0"/>
              <a:t> [</a:t>
            </a:r>
            <a:r>
              <a:rPr lang="en-US" sz="2400" dirty="0"/>
              <a:t> x </a:t>
            </a:r>
            <a:r>
              <a:rPr lang="en-US" sz="2400" dirty="0">
                <a:sym typeface="Symbol" panose="05050102010706020507" pitchFamily="18" charset="2"/>
              </a:rPr>
              <a:t>  </a:t>
            </a:r>
            <a:r>
              <a:rPr lang="en-US" sz="2400" dirty="0"/>
              <a:t>][ y </a:t>
            </a:r>
            <a:r>
              <a:rPr lang="en-US" sz="2400" dirty="0">
                <a:sym typeface="Symbol" panose="05050102010706020507" pitchFamily="18" charset="2"/>
              </a:rPr>
              <a:t></a:t>
            </a:r>
            <a:r>
              <a:rPr lang="en-US" sz="2400" dirty="0"/>
              <a:t> f</a:t>
            </a:r>
            <a:r>
              <a:rPr lang="en-US" sz="2400" dirty="0">
                <a:sym typeface="Symbol" panose="05050102010706020507" pitchFamily="18" charset="2"/>
              </a:rPr>
              <a:t>,</a:t>
            </a:r>
            <a:r>
              <a:rPr lang="en-US" sz="2400" dirty="0"/>
              <a:t> ][ z </a:t>
            </a:r>
            <a:r>
              <a:rPr lang="en-US" sz="2400" dirty="0">
                <a:sym typeface="Symbol" panose="05050102010706020507" pitchFamily="18" charset="2"/>
              </a:rPr>
              <a:t></a:t>
            </a:r>
            <a:r>
              <a:rPr lang="en-US" sz="2400" dirty="0"/>
              <a:t> g</a:t>
            </a:r>
            <a:r>
              <a:rPr lang="en-US" sz="2400" dirty="0">
                <a:sym typeface="Symbol" panose="05050102010706020507" pitchFamily="18" charset="2"/>
              </a:rPr>
              <a:t> </a:t>
            </a:r>
            <a:r>
              <a:rPr lang="en-US" sz="2400" dirty="0"/>
              <a:t>f</a:t>
            </a:r>
            <a:r>
              <a:rPr lang="en-US" sz="2400" dirty="0">
                <a:sym typeface="Symbol" panose="05050102010706020507" pitchFamily="18" charset="2"/>
              </a:rPr>
              <a:t>,</a:t>
            </a:r>
            <a:r>
              <a:rPr lang="en-US" sz="2400" dirty="0"/>
              <a:t>, </a:t>
            </a:r>
            <a:r>
              <a:rPr lang="en-US" sz="2400" dirty="0">
                <a:sym typeface="Symbol" panose="05050102010706020507" pitchFamily="18" charset="2"/>
              </a:rPr>
              <a:t></a:t>
            </a:r>
            <a:r>
              <a:rPr lang="en-US" sz="2400" dirty="0"/>
              <a:t> ]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7257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8312" y="656868"/>
            <a:ext cx="5724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 </a:t>
            </a:r>
            <a:r>
              <a:rPr lang="el-GR" sz="2000" dirty="0">
                <a:sym typeface="Symbol" panose="05050102010706020507" pitchFamily="18" charset="2"/>
              </a:rPr>
              <a:t></a:t>
            </a:r>
            <a:r>
              <a:rPr lang="el-GR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l-GR" sz="2000" dirty="0"/>
              <a:t> [</a:t>
            </a:r>
            <a:r>
              <a:rPr lang="en-US" sz="2000" dirty="0"/>
              <a:t> x </a:t>
            </a:r>
            <a:r>
              <a:rPr lang="en-US" sz="2000" dirty="0">
                <a:sym typeface="Symbol" panose="05050102010706020507" pitchFamily="18" charset="2"/>
              </a:rPr>
              <a:t>  </a:t>
            </a:r>
            <a:r>
              <a:rPr lang="en-US" sz="2000" dirty="0"/>
              <a:t>][ y </a:t>
            </a:r>
            <a:r>
              <a:rPr lang="en-US" sz="2000" dirty="0">
                <a:sym typeface="Symbol" panose="05050102010706020507" pitchFamily="18" charset="2"/>
              </a:rPr>
              <a:t></a:t>
            </a:r>
            <a:r>
              <a:rPr lang="en-US" sz="2000" dirty="0"/>
              <a:t> f</a:t>
            </a:r>
            <a:r>
              <a:rPr lang="en-US" sz="2000" dirty="0">
                <a:sym typeface="Symbol" panose="05050102010706020507" pitchFamily="18" charset="2"/>
              </a:rPr>
              <a:t>,</a:t>
            </a:r>
            <a:r>
              <a:rPr lang="en-US" sz="2000" dirty="0"/>
              <a:t> ][ z </a:t>
            </a:r>
            <a:r>
              <a:rPr lang="en-US" sz="2000" dirty="0">
                <a:sym typeface="Symbol" panose="05050102010706020507" pitchFamily="18" charset="2"/>
              </a:rPr>
              <a:t></a:t>
            </a:r>
            <a:r>
              <a:rPr lang="en-US" sz="2000" dirty="0"/>
              <a:t> g</a:t>
            </a:r>
            <a:r>
              <a:rPr lang="en-US" sz="2000" dirty="0">
                <a:sym typeface="Symbol" panose="05050102010706020507" pitchFamily="18" charset="2"/>
              </a:rPr>
              <a:t> </a:t>
            </a:r>
            <a:r>
              <a:rPr lang="en-US" sz="2000" dirty="0"/>
              <a:t>f</a:t>
            </a:r>
            <a:r>
              <a:rPr lang="en-US" sz="2000" dirty="0">
                <a:sym typeface="Symbol" panose="05050102010706020507" pitchFamily="18" charset="2"/>
              </a:rPr>
              <a:t>,</a:t>
            </a:r>
            <a:r>
              <a:rPr lang="en-US" sz="2000" dirty="0"/>
              <a:t>, </a:t>
            </a:r>
            <a:r>
              <a:rPr lang="en-US" sz="2000" dirty="0">
                <a:sym typeface="Symbol" panose="05050102010706020507" pitchFamily="18" charset="2"/>
              </a:rPr>
              <a:t></a:t>
            </a:r>
            <a:r>
              <a:rPr lang="en-US" sz="2000" dirty="0"/>
              <a:t>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8312" y="2257308"/>
            <a:ext cx="1396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ym typeface="Symbol" panose="05050102010706020507" pitchFamily="18" charset="2"/>
              </a:rPr>
              <a:t>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/>
              <a:t>f</a:t>
            </a:r>
            <a:r>
              <a:rPr lang="en-US" sz="2000" dirty="0">
                <a:sym typeface="Symbol" panose="05050102010706020507" pitchFamily="18" charset="2"/>
              </a:rPr>
              <a:t> x, x 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8596" y="2257308"/>
            <a:ext cx="308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  </a:t>
            </a:r>
            <a:r>
              <a:rPr lang="en-US" sz="2000" dirty="0"/>
              <a:t>f</a:t>
            </a:r>
            <a:r>
              <a:rPr lang="en-US" sz="2000" dirty="0">
                <a:sym typeface="Symbol" panose="05050102010706020507" pitchFamily="18" charset="2"/>
              </a:rPr>
              <a:t> </a:t>
            </a:r>
            <a:r>
              <a:rPr lang="el-GR" sz="2000" dirty="0">
                <a:sym typeface="Symbol" panose="05050102010706020507" pitchFamily="18" charset="2"/>
              </a:rPr>
              <a:t></a:t>
            </a:r>
            <a:r>
              <a:rPr lang="en-US" sz="2000" dirty="0">
                <a:sym typeface="Symbol" panose="05050102010706020507" pitchFamily="18" charset="2"/>
              </a:rPr>
              <a:t>x, </a:t>
            </a:r>
            <a:r>
              <a:rPr lang="el-GR" sz="2000" dirty="0">
                <a:sym typeface="Symbol" panose="05050102010706020507" pitchFamily="18" charset="2"/>
              </a:rPr>
              <a:t></a:t>
            </a:r>
            <a:r>
              <a:rPr lang="en-US" sz="2000" dirty="0">
                <a:sym typeface="Symbol" panose="05050102010706020507" pitchFamily="18" charset="2"/>
              </a:rPr>
              <a:t>x 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48596" y="3057528"/>
            <a:ext cx="308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  </a:t>
            </a:r>
            <a:r>
              <a:rPr lang="en-US" sz="2000" dirty="0"/>
              <a:t>f</a:t>
            </a:r>
            <a:r>
              <a:rPr lang="en-US" sz="2000" dirty="0">
                <a:sym typeface="Symbol" panose="05050102010706020507" pitchFamily="18" charset="2"/>
              </a:rPr>
              <a:t> , </a:t>
            </a:r>
            <a:r>
              <a:rPr lang="el-GR" sz="2000" dirty="0">
                <a:sym typeface="Symbol" panose="05050102010706020507" pitchFamily="18" charset="2"/>
              </a:rPr>
              <a:t></a:t>
            </a:r>
            <a:r>
              <a:rPr lang="en-US" sz="2000" dirty="0">
                <a:sym typeface="Symbol" panose="05050102010706020507" pitchFamily="18" charset="2"/>
              </a:rPr>
              <a:t>x 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8596" y="2657418"/>
            <a:ext cx="308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  </a:t>
            </a:r>
            <a:r>
              <a:rPr lang="en-US" sz="2000" dirty="0"/>
              <a:t>f</a:t>
            </a:r>
            <a:r>
              <a:rPr lang="en-US" sz="2000" dirty="0">
                <a:sym typeface="Symbol" panose="05050102010706020507" pitchFamily="18" charset="2"/>
              </a:rPr>
              <a:t> </a:t>
            </a:r>
            <a:r>
              <a:rPr lang="el-GR" sz="2000" dirty="0">
                <a:sym typeface="Symbol" panose="05050102010706020507" pitchFamily="18" charset="2"/>
              </a:rPr>
              <a:t></a:t>
            </a:r>
            <a:r>
              <a:rPr lang="en-US" sz="2000" dirty="0">
                <a:sym typeface="Symbol" panose="05050102010706020507" pitchFamily="18" charset="2"/>
              </a:rPr>
              <a:t>, </a:t>
            </a:r>
            <a:r>
              <a:rPr lang="el-GR" sz="2000" dirty="0">
                <a:sym typeface="Symbol" panose="05050102010706020507" pitchFamily="18" charset="2"/>
              </a:rPr>
              <a:t></a:t>
            </a:r>
            <a:r>
              <a:rPr lang="en-US" sz="2000" dirty="0">
                <a:sym typeface="Symbol" panose="05050102010706020507" pitchFamily="18" charset="2"/>
              </a:rPr>
              <a:t>x 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48596" y="3457638"/>
            <a:ext cx="308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  </a:t>
            </a:r>
            <a:r>
              <a:rPr lang="en-US" sz="2000" dirty="0"/>
              <a:t>f</a:t>
            </a:r>
            <a:r>
              <a:rPr lang="en-US" sz="2000" dirty="0">
                <a:sym typeface="Symbol" panose="05050102010706020507" pitchFamily="18" charset="2"/>
              </a:rPr>
              <a:t> , </a:t>
            </a:r>
            <a:r>
              <a:rPr lang="el-GR" sz="2000" dirty="0">
                <a:sym typeface="Symbol" panose="05050102010706020507" pitchFamily="18" charset="2"/>
              </a:rPr>
              <a:t></a:t>
            </a:r>
            <a:r>
              <a:rPr lang="en-US" sz="2000" dirty="0">
                <a:sym typeface="Symbol" panose="05050102010706020507" pitchFamily="18" charset="2"/>
              </a:rPr>
              <a:t> 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8596" y="3857748"/>
            <a:ext cx="308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  </a:t>
            </a:r>
            <a:r>
              <a:rPr lang="en-US" sz="2000" dirty="0"/>
              <a:t>f</a:t>
            </a:r>
            <a:r>
              <a:rPr lang="en-US" sz="2000" dirty="0">
                <a:sym typeface="Symbol" panose="05050102010706020507" pitchFamily="18" charset="2"/>
              </a:rPr>
              <a:t> ,  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0746" y="5141843"/>
            <a:ext cx="7119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Henceforth, we will omit identity applications like </a:t>
            </a:r>
            <a:r>
              <a:rPr lang="el-GR" sz="2000" dirty="0">
                <a:sym typeface="Symbol" panose="05050102010706020507" pitchFamily="18" charset="2"/>
              </a:rPr>
              <a:t></a:t>
            </a:r>
            <a:r>
              <a:rPr lang="en-US" sz="2000" dirty="0">
                <a:sym typeface="Symbol" panose="05050102010706020507" pitchFamily="18" charset="2"/>
              </a:rPr>
              <a:t>.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7340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671" y="681643"/>
            <a:ext cx="5913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 </a:t>
            </a:r>
            <a:r>
              <a:rPr lang="el-GR" sz="2000" dirty="0">
                <a:sym typeface="Symbol" panose="05050102010706020507" pitchFamily="18" charset="2"/>
              </a:rPr>
              <a:t></a:t>
            </a:r>
            <a:r>
              <a:rPr lang="el-GR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l-GR" sz="2000" dirty="0"/>
              <a:t> [</a:t>
            </a:r>
            <a:r>
              <a:rPr lang="en-US" sz="2000" dirty="0"/>
              <a:t> x </a:t>
            </a:r>
            <a:r>
              <a:rPr lang="en-US" sz="2000" dirty="0">
                <a:sym typeface="Symbol" panose="05050102010706020507" pitchFamily="18" charset="2"/>
              </a:rPr>
              <a:t>  </a:t>
            </a:r>
            <a:r>
              <a:rPr lang="en-US" sz="2000" dirty="0"/>
              <a:t>][ y </a:t>
            </a:r>
            <a:r>
              <a:rPr lang="en-US" sz="2000" dirty="0">
                <a:sym typeface="Symbol" panose="05050102010706020507" pitchFamily="18" charset="2"/>
              </a:rPr>
              <a:t></a:t>
            </a:r>
            <a:r>
              <a:rPr lang="en-US" sz="2000" dirty="0"/>
              <a:t> f</a:t>
            </a:r>
            <a:r>
              <a:rPr lang="en-US" sz="2000" dirty="0">
                <a:sym typeface="Symbol" panose="05050102010706020507" pitchFamily="18" charset="2"/>
              </a:rPr>
              <a:t>,</a:t>
            </a:r>
            <a:r>
              <a:rPr lang="en-US" sz="2000" dirty="0"/>
              <a:t> ][ z </a:t>
            </a:r>
            <a:r>
              <a:rPr lang="en-US" sz="2000" dirty="0">
                <a:sym typeface="Symbol" panose="05050102010706020507" pitchFamily="18" charset="2"/>
              </a:rPr>
              <a:t></a:t>
            </a:r>
            <a:r>
              <a:rPr lang="en-US" sz="2000" dirty="0"/>
              <a:t> g</a:t>
            </a:r>
            <a:r>
              <a:rPr lang="en-US" sz="2000" dirty="0">
                <a:sym typeface="Symbol" panose="05050102010706020507" pitchFamily="18" charset="2"/>
              </a:rPr>
              <a:t> </a:t>
            </a:r>
            <a:r>
              <a:rPr lang="en-US" sz="2000" dirty="0"/>
              <a:t>f</a:t>
            </a:r>
            <a:r>
              <a:rPr lang="en-US" sz="2000" dirty="0">
                <a:sym typeface="Symbol" panose="05050102010706020507" pitchFamily="18" charset="2"/>
              </a:rPr>
              <a:t>,</a:t>
            </a:r>
            <a:r>
              <a:rPr lang="en-US" sz="2000" dirty="0"/>
              <a:t>, </a:t>
            </a:r>
            <a:r>
              <a:rPr lang="en-US" sz="2000" dirty="0">
                <a:sym typeface="Symbol" panose="05050102010706020507" pitchFamily="18" charset="2"/>
              </a:rPr>
              <a:t> </a:t>
            </a:r>
            <a:r>
              <a:rPr lang="en-US" sz="2000" dirty="0"/>
              <a:t>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9672" y="2257308"/>
            <a:ext cx="1396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ym typeface="Symbol" panose="05050102010706020507" pitchFamily="18" charset="2"/>
              </a:rPr>
              <a:t>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/>
              <a:t>f</a:t>
            </a:r>
            <a:r>
              <a:rPr lang="en-US" sz="2000" dirty="0">
                <a:sym typeface="Symbol" panose="05050102010706020507" pitchFamily="18" charset="2"/>
              </a:rPr>
              <a:t> y, z 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9956" y="2257308"/>
            <a:ext cx="3086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  </a:t>
            </a:r>
            <a:r>
              <a:rPr lang="en-US" sz="2000" dirty="0"/>
              <a:t>f</a:t>
            </a:r>
            <a:r>
              <a:rPr lang="en-US" sz="2000" dirty="0">
                <a:sym typeface="Symbol" panose="05050102010706020507" pitchFamily="18" charset="2"/>
              </a:rPr>
              <a:t> </a:t>
            </a:r>
            <a:r>
              <a:rPr lang="el-GR" sz="2000" dirty="0">
                <a:sym typeface="Symbol" panose="05050102010706020507" pitchFamily="18" charset="2"/>
              </a:rPr>
              <a:t></a:t>
            </a:r>
            <a:r>
              <a:rPr lang="en-US" sz="2000" dirty="0">
                <a:sym typeface="Symbol" panose="05050102010706020507" pitchFamily="18" charset="2"/>
              </a:rPr>
              <a:t>y, </a:t>
            </a:r>
            <a:r>
              <a:rPr lang="el-GR" sz="2000" dirty="0">
                <a:sym typeface="Symbol" panose="05050102010706020507" pitchFamily="18" charset="2"/>
              </a:rPr>
              <a:t></a:t>
            </a:r>
            <a:r>
              <a:rPr lang="en-US" sz="2000" dirty="0">
                <a:sym typeface="Symbol" panose="05050102010706020507" pitchFamily="18" charset="2"/>
              </a:rPr>
              <a:t>z 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9955" y="2657418"/>
            <a:ext cx="2692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  </a:t>
            </a:r>
            <a:r>
              <a:rPr lang="en-US" sz="2000" dirty="0"/>
              <a:t>f</a:t>
            </a:r>
            <a:r>
              <a:rPr lang="en-US" sz="2000" dirty="0">
                <a:sym typeface="Symbol" panose="05050102010706020507" pitchFamily="18" charset="2"/>
              </a:rPr>
              <a:t> </a:t>
            </a:r>
            <a:r>
              <a:rPr lang="en-US" sz="2000" dirty="0"/>
              <a:t>f</a:t>
            </a:r>
            <a:r>
              <a:rPr lang="en-US" sz="2000" dirty="0">
                <a:sym typeface="Symbol" panose="05050102010706020507" pitchFamily="18" charset="2"/>
              </a:rPr>
              <a:t>,, </a:t>
            </a:r>
            <a:r>
              <a:rPr lang="el-GR" sz="2000" dirty="0">
                <a:sym typeface="Symbol" panose="05050102010706020507" pitchFamily="18" charset="2"/>
              </a:rPr>
              <a:t></a:t>
            </a:r>
            <a:r>
              <a:rPr lang="en-US" sz="2000" dirty="0">
                <a:sym typeface="Symbol" panose="05050102010706020507" pitchFamily="18" charset="2"/>
              </a:rPr>
              <a:t>z 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9956" y="3057528"/>
            <a:ext cx="591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  </a:t>
            </a:r>
            <a:r>
              <a:rPr lang="en-US" sz="2000" dirty="0"/>
              <a:t>f</a:t>
            </a:r>
            <a:r>
              <a:rPr lang="en-US" sz="2000" dirty="0">
                <a:sym typeface="Symbol" panose="05050102010706020507" pitchFamily="18" charset="2"/>
              </a:rPr>
              <a:t> </a:t>
            </a:r>
            <a:r>
              <a:rPr lang="en-US" sz="2000" dirty="0"/>
              <a:t>f</a:t>
            </a:r>
            <a:r>
              <a:rPr lang="en-US" sz="2000" dirty="0">
                <a:sym typeface="Symbol" panose="05050102010706020507" pitchFamily="18" charset="2"/>
              </a:rPr>
              <a:t>,, </a:t>
            </a:r>
            <a:r>
              <a:rPr lang="en-US" sz="2000" dirty="0"/>
              <a:t>g</a:t>
            </a:r>
            <a:r>
              <a:rPr lang="en-US" sz="2000" dirty="0">
                <a:sym typeface="Symbol" panose="05050102010706020507" pitchFamily="18" charset="2"/>
              </a:rPr>
              <a:t> </a:t>
            </a:r>
            <a:r>
              <a:rPr lang="en-US" sz="2000" dirty="0"/>
              <a:t>f</a:t>
            </a:r>
            <a:r>
              <a:rPr lang="en-US" sz="2000" dirty="0">
                <a:sym typeface="Symbol" panose="05050102010706020507" pitchFamily="18" charset="2"/>
              </a:rPr>
              <a:t>,</a:t>
            </a:r>
            <a:r>
              <a:rPr lang="en-US" sz="2000" dirty="0"/>
              <a:t>, </a:t>
            </a:r>
            <a:r>
              <a:rPr lang="en-US" sz="2000" dirty="0">
                <a:sym typeface="Symbol" panose="05050102010706020507" pitchFamily="18" charset="2"/>
              </a:rPr>
              <a:t>  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19720" y="2657418"/>
            <a:ext cx="5459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the identity applications  and  are omitted</a:t>
            </a:r>
          </a:p>
        </p:txBody>
      </p:sp>
    </p:spTree>
    <p:extLst>
      <p:ext uri="{BB962C8B-B14F-4D97-AF65-F5344CB8AC3E}">
        <p14:creationId xmlns:p14="http://schemas.microsoft.com/office/powerpoint/2010/main" val="4172742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8311" y="681643"/>
            <a:ext cx="5703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 </a:t>
            </a:r>
            <a:r>
              <a:rPr lang="el-GR" sz="2000" dirty="0">
                <a:sym typeface="Symbol" panose="05050102010706020507" pitchFamily="18" charset="2"/>
              </a:rPr>
              <a:t></a:t>
            </a:r>
            <a:r>
              <a:rPr lang="el-GR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l-GR" sz="2000" dirty="0"/>
              <a:t> [</a:t>
            </a:r>
            <a:r>
              <a:rPr lang="en-US" sz="2000" dirty="0"/>
              <a:t> x </a:t>
            </a:r>
            <a:r>
              <a:rPr lang="en-US" sz="2000" dirty="0">
                <a:sym typeface="Symbol" panose="05050102010706020507" pitchFamily="18" charset="2"/>
              </a:rPr>
              <a:t>  </a:t>
            </a:r>
            <a:r>
              <a:rPr lang="en-US" sz="2000" dirty="0"/>
              <a:t>][ y </a:t>
            </a:r>
            <a:r>
              <a:rPr lang="en-US" sz="2000" dirty="0">
                <a:sym typeface="Symbol" panose="05050102010706020507" pitchFamily="18" charset="2"/>
              </a:rPr>
              <a:t></a:t>
            </a:r>
            <a:r>
              <a:rPr lang="en-US" sz="2000" dirty="0"/>
              <a:t> f</a:t>
            </a:r>
            <a:r>
              <a:rPr lang="en-US" sz="2000" dirty="0">
                <a:sym typeface="Symbol" panose="05050102010706020507" pitchFamily="18" charset="2"/>
              </a:rPr>
              <a:t>,</a:t>
            </a:r>
            <a:r>
              <a:rPr lang="en-US" sz="2000" dirty="0"/>
              <a:t> ][ z </a:t>
            </a:r>
            <a:r>
              <a:rPr lang="en-US" sz="2000" dirty="0">
                <a:sym typeface="Symbol" panose="05050102010706020507" pitchFamily="18" charset="2"/>
              </a:rPr>
              <a:t></a:t>
            </a:r>
            <a:r>
              <a:rPr lang="en-US" sz="2000" dirty="0"/>
              <a:t> g</a:t>
            </a:r>
            <a:r>
              <a:rPr lang="en-US" sz="2000" dirty="0">
                <a:sym typeface="Symbol" panose="05050102010706020507" pitchFamily="18" charset="2"/>
              </a:rPr>
              <a:t> </a:t>
            </a:r>
            <a:r>
              <a:rPr lang="en-US" sz="2000" dirty="0"/>
              <a:t>f</a:t>
            </a:r>
            <a:r>
              <a:rPr lang="en-US" sz="2000" dirty="0">
                <a:sym typeface="Symbol" panose="05050102010706020507" pitchFamily="18" charset="2"/>
              </a:rPr>
              <a:t>,</a:t>
            </a:r>
            <a:r>
              <a:rPr lang="en-US" sz="2000" dirty="0"/>
              <a:t>, </a:t>
            </a:r>
            <a:r>
              <a:rPr lang="en-US" sz="2000" dirty="0">
                <a:sym typeface="Symbol" panose="05050102010706020507" pitchFamily="18" charset="2"/>
              </a:rPr>
              <a:t></a:t>
            </a:r>
            <a:r>
              <a:rPr lang="en-US" sz="2000" dirty="0"/>
              <a:t>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8312" y="2257308"/>
            <a:ext cx="1581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ym typeface="Symbol" panose="05050102010706020507" pitchFamily="18" charset="2"/>
              </a:rPr>
              <a:t></a:t>
            </a:r>
            <a:r>
              <a:rPr lang="en-US" sz="2000" dirty="0">
                <a:sym typeface="Symbol" panose="05050102010706020507" pitchFamily="18" charset="2"/>
              </a:rPr>
              <a:t> g z, w 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2763" y="2257308"/>
            <a:ext cx="4066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  </a:t>
            </a:r>
            <a:r>
              <a:rPr lang="en-US" sz="2000" dirty="0">
                <a:sym typeface="Symbol" panose="05050102010706020507" pitchFamily="18" charset="2"/>
              </a:rPr>
              <a:t>g </a:t>
            </a:r>
            <a:r>
              <a:rPr lang="el-GR" sz="2000" dirty="0">
                <a:sym typeface="Symbol" panose="05050102010706020507" pitchFamily="18" charset="2"/>
              </a:rPr>
              <a:t></a:t>
            </a:r>
            <a:r>
              <a:rPr lang="en-US" sz="2000" dirty="0">
                <a:sym typeface="Symbol" panose="05050102010706020507" pitchFamily="18" charset="2"/>
              </a:rPr>
              <a:t>z, </a:t>
            </a:r>
            <a:r>
              <a:rPr lang="el-GR" sz="2000" dirty="0">
                <a:sym typeface="Symbol" panose="05050102010706020507" pitchFamily="18" charset="2"/>
              </a:rPr>
              <a:t></a:t>
            </a:r>
            <a:r>
              <a:rPr lang="en-US" sz="2000" dirty="0">
                <a:sym typeface="Symbol" panose="05050102010706020507" pitchFamily="18" charset="2"/>
              </a:rPr>
              <a:t>w 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2763" y="2657418"/>
            <a:ext cx="3246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  </a:t>
            </a:r>
            <a:r>
              <a:rPr lang="en-US" sz="2000" dirty="0">
                <a:sym typeface="Symbol" panose="05050102010706020507" pitchFamily="18" charset="2"/>
              </a:rPr>
              <a:t>g </a:t>
            </a:r>
            <a:r>
              <a:rPr lang="en-US" sz="2000" dirty="0"/>
              <a:t>g</a:t>
            </a:r>
            <a:r>
              <a:rPr lang="en-US" sz="2000" dirty="0">
                <a:sym typeface="Symbol" panose="05050102010706020507" pitchFamily="18" charset="2"/>
              </a:rPr>
              <a:t> </a:t>
            </a:r>
            <a:r>
              <a:rPr lang="en-US" sz="2000" dirty="0"/>
              <a:t>f</a:t>
            </a:r>
            <a:r>
              <a:rPr lang="en-US" sz="2000" dirty="0">
                <a:sym typeface="Symbol" panose="05050102010706020507" pitchFamily="18" charset="2"/>
              </a:rPr>
              <a:t>,</a:t>
            </a:r>
            <a:r>
              <a:rPr lang="en-US" sz="2000" dirty="0"/>
              <a:t>, </a:t>
            </a:r>
            <a:r>
              <a:rPr lang="en-US" sz="2000" dirty="0">
                <a:sym typeface="Symbol" panose="05050102010706020507" pitchFamily="18" charset="2"/>
              </a:rPr>
              <a:t>, </a:t>
            </a:r>
            <a:r>
              <a:rPr lang="el-GR" sz="2000" dirty="0">
                <a:sym typeface="Symbol" panose="05050102010706020507" pitchFamily="18" charset="2"/>
              </a:rPr>
              <a:t></a:t>
            </a:r>
            <a:r>
              <a:rPr lang="en-US" sz="2000" dirty="0">
                <a:sym typeface="Symbol" panose="05050102010706020507" pitchFamily="18" charset="2"/>
              </a:rPr>
              <a:t>w 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22764" y="3057528"/>
            <a:ext cx="289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  </a:t>
            </a:r>
            <a:r>
              <a:rPr lang="en-US" sz="2000" dirty="0"/>
              <a:t>f</a:t>
            </a:r>
            <a:r>
              <a:rPr lang="en-US" sz="2000" dirty="0">
                <a:sym typeface="Symbol" panose="05050102010706020507" pitchFamily="18" charset="2"/>
              </a:rPr>
              <a:t> </a:t>
            </a:r>
            <a:r>
              <a:rPr lang="en-US" sz="2000" dirty="0"/>
              <a:t>g</a:t>
            </a:r>
            <a:r>
              <a:rPr lang="en-US" sz="2000" dirty="0">
                <a:sym typeface="Symbol" panose="05050102010706020507" pitchFamily="18" charset="2"/>
              </a:rPr>
              <a:t> </a:t>
            </a:r>
            <a:r>
              <a:rPr lang="en-US" sz="2000" dirty="0"/>
              <a:t>f</a:t>
            </a:r>
            <a:r>
              <a:rPr lang="en-US" sz="2000" dirty="0">
                <a:sym typeface="Symbol" panose="05050102010706020507" pitchFamily="18" charset="2"/>
              </a:rPr>
              <a:t>,</a:t>
            </a:r>
            <a:r>
              <a:rPr lang="en-US" sz="2000" dirty="0"/>
              <a:t>, </a:t>
            </a:r>
            <a:r>
              <a:rPr lang="en-US" sz="2000" dirty="0">
                <a:sym typeface="Symbol" panose="05050102010706020507" pitchFamily="18" charset="2"/>
              </a:rPr>
              <a:t>, w </a:t>
            </a:r>
          </a:p>
        </p:txBody>
      </p:sp>
    </p:spTree>
    <p:extLst>
      <p:ext uri="{BB962C8B-B14F-4D97-AF65-F5344CB8AC3E}">
        <p14:creationId xmlns:p14="http://schemas.microsoft.com/office/powerpoint/2010/main" val="198736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5734110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1614</TotalTime>
  <Words>600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Symbol</vt:lpstr>
      <vt:lpstr>Gallery</vt:lpstr>
      <vt:lpstr>Substitution application</vt:lpstr>
      <vt:lpstr>Recall</vt:lpstr>
      <vt:lpstr>The formal definition of term</vt:lpstr>
      <vt:lpstr>PowerPoint Presentation</vt:lpstr>
      <vt:lpstr>Example  Applications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languages</dc:title>
  <dc:creator>Victor Winter</dc:creator>
  <cp:lastModifiedBy>Victor Winter</cp:lastModifiedBy>
  <cp:revision>25</cp:revision>
  <dcterms:created xsi:type="dcterms:W3CDTF">2017-01-03T17:55:50Z</dcterms:created>
  <dcterms:modified xsi:type="dcterms:W3CDTF">2018-02-08T14:37:23Z</dcterms:modified>
</cp:coreProperties>
</file>