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6" r:id="rId11"/>
    <p:sldId id="265" r:id="rId12"/>
    <p:sldId id="267" r:id="rId13"/>
    <p:sldId id="270" r:id="rId14"/>
    <p:sldId id="269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algorithm for discovering substitutions</a:t>
            </a:r>
          </a:p>
        </p:txBody>
      </p:sp>
    </p:spTree>
    <p:extLst>
      <p:ext uri="{BB962C8B-B14F-4D97-AF65-F5344CB8AC3E}">
        <p14:creationId xmlns:p14="http://schemas.microsoft.com/office/powerpoint/2010/main" val="34545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language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0131" y="2527069"/>
            <a:ext cx="9058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Deﬁne T(F,X) such that: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 </a:t>
            </a:r>
            <a:r>
              <a:rPr lang="en-US" sz="2400" dirty="0">
                <a:sym typeface="Symbol" panose="05050102010706020507" pitchFamily="18" charset="2"/>
              </a:rPr>
              <a:t>  f,  g   </a:t>
            </a:r>
            <a:r>
              <a:rPr lang="en-US" sz="2400" dirty="0"/>
              <a:t>Integers where f and g are binary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  w,  x,  y,  z </a:t>
            </a:r>
          </a:p>
        </p:txBody>
      </p:sp>
    </p:spTree>
    <p:extLst>
      <p:ext uri="{BB962C8B-B14F-4D97-AF65-F5344CB8AC3E}">
        <p14:creationId xmlns:p14="http://schemas.microsoft.com/office/powerpoint/2010/main" val="12145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469" y="321426"/>
            <a:ext cx="5564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 match expression.  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x,x</a:t>
            </a:r>
            <a:r>
              <a:rPr lang="en-US" sz="2000" dirty="0">
                <a:sym typeface="Symbol" panose="05050102010706020507" pitchFamily="18" charset="2"/>
              </a:rPr>
              <a:t>  f,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3468" y="850670"/>
            <a:ext cx="790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Corresponding match problem.   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x,x</a:t>
            </a:r>
            <a:r>
              <a:rPr lang="en-US" sz="2000" dirty="0">
                <a:sym typeface="Symbol" panose="05050102010706020507" pitchFamily="18" charset="2"/>
              </a:rPr>
              <a:t>  f, , [] 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3469" y="1712422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x,x</a:t>
            </a:r>
            <a:r>
              <a:rPr lang="en-US" sz="2000" dirty="0">
                <a:sym typeface="Symbol" panose="05050102010706020507" pitchFamily="18" charset="2"/>
              </a:rPr>
              <a:t>  f,   , [] 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3469" y="2967643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x    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x    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, [] 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3469" y="2246909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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3469" y="3655126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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3469" y="4222864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, [x  ] 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469" y="4821380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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3469" y="5389118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[x  ]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0914" y="2246909"/>
            <a:ext cx="1035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ft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,,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 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fs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,,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   S,    </a:t>
            </a:r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t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 s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    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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  S,  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0914" y="3655126"/>
            <a:ext cx="9373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x  t   S,    match</a:t>
            </a:r>
            <a:r>
              <a:rPr lang="en-US" sz="2000" dirty="0">
                <a:solidFill>
                  <a:srgbClr val="0070C0"/>
                </a:solidFill>
              </a:rPr>
              <a:t>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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S, [x  t]       where 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 [x  t]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0914" y="4821380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,     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469" y="89516"/>
            <a:ext cx="530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 match expression.  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x</a:t>
            </a:r>
            <a:r>
              <a:rPr lang="en-US" sz="2000" dirty="0">
                <a:sym typeface="Symbol" panose="05050102010706020507" pitchFamily="18" charset="2"/>
              </a:rPr>
              <a:t>,  f,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3468" y="618760"/>
            <a:ext cx="812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Corresponding match problem.   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x</a:t>
            </a:r>
            <a:r>
              <a:rPr lang="en-US" sz="2000" dirty="0">
                <a:sym typeface="Symbol" panose="05050102010706020507" pitchFamily="18" charset="2"/>
              </a:rPr>
              <a:t>,   f,  , [] 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3469" y="1235350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x</a:t>
            </a:r>
            <a:r>
              <a:rPr lang="en-US" sz="2000" dirty="0">
                <a:sym typeface="Symbol" panose="05050102010706020507" pitchFamily="18" charset="2"/>
              </a:rPr>
              <a:t>,   f,    , [] 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3469" y="2218905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x         , [] 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3469" y="1703577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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3469" y="2707608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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3469" y="3275346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   , [x  ] 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469" y="4847892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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0726" y="5362622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[x  ]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8172" y="1703577"/>
            <a:ext cx="1034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ft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,,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 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fs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,,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   S,    </a:t>
            </a:r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t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 s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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    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 </a:t>
            </a:r>
            <a:r>
              <a:rPr lang="en-US" sz="2000" dirty="0" err="1">
                <a:solidFill>
                  <a:srgbClr val="0070C0"/>
                </a:solidFill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  S,  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8171" y="2707608"/>
            <a:ext cx="846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x  t   S,    match</a:t>
            </a:r>
            <a:r>
              <a:rPr lang="en-US" sz="2000" dirty="0">
                <a:solidFill>
                  <a:srgbClr val="0070C0"/>
                </a:solidFill>
              </a:rPr>
              <a:t>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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S, [x  t]           where </a:t>
            </a:r>
            <a:r>
              <a:rPr lang="en-US" sz="20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 [x  t]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8172" y="4847892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,    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468" y="3809954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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3468" y="4321185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, [x  ] 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698172" y="3798265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t  t   S,    match</a:t>
            </a:r>
            <a:r>
              <a:rPr lang="en-US" sz="2000" dirty="0">
                <a:solidFill>
                  <a:srgbClr val="0070C0"/>
                </a:solidFill>
              </a:rPr>
              <a:t>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S,  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8897" y="573214"/>
            <a:ext cx="491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 match expression.   </a:t>
            </a:r>
            <a:r>
              <a:rPr lang="en-US" sz="2000" dirty="0">
                <a:sym typeface="Symbol" panose="05050102010706020507" pitchFamily="18" charset="2"/>
              </a:rPr>
              <a:t>  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28897" y="1407256"/>
            <a:ext cx="713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Corresponding match problem.   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   , [] 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28897" y="2958036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rule 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28897" y="2122741"/>
            <a:ext cx="3035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match</a:t>
            </a:r>
            <a:r>
              <a:rPr lang="en-US" sz="2000" dirty="0">
                <a:sym typeface="Symbol" panose="05050102010706020507" pitchFamily="18" charset="2"/>
              </a:rPr>
              <a:t> 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      , [] 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61767" y="2958036"/>
            <a:ext cx="496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match 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 f  g   S,    </a:t>
            </a:r>
            <a:r>
              <a:rPr lang="en-US" sz="2000" dirty="0">
                <a:solidFill>
                  <a:srgbClr val="0070C0"/>
                </a:solidFill>
              </a:rPr>
              <a:t>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896" y="3793331"/>
            <a:ext cx="832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fail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8896" y="4628626"/>
            <a:ext cx="4346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 that 6 and 4 are nullary functions.</a:t>
            </a:r>
          </a:p>
        </p:txBody>
      </p:sp>
    </p:spTree>
    <p:extLst>
      <p:ext uri="{BB962C8B-B14F-4D97-AF65-F5344CB8AC3E}">
        <p14:creationId xmlns:p14="http://schemas.microsoft.com/office/powerpoint/2010/main" val="240347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030" y="744870"/>
            <a:ext cx="732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 match expression.   g(x,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  </a:t>
            </a:r>
            <a:r>
              <a:rPr lang="en-US" sz="2000" dirty="0"/>
              <a:t>g(</a:t>
            </a:r>
            <a:r>
              <a:rPr lang="en-US" sz="2000" dirty="0">
                <a:sym typeface="Symbol" panose="05050102010706020507" pitchFamily="18" charset="2"/>
              </a:rPr>
              <a:t></a:t>
            </a:r>
            <a:r>
              <a:rPr lang="en-US" sz="2000" dirty="0"/>
              <a:t>, f</a:t>
            </a:r>
            <a:r>
              <a:rPr lang="en-US" sz="2000" dirty="0">
                <a:sym typeface="Symbol" panose="05050102010706020507" pitchFamily="18" charset="2"/>
              </a:rPr>
              <a:t>,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91029" y="1606890"/>
            <a:ext cx="491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/>
              <a:t>g(x,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  </a:t>
            </a:r>
            <a:r>
              <a:rPr lang="en-US" sz="2000" dirty="0"/>
              <a:t>g(</a:t>
            </a:r>
            <a:r>
              <a:rPr lang="en-US" sz="2000" dirty="0">
                <a:sym typeface="Symbol" panose="05050102010706020507" pitchFamily="18" charset="2"/>
              </a:rPr>
              <a:t></a:t>
            </a:r>
            <a:r>
              <a:rPr lang="en-US" sz="2000" dirty="0"/>
              <a:t>, f</a:t>
            </a:r>
            <a:r>
              <a:rPr lang="en-US" sz="2000" dirty="0">
                <a:sym typeface="Symbol" panose="05050102010706020507" pitchFamily="18" charset="2"/>
              </a:rPr>
              <a:t>, , [] 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06328" y="2203238"/>
            <a:ext cx="493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 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, , [ x   ] 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06328" y="1606890"/>
            <a:ext cx="531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/>
              <a:t>x</a:t>
            </a:r>
            <a:r>
              <a:rPr lang="en-US" sz="2000" dirty="0">
                <a:sym typeface="Symbol" panose="05050102010706020507" pitchFamily="18" charset="2"/>
              </a:rPr>
              <a:t>  , </a:t>
            </a:r>
            <a:r>
              <a:rPr lang="en-US" sz="2000" dirty="0"/>
              <a:t> </a:t>
            </a:r>
            <a:r>
              <a:rPr lang="en-US" sz="2000" dirty="0" err="1"/>
              <a:t>f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 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, , [] 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06328" y="2799586"/>
            <a:ext cx="504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y  , z   , [ x   ] 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06328" y="3395934"/>
            <a:ext cx="493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z   , [ x   ][ y   ] 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06328" y="3992282"/>
            <a:ext cx="510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, [ x   ][ y   ][ z   ] 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06328" y="4588630"/>
            <a:ext cx="36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[ x   ][ y   ][ z   ]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74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language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79" y="2527069"/>
            <a:ext cx="1022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Deﬁne T(F,X) such that: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 </a:t>
            </a:r>
            <a:r>
              <a:rPr lang="en-US" sz="2400" dirty="0">
                <a:sym typeface="Symbol" panose="05050102010706020507" pitchFamily="18" charset="2"/>
              </a:rPr>
              <a:t>  add,  </a:t>
            </a:r>
            <a:r>
              <a:rPr lang="en-US" sz="2400" dirty="0" err="1">
                <a:sym typeface="Symbol" panose="05050102010706020507" pitchFamily="18" charset="2"/>
              </a:rPr>
              <a:t>mult</a:t>
            </a:r>
            <a:r>
              <a:rPr lang="en-US" sz="2400" dirty="0">
                <a:sym typeface="Symbol" panose="05050102010706020507" pitchFamily="18" charset="2"/>
              </a:rPr>
              <a:t>   </a:t>
            </a:r>
            <a:r>
              <a:rPr lang="en-US" sz="2400" dirty="0"/>
              <a:t>Integers where add and </a:t>
            </a:r>
            <a:r>
              <a:rPr lang="en-US" sz="2400" dirty="0" err="1"/>
              <a:t>mult</a:t>
            </a:r>
            <a:r>
              <a:rPr lang="en-US" sz="2400" dirty="0"/>
              <a:t> are binary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  w,  x,  y,  z </a:t>
            </a:r>
          </a:p>
        </p:txBody>
      </p:sp>
    </p:spTree>
    <p:extLst>
      <p:ext uri="{BB962C8B-B14F-4D97-AF65-F5344CB8AC3E}">
        <p14:creationId xmlns:p14="http://schemas.microsoft.com/office/powerpoint/2010/main" val="4056213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029" y="628755"/>
            <a:ext cx="865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 match expression.   </a:t>
            </a:r>
            <a:r>
              <a:rPr lang="en-US" sz="2000" dirty="0" err="1"/>
              <a:t>mult</a:t>
            </a:r>
            <a:r>
              <a:rPr lang="en-US" sz="2000" dirty="0"/>
              <a:t>(x, </a:t>
            </a:r>
            <a:r>
              <a:rPr lang="en-US" sz="2000" dirty="0" err="1"/>
              <a:t>add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  </a:t>
            </a:r>
            <a:r>
              <a:rPr lang="en-US" sz="2000" dirty="0" err="1">
                <a:sym typeface="Symbol" panose="05050102010706020507" pitchFamily="18" charset="2"/>
              </a:rPr>
              <a:t>mult</a:t>
            </a:r>
            <a:r>
              <a:rPr lang="en-US" sz="2000" dirty="0"/>
              <a:t>(</a:t>
            </a:r>
            <a:r>
              <a:rPr lang="en-US" sz="2000" dirty="0">
                <a:sym typeface="Symbol" panose="05050102010706020507" pitchFamily="18" charset="2"/>
              </a:rPr>
              <a:t></a:t>
            </a:r>
            <a:r>
              <a:rPr lang="en-US" sz="2000" dirty="0"/>
              <a:t>, add</a:t>
            </a:r>
            <a:r>
              <a:rPr lang="en-US" sz="2000" dirty="0">
                <a:sym typeface="Symbol" panose="05050102010706020507" pitchFamily="18" charset="2"/>
              </a:rPr>
              <a:t>,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1602694"/>
            <a:ext cx="651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/>
              <a:t>mult</a:t>
            </a:r>
            <a:r>
              <a:rPr lang="en-US" sz="2000" dirty="0"/>
              <a:t>(x, </a:t>
            </a:r>
            <a:r>
              <a:rPr lang="en-US" sz="2000" dirty="0" err="1"/>
              <a:t>add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  </a:t>
            </a:r>
            <a:r>
              <a:rPr lang="en-US" sz="2000" dirty="0" err="1">
                <a:sym typeface="Symbol" panose="05050102010706020507" pitchFamily="18" charset="2"/>
              </a:rPr>
              <a:t>mult</a:t>
            </a:r>
            <a:r>
              <a:rPr lang="en-US" sz="2000" dirty="0"/>
              <a:t>(</a:t>
            </a:r>
            <a:r>
              <a:rPr lang="en-US" sz="2000" dirty="0">
                <a:sym typeface="Symbol" panose="05050102010706020507" pitchFamily="18" charset="2"/>
              </a:rPr>
              <a:t></a:t>
            </a:r>
            <a:r>
              <a:rPr lang="en-US" sz="2000" dirty="0"/>
              <a:t>, add</a:t>
            </a:r>
            <a:r>
              <a:rPr lang="en-US" sz="2000" dirty="0">
                <a:sym typeface="Symbol" panose="05050102010706020507" pitchFamily="18" charset="2"/>
              </a:rPr>
              <a:t>, , [] 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52215" y="2203238"/>
            <a:ext cx="5759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addy,z</a:t>
            </a:r>
            <a:r>
              <a:rPr lang="en-US" sz="2000" dirty="0">
                <a:sym typeface="Symbol" panose="05050102010706020507" pitchFamily="18" charset="2"/>
              </a:rPr>
              <a:t>  add, , [ x   ] 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52216" y="1606890"/>
            <a:ext cx="575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/>
              <a:t>x</a:t>
            </a:r>
            <a:r>
              <a:rPr lang="en-US" sz="2000" dirty="0">
                <a:sym typeface="Symbol" panose="05050102010706020507" pitchFamily="18" charset="2"/>
              </a:rPr>
              <a:t>  , </a:t>
            </a:r>
            <a:r>
              <a:rPr lang="en-US" sz="2000" dirty="0"/>
              <a:t> </a:t>
            </a:r>
            <a:r>
              <a:rPr lang="en-US" sz="2000" dirty="0" err="1"/>
              <a:t>add</a:t>
            </a:r>
            <a:r>
              <a:rPr lang="en-US" sz="2000" dirty="0" err="1">
                <a:sym typeface="Symbol" panose="05050102010706020507" pitchFamily="18" charset="2"/>
              </a:rPr>
              <a:t>y,z</a:t>
            </a:r>
            <a:r>
              <a:rPr lang="en-US" sz="2000" dirty="0">
                <a:sym typeface="Symbol" panose="05050102010706020507" pitchFamily="18" charset="2"/>
              </a:rPr>
              <a:t>  add, , [] 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352215" y="2799586"/>
            <a:ext cx="504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y  , z   , [ x   ] 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52215" y="3395934"/>
            <a:ext cx="493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z   , [ x   ][ y   ] 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52215" y="3992282"/>
            <a:ext cx="510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, [ x   ][ y   ][ z   ] 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52215" y="4588630"/>
            <a:ext cx="36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[ x   ][ y   ][ z   ]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4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20587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matching operator </a:t>
            </a:r>
            <a:r>
              <a:rPr lang="en-US" dirty="0">
                <a:sym typeface="Symbol" panose="05050102010706020507" pitchFamily="18" charset="2"/>
              </a:rPr>
              <a:t>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03177"/>
          </a:xfrm>
        </p:spPr>
        <p:txBody>
          <a:bodyPr>
            <a:normAutofit/>
          </a:bodyPr>
          <a:lstStyle/>
          <a:p>
            <a:r>
              <a:rPr lang="en-US" dirty="0"/>
              <a:t>We deﬁne </a:t>
            </a:r>
            <a:r>
              <a:rPr lang="en-US" dirty="0">
                <a:sym typeface="Symbol" panose="05050102010706020507" pitchFamily="18" charset="2"/>
              </a:rPr>
              <a:t> </a:t>
            </a:r>
            <a:r>
              <a:rPr lang="en-US" dirty="0"/>
              <a:t>as a matching operator on terms which returns a substitution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 when it can, and returns the value fail otherwise.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call an expression of the form 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 </a:t>
            </a:r>
            <a:r>
              <a:rPr lang="en-US" dirty="0"/>
              <a:t>t</a:t>
            </a:r>
            <a:r>
              <a:rPr lang="en-US" baseline="-25000" dirty="0">
                <a:sym typeface="Symbol" panose="05050102010706020507" pitchFamily="18" charset="2"/>
              </a:rPr>
              <a:t></a:t>
            </a:r>
            <a:r>
              <a:rPr lang="en-US" dirty="0"/>
              <a:t> a </a:t>
            </a:r>
            <a:r>
              <a:rPr lang="en-US" b="1" dirty="0">
                <a:solidFill>
                  <a:srgbClr val="FF0000"/>
                </a:solidFill>
              </a:rPr>
              <a:t>match-expression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68946" y="3277780"/>
            <a:ext cx="5968539" cy="1122421"/>
            <a:chOff x="975359" y="4064717"/>
            <a:chExt cx="5968539" cy="1122421"/>
          </a:xfrm>
        </p:grpSpPr>
        <p:sp>
          <p:nvSpPr>
            <p:cNvPr id="4" name="TextBox 3"/>
            <p:cNvSpPr txBox="1"/>
            <p:nvPr/>
          </p:nvSpPr>
          <p:spPr>
            <a:xfrm>
              <a:off x="975359" y="4372494"/>
              <a:ext cx="2133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t</a:t>
              </a:r>
              <a:r>
                <a:rPr lang="en-US" sz="2000" baseline="-25000" dirty="0" err="1"/>
                <a:t>vars</a:t>
              </a:r>
              <a:r>
                <a:rPr lang="en-US" sz="2000" dirty="0"/>
                <a:t> </a:t>
              </a:r>
              <a:r>
                <a:rPr lang="en-US" sz="2000" dirty="0">
                  <a:sym typeface="Symbol" panose="05050102010706020507" pitchFamily="18" charset="2"/>
                </a:rPr>
                <a:t></a:t>
              </a:r>
              <a:r>
                <a:rPr lang="en-US" sz="2000" dirty="0"/>
                <a:t> </a:t>
              </a:r>
              <a:r>
                <a:rPr lang="en-US" sz="2000" dirty="0" err="1"/>
                <a:t>t</a:t>
              </a:r>
              <a:r>
                <a:rPr lang="en-US" sz="2000" baseline="-25000" dirty="0" err="1"/>
                <a:t>ground</a:t>
              </a:r>
              <a:r>
                <a:rPr lang="en-US" sz="2000" dirty="0"/>
                <a:t> </a:t>
              </a:r>
              <a:r>
                <a:rPr lang="en-US" sz="2000" dirty="0">
                  <a:sym typeface="Symbol" panose="05050102010706020507" pitchFamily="18" charset="2"/>
                </a:rPr>
                <a:t></a:t>
              </a:r>
              <a:r>
                <a:rPr lang="en-US" sz="2000" dirty="0"/>
                <a:t>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08960" y="4064717"/>
              <a:ext cx="3834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Symbol" panose="05050102010706020507" pitchFamily="18" charset="2"/>
                <a:buChar char="s"/>
              </a:pPr>
              <a:r>
                <a:rPr lang="en-US" sz="2000" dirty="0"/>
                <a:t>        If </a:t>
              </a:r>
              <a:r>
                <a:rPr lang="en-US" sz="2000" dirty="0">
                  <a:sym typeface="Symbol" panose="05050102010706020507" pitchFamily="18" charset="2"/>
                </a:rPr>
                <a:t> </a:t>
              </a:r>
              <a:r>
                <a:rPr lang="en-US" sz="2000" dirty="0"/>
                <a:t> :   </a:t>
              </a:r>
              <a:r>
                <a:rPr lang="en-US" sz="2000" dirty="0">
                  <a:sym typeface="Symbol" panose="05050102010706020507" pitchFamily="18" charset="2"/>
                </a:rPr>
                <a:t></a:t>
              </a:r>
              <a:r>
                <a:rPr lang="en-US" sz="2000" dirty="0" err="1"/>
                <a:t>t</a:t>
              </a:r>
              <a:r>
                <a:rPr lang="en-US" sz="2000" baseline="-25000" dirty="0" err="1"/>
                <a:t>vars</a:t>
              </a:r>
              <a:r>
                <a:rPr lang="en-US" sz="2000" dirty="0">
                  <a:sym typeface="Symbol" panose="05050102010706020507" pitchFamily="18" charset="2"/>
                </a:rPr>
                <a:t></a:t>
              </a:r>
              <a:r>
                <a:rPr lang="en-US" sz="2000" dirty="0"/>
                <a:t> </a:t>
              </a:r>
              <a:r>
                <a:rPr lang="en-US" sz="2000" dirty="0">
                  <a:sym typeface="Symbol" panose="05050102010706020507" pitchFamily="18" charset="2"/>
                </a:rPr>
                <a:t></a:t>
              </a:r>
              <a:r>
                <a:rPr lang="en-US" sz="2000" dirty="0"/>
                <a:t> </a:t>
              </a:r>
              <a:r>
                <a:rPr lang="en-US" sz="2000" dirty="0" err="1"/>
                <a:t>t</a:t>
              </a:r>
              <a:r>
                <a:rPr lang="en-US" sz="2000" baseline="-25000" dirty="0" err="1"/>
                <a:t>ground</a:t>
              </a:r>
              <a:endParaRPr lang="en-US" sz="2000" baseline="-25000" dirty="0"/>
            </a:p>
            <a:p>
              <a:endParaRPr lang="en-US" sz="2000" dirty="0"/>
            </a:p>
            <a:p>
              <a:r>
                <a:rPr lang="en-US" sz="2000" dirty="0"/>
                <a:t>fail        otherwise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2856805" y="4067691"/>
              <a:ext cx="432262" cy="1119447"/>
            </a:xfrm>
            <a:prstGeom prst="leftBrace">
              <a:avLst>
                <a:gd name="adj1" fmla="val 8333"/>
                <a:gd name="adj2" fmla="val 49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5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Match-Expression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0131" y="2527069"/>
            <a:ext cx="9479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Deﬁne T(F,X) such that: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 </a:t>
            </a:r>
            <a:r>
              <a:rPr lang="en-US" sz="2400" dirty="0">
                <a:sym typeface="Symbol" panose="05050102010706020507" pitchFamily="18" charset="2"/>
              </a:rPr>
              <a:t>  f,  g   </a:t>
            </a:r>
            <a:r>
              <a:rPr lang="en-US" sz="2400" dirty="0"/>
              <a:t>Integers where f and g are binary functions.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  w,  x,  y,  z </a:t>
            </a:r>
          </a:p>
        </p:txBody>
      </p:sp>
    </p:spTree>
    <p:extLst>
      <p:ext uri="{BB962C8B-B14F-4D97-AF65-F5344CB8AC3E}">
        <p14:creationId xmlns:p14="http://schemas.microsoft.com/office/powerpoint/2010/main" val="10972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90558"/>
              </p:ext>
            </p:extLst>
          </p:nvPr>
        </p:nvGraphicFramePr>
        <p:xfrm>
          <a:off x="1914697" y="126923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63158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0681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Match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1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 x, x    f ,  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Symbol" panose="05050102010706020507" pitchFamily="18" charset="2"/>
                        </a:rPr>
                        <a:t>  [x  ]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 x, y    f ,  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  [x  ] [y  ]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 x, x    f ,  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1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 x, y    f ,  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  [x  ] [y  ]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9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 x, y    f g,,  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  [x  g,] [y  ]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9442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4697" y="4606177"/>
            <a:ext cx="845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goal is to develop an algorithm that can perform this matching</a:t>
            </a:r>
          </a:p>
          <a:p>
            <a:r>
              <a:rPr lang="en-US" sz="2000" dirty="0"/>
              <a:t>operation.</a:t>
            </a:r>
          </a:p>
        </p:txBody>
      </p:sp>
    </p:spTree>
    <p:extLst>
      <p:ext uri="{BB962C8B-B14F-4D97-AF65-F5344CB8AC3E}">
        <p14:creationId xmlns:p14="http://schemas.microsoft.com/office/powerpoint/2010/main" val="24751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015" y="1341120"/>
            <a:ext cx="8634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develop an algorithm for a more general form of matching that involves discovering a substitution that simultaneously solves a set of match-expressions.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		S </a:t>
            </a:r>
            <a:r>
              <a:rPr lang="en-US" sz="2400" dirty="0">
                <a:sym typeface="Symbol" panose="05050102010706020507" pitchFamily="18" charset="2"/>
              </a:rPr>
              <a:t>  </a:t>
            </a:r>
            <a:r>
              <a:rPr lang="en-US" sz="2400" dirty="0"/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 </a:t>
            </a:r>
            <a:r>
              <a:rPr lang="en-US" sz="2400" dirty="0"/>
              <a:t>s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 t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 </a:t>
            </a:r>
            <a:r>
              <a:rPr lang="en-US" sz="2400" dirty="0"/>
              <a:t>s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ym typeface="Symbol" panose="05050102010706020507" pitchFamily="18" charset="2"/>
              </a:rPr>
              <a:t> 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 </a:t>
            </a:r>
            <a:r>
              <a:rPr lang="en-US" sz="2400" dirty="0" err="1"/>
              <a:t>s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 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Important.</a:t>
            </a:r>
            <a:r>
              <a:rPr lang="en-US" sz="2400" dirty="0"/>
              <a:t> We will assume that the scope of a matching variable extends over the entire set S.</a:t>
            </a:r>
          </a:p>
        </p:txBody>
      </p:sp>
    </p:spTree>
    <p:extLst>
      <p:ext uri="{BB962C8B-B14F-4D97-AF65-F5344CB8AC3E}">
        <p14:creationId xmlns:p14="http://schemas.microsoft.com/office/powerpoint/2010/main" val="5491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matching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algorithm presented assumes the following conventions.</a:t>
            </a:r>
          </a:p>
          <a:p>
            <a:r>
              <a:rPr lang="en-US" dirty="0"/>
              <a:t>x denotes an arbitrary matching variable</a:t>
            </a:r>
          </a:p>
          <a:p>
            <a:r>
              <a:rPr lang="en-US" dirty="0"/>
              <a:t>t and s (and their subscripted forms) denote arbitrary terms</a:t>
            </a:r>
          </a:p>
          <a:p>
            <a:r>
              <a:rPr lang="en-US" dirty="0"/>
              <a:t>f and g denote arbitrary function symbols</a:t>
            </a:r>
          </a:p>
          <a:p>
            <a:r>
              <a:rPr lang="en-US" dirty="0"/>
              <a:t>The matching algorithm consists of </a:t>
            </a:r>
            <a:r>
              <a:rPr lang="en-US" dirty="0">
                <a:sym typeface="Symbol" panose="05050102010706020507" pitchFamily="18" charset="2"/>
              </a:rPr>
              <a:t></a:t>
            </a:r>
            <a:r>
              <a:rPr lang="en-US" dirty="0"/>
              <a:t> equations that can be used to simplify a match-expression. </a:t>
            </a:r>
          </a:p>
          <a:p>
            <a:r>
              <a:rPr lang="en-US" dirty="0"/>
              <a:t>Equation-based simplifications can occur in any order with one notable exception.  Equation #</a:t>
            </a:r>
            <a:r>
              <a:rPr lang="en-US" dirty="0">
                <a:sym typeface="Symbol" panose="05050102010706020507" pitchFamily="18" charset="2"/>
              </a:rPr>
              <a:t> can only be considered in cases where equation # cannot be applied.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Extending/overloading the definition of substitution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Substitution applied to terms. t</a:t>
            </a:r>
            <a:endParaRPr lang="en-US" dirty="0"/>
          </a:p>
          <a:p>
            <a:r>
              <a:rPr lang="en-US" dirty="0"/>
              <a:t>Substitution applied to match expressions.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 t  s    t   s</a:t>
            </a:r>
          </a:p>
          <a:p>
            <a:r>
              <a:rPr lang="en-US" dirty="0">
                <a:sym typeface="Symbol" panose="05050102010706020507" pitchFamily="18" charset="2"/>
              </a:rPr>
              <a:t>Substitution applied to sets whose elements are match expressions.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   element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,  , </a:t>
            </a:r>
            <a:r>
              <a:rPr lang="en-US" dirty="0" err="1">
                <a:sym typeface="Symbol" panose="05050102010706020507" pitchFamily="18" charset="2"/>
              </a:rPr>
              <a:t>element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      element</a:t>
            </a:r>
            <a:r>
              <a:rPr lang="en-US" baseline="-25000" dirty="0">
                <a:sym typeface="Symbol" panose="05050102010706020507" pitchFamily="18" charset="2"/>
              </a:rPr>
              <a:t> </a:t>
            </a:r>
            <a:r>
              <a:rPr lang="en-US" dirty="0">
                <a:sym typeface="Symbol" panose="05050102010706020507" pitchFamily="18" charset="2"/>
              </a:rPr>
              <a:t>,  ,  </a:t>
            </a:r>
            <a:r>
              <a:rPr lang="en-US" dirty="0" err="1">
                <a:sym typeface="Symbol" panose="05050102010706020507" pitchFamily="18" charset="2"/>
              </a:rPr>
              <a:t>element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 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0342" y="1191497"/>
            <a:ext cx="778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x  t   S,    match</a:t>
            </a:r>
            <a:r>
              <a:rPr lang="en-US" sz="2000" dirty="0"/>
              <a:t> ( </a:t>
            </a:r>
            <a:r>
              <a:rPr lang="en-US" sz="2000" dirty="0">
                <a:sym typeface="Symbol" panose="05050102010706020507" pitchFamily="18" charset="2"/>
              </a:rPr>
              <a:t>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S, [x  t]     where </a:t>
            </a:r>
            <a:r>
              <a:rPr lang="en-US" sz="2000" baseline="-25000" dirty="0">
                <a:sym typeface="Symbol" panose="05050102010706020507" pitchFamily="18" charset="2"/>
              </a:rPr>
              <a:t>1 </a:t>
            </a:r>
            <a:r>
              <a:rPr lang="en-US" sz="2000" dirty="0">
                <a:sym typeface="Symbol" panose="05050102010706020507" pitchFamily="18" charset="2"/>
              </a:rPr>
              <a:t> [x  t]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10343" y="1898079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t  t   S,    match</a:t>
            </a:r>
            <a:r>
              <a:rPr lang="en-US" sz="2000" dirty="0"/>
              <a:t> ( </a:t>
            </a:r>
            <a:r>
              <a:rPr lang="en-US" sz="2000" dirty="0">
                <a:sym typeface="Symbol" panose="05050102010706020507" pitchFamily="18" charset="2"/>
              </a:rPr>
              <a:t>S,  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343" y="2604661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,    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10343" y="3311243"/>
            <a:ext cx="1061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ft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,, </a:t>
            </a:r>
            <a:r>
              <a:rPr lang="en-US" sz="2000" dirty="0" err="1"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  </a:t>
            </a:r>
            <a:r>
              <a:rPr lang="en-US" sz="2000" dirty="0" err="1">
                <a:sym typeface="Symbol" panose="05050102010706020507" pitchFamily="18" charset="2"/>
              </a:rPr>
              <a:t>fs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,,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   S,    </a:t>
            </a:r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t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  s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    </a:t>
            </a:r>
            <a:r>
              <a:rPr lang="en-US" sz="2000" dirty="0" err="1"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 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  S,  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10343" y="4017825"/>
            <a:ext cx="965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 ( </a:t>
            </a:r>
            <a:r>
              <a:rPr lang="en-US" sz="2000" dirty="0">
                <a:sym typeface="Symbol" panose="05050102010706020507" pitchFamily="18" charset="2"/>
              </a:rPr>
              <a:t> f  g   S,    </a:t>
            </a:r>
            <a:r>
              <a:rPr lang="en-US" sz="2000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32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through the matching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23495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1380</TotalTime>
  <Words>1391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Gallery</vt:lpstr>
      <vt:lpstr>matching</vt:lpstr>
      <vt:lpstr>The matching operator </vt:lpstr>
      <vt:lpstr>Match-Expression Examples</vt:lpstr>
      <vt:lpstr>PowerPoint Presentation</vt:lpstr>
      <vt:lpstr>PowerPoint Presentation</vt:lpstr>
      <vt:lpstr>A matching algorithm</vt:lpstr>
      <vt:lpstr>Extending/overloading the definition of substitution application</vt:lpstr>
      <vt:lpstr>PowerPoint Presentation</vt:lpstr>
      <vt:lpstr>examples</vt:lpstr>
      <vt:lpstr>Term language 1</vt:lpstr>
      <vt:lpstr>PowerPoint Presentation</vt:lpstr>
      <vt:lpstr>PowerPoint Presentation</vt:lpstr>
      <vt:lpstr>PowerPoint Presentation</vt:lpstr>
      <vt:lpstr>PowerPoint Presentation</vt:lpstr>
      <vt:lpstr>Term language 2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</dc:title>
  <dc:creator>Victor Winter</dc:creator>
  <cp:lastModifiedBy>Victor Winter</cp:lastModifiedBy>
  <cp:revision>24</cp:revision>
  <dcterms:created xsi:type="dcterms:W3CDTF">2017-01-04T20:18:12Z</dcterms:created>
  <dcterms:modified xsi:type="dcterms:W3CDTF">2018-02-13T15:09:11Z</dcterms:modified>
</cp:coreProperties>
</file>