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4" r:id="rId4"/>
    <p:sldId id="278" r:id="rId5"/>
    <p:sldId id="279" r:id="rId6"/>
    <p:sldId id="281" r:id="rId7"/>
    <p:sldId id="282" r:id="rId8"/>
    <p:sldId id="284" r:id="rId9"/>
    <p:sldId id="283" r:id="rId10"/>
    <p:sldId id="257" r:id="rId11"/>
    <p:sldId id="277" r:id="rId12"/>
    <p:sldId id="261" r:id="rId13"/>
    <p:sldId id="275" r:id="rId14"/>
    <p:sldId id="276" r:id="rId15"/>
    <p:sldId id="263" r:id="rId16"/>
    <p:sldId id="285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Everywhere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F90A4-A5B3-4776-932E-15FF54767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357" y="224632"/>
            <a:ext cx="4868917" cy="273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8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Unification operator </a:t>
            </a:r>
            <a:r>
              <a:rPr lang="en-US" dirty="0">
                <a:sym typeface="Symbol" panose="05050102010706020507" pitchFamily="18" charset="2"/>
              </a:rPr>
              <a:t>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803177"/>
          </a:xfrm>
        </p:spPr>
        <p:txBody>
          <a:bodyPr>
            <a:normAutofit/>
          </a:bodyPr>
          <a:lstStyle/>
          <a:p>
            <a:r>
              <a:rPr lang="en-US" dirty="0"/>
              <a:t>We deﬁne </a:t>
            </a:r>
            <a:r>
              <a:rPr lang="en-US" dirty="0">
                <a:sym typeface="Symbol" panose="05050102010706020507" pitchFamily="18" charset="2"/>
              </a:rPr>
              <a:t> </a:t>
            </a:r>
            <a:r>
              <a:rPr lang="en-US" dirty="0"/>
              <a:t>as a unification operator on terms which returns a substitution 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dirty="0"/>
              <a:t> when it can, and returns the value fail otherwise.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We call an expression of the form s </a:t>
            </a:r>
            <a:r>
              <a:rPr lang="en-US" dirty="0">
                <a:sym typeface="Symbol" panose="05050102010706020507" pitchFamily="18" charset="2"/>
              </a:rPr>
              <a:t> </a:t>
            </a:r>
            <a:r>
              <a:rPr lang="en-US" dirty="0"/>
              <a:t>t a unify-expression.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68946" y="3277780"/>
            <a:ext cx="5968539" cy="1122421"/>
            <a:chOff x="975359" y="4064717"/>
            <a:chExt cx="5968539" cy="1122421"/>
          </a:xfrm>
        </p:grpSpPr>
        <p:sp>
          <p:nvSpPr>
            <p:cNvPr id="4" name="TextBox 3"/>
            <p:cNvSpPr txBox="1"/>
            <p:nvPr/>
          </p:nvSpPr>
          <p:spPr>
            <a:xfrm>
              <a:off x="975359" y="4372494"/>
              <a:ext cx="2133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 </a:t>
              </a:r>
              <a:r>
                <a:rPr lang="en-US" sz="2000" dirty="0">
                  <a:sym typeface="Symbol" panose="05050102010706020507" pitchFamily="18" charset="2"/>
                </a:rPr>
                <a:t></a:t>
              </a:r>
              <a:r>
                <a:rPr lang="en-US" sz="2000" dirty="0"/>
                <a:t> t </a:t>
              </a:r>
              <a:r>
                <a:rPr lang="en-US" sz="2000" dirty="0">
                  <a:sym typeface="Symbol" panose="05050102010706020507" pitchFamily="18" charset="2"/>
                </a:rPr>
                <a:t></a:t>
              </a:r>
              <a:r>
                <a:rPr lang="en-US" sz="2000" dirty="0"/>
                <a:t>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08960" y="4064717"/>
              <a:ext cx="38349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Symbol" panose="05050102010706020507" pitchFamily="18" charset="2"/>
                <a:buChar char="s"/>
              </a:pPr>
              <a:r>
                <a:rPr lang="en-US" sz="2000" dirty="0"/>
                <a:t>        If </a:t>
              </a:r>
              <a:r>
                <a:rPr lang="en-US" sz="2000" dirty="0">
                  <a:sym typeface="Symbol" panose="05050102010706020507" pitchFamily="18" charset="2"/>
                </a:rPr>
                <a:t> </a:t>
              </a:r>
              <a:r>
                <a:rPr lang="en-US" sz="2000" dirty="0"/>
                <a:t> :   </a:t>
              </a:r>
              <a:r>
                <a:rPr lang="en-US" sz="2000" dirty="0">
                  <a:sym typeface="Symbol" panose="05050102010706020507" pitchFamily="18" charset="2"/>
                </a:rPr>
                <a:t>s</a:t>
              </a:r>
              <a:r>
                <a:rPr lang="en-US" sz="2000" dirty="0"/>
                <a:t> </a:t>
              </a:r>
              <a:r>
                <a:rPr lang="en-US" sz="2000" dirty="0">
                  <a:sym typeface="Symbol" panose="05050102010706020507" pitchFamily="18" charset="2"/>
                </a:rPr>
                <a:t></a:t>
              </a:r>
              <a:r>
                <a:rPr lang="en-US" sz="2000" dirty="0"/>
                <a:t> </a:t>
              </a:r>
              <a:r>
                <a:rPr lang="en-US" sz="2000" dirty="0">
                  <a:sym typeface="Symbol" panose="05050102010706020507" pitchFamily="18" charset="2"/>
                </a:rPr>
                <a:t>t</a:t>
              </a:r>
            </a:p>
            <a:p>
              <a:endParaRPr lang="en-US" sz="2000" dirty="0"/>
            </a:p>
            <a:p>
              <a:r>
                <a:rPr lang="en-US" sz="2000" dirty="0"/>
                <a:t>fail        otherwise</a:t>
              </a:r>
            </a:p>
          </p:txBody>
        </p:sp>
        <p:sp>
          <p:nvSpPr>
            <p:cNvPr id="6" name="Left Brace 5"/>
            <p:cNvSpPr/>
            <p:nvPr/>
          </p:nvSpPr>
          <p:spPr>
            <a:xfrm>
              <a:off x="2856805" y="4067691"/>
              <a:ext cx="432262" cy="1119447"/>
            </a:xfrm>
            <a:prstGeom prst="leftBrace">
              <a:avLst>
                <a:gd name="adj1" fmla="val 8333"/>
                <a:gd name="adj2" fmla="val 4950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51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Extending/overloading the definition of substitution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Substitution applied to terms. t</a:t>
            </a:r>
            <a:endParaRPr lang="en-US" dirty="0"/>
          </a:p>
          <a:p>
            <a:r>
              <a:rPr lang="en-US" dirty="0"/>
              <a:t>Substitution applied to unify-expressions. 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 t  s    t    s </a:t>
            </a:r>
          </a:p>
          <a:p>
            <a:r>
              <a:rPr lang="en-US" dirty="0">
                <a:sym typeface="Symbol" panose="05050102010706020507" pitchFamily="18" charset="2"/>
              </a:rPr>
              <a:t>Substitution applied to sets whose elements are unify-expressions.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   element</a:t>
            </a:r>
            <a:r>
              <a:rPr lang="en-US" baseline="-25000" dirty="0">
                <a:sym typeface="Symbol" panose="05050102010706020507" pitchFamily="18" charset="2"/>
              </a:rPr>
              <a:t></a:t>
            </a:r>
            <a:r>
              <a:rPr lang="en-US" dirty="0">
                <a:sym typeface="Symbol" panose="05050102010706020507" pitchFamily="18" charset="2"/>
              </a:rPr>
              <a:t> ,  , </a:t>
            </a:r>
            <a:r>
              <a:rPr lang="en-US" dirty="0" err="1">
                <a:sym typeface="Symbol" panose="05050102010706020507" pitchFamily="18" charset="2"/>
              </a:rPr>
              <a:t>element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      element</a:t>
            </a:r>
            <a:r>
              <a:rPr lang="en-US" baseline="-25000" dirty="0">
                <a:sym typeface="Symbol" panose="05050102010706020507" pitchFamily="18" charset="2"/>
              </a:rPr>
              <a:t> </a:t>
            </a:r>
            <a:r>
              <a:rPr lang="en-US" dirty="0">
                <a:sym typeface="Symbol" panose="05050102010706020507" pitchFamily="18" charset="2"/>
              </a:rPr>
              <a:t>,  ,  </a:t>
            </a:r>
            <a:r>
              <a:rPr lang="en-US" dirty="0" err="1">
                <a:sym typeface="Symbol" panose="05050102010706020507" pitchFamily="18" charset="2"/>
              </a:rPr>
              <a:t>element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 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1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6015" y="1341120"/>
            <a:ext cx="86341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develop an algorithm for a more general form of unification that involves discovering a substitution that simultaneously solves a set of unify-expressions.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				S </a:t>
            </a:r>
            <a:r>
              <a:rPr lang="en-US" sz="2400" dirty="0">
                <a:sym typeface="Symbol" panose="05050102010706020507" pitchFamily="18" charset="2"/>
              </a:rPr>
              <a:t>  </a:t>
            </a:r>
            <a:r>
              <a:rPr lang="en-US" sz="2400" dirty="0"/>
              <a:t>t</a:t>
            </a:r>
            <a:r>
              <a:rPr lang="en-US" sz="2400" baseline="-25000" dirty="0">
                <a:sym typeface="Symbol" panose="05050102010706020507" pitchFamily="18" charset="2"/>
              </a:rPr>
              <a:t>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 </a:t>
            </a:r>
            <a:r>
              <a:rPr lang="en-US" sz="2400" dirty="0"/>
              <a:t>s</a:t>
            </a:r>
            <a:r>
              <a:rPr lang="en-US" sz="2400" baseline="-25000" dirty="0">
                <a:sym typeface="Symbol" panose="05050102010706020507" pitchFamily="18" charset="2"/>
              </a:rPr>
              <a:t></a:t>
            </a:r>
            <a:r>
              <a:rPr lang="en-US" sz="2400" dirty="0"/>
              <a:t>, t</a:t>
            </a:r>
            <a:r>
              <a:rPr lang="en-US" sz="2400" baseline="-25000" dirty="0">
                <a:sym typeface="Symbol" panose="05050102010706020507" pitchFamily="18" charset="2"/>
              </a:rPr>
              <a:t>2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 </a:t>
            </a:r>
            <a:r>
              <a:rPr lang="en-US" sz="2400" dirty="0"/>
              <a:t>s</a:t>
            </a:r>
            <a:r>
              <a:rPr lang="en-US" sz="2400" baseline="-25000" dirty="0">
                <a:sym typeface="Symbol" panose="05050102010706020507" pitchFamily="18" charset="2"/>
              </a:rPr>
              <a:t>2</a:t>
            </a:r>
            <a:r>
              <a:rPr lang="en-US" sz="2400" dirty="0"/>
              <a:t>, </a:t>
            </a:r>
            <a:r>
              <a:rPr lang="en-US" sz="2400" dirty="0">
                <a:sym typeface="Symbol" panose="05050102010706020507" pitchFamily="18" charset="2"/>
              </a:rPr>
              <a:t> </a:t>
            </a:r>
            <a:r>
              <a:rPr lang="en-US" sz="2400" dirty="0"/>
              <a:t>, </a:t>
            </a:r>
            <a:r>
              <a:rPr lang="en-US" sz="2400" dirty="0" err="1"/>
              <a:t>t</a:t>
            </a:r>
            <a:r>
              <a:rPr lang="en-US" sz="2400" baseline="-25000" dirty="0" err="1">
                <a:sym typeface="Symbol" panose="05050102010706020507" pitchFamily="18" charset="2"/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 </a:t>
            </a:r>
            <a:r>
              <a:rPr lang="en-US" sz="2400" dirty="0" err="1"/>
              <a:t>s</a:t>
            </a:r>
            <a:r>
              <a:rPr lang="en-US" sz="2400" baseline="-25000" dirty="0" err="1">
                <a:sym typeface="Symbol" panose="05050102010706020507" pitchFamily="18" charset="2"/>
              </a:rPr>
              <a:t>n</a:t>
            </a:r>
            <a:r>
              <a:rPr lang="en-US" sz="2400" dirty="0"/>
              <a:t> }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Important.</a:t>
            </a:r>
            <a:r>
              <a:rPr lang="en-US" sz="2400" dirty="0"/>
              <a:t> We will assume that the scope of a unification variable extends over the entire set S.</a:t>
            </a:r>
          </a:p>
        </p:txBody>
      </p:sp>
    </p:spTree>
    <p:extLst>
      <p:ext uri="{BB962C8B-B14F-4D97-AF65-F5344CB8AC3E}">
        <p14:creationId xmlns:p14="http://schemas.microsoft.com/office/powerpoint/2010/main" val="54915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Occurs Check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952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x denote a variable and t denote a term.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56242" y="3332864"/>
            <a:ext cx="8188594" cy="1122421"/>
            <a:chOff x="2927423" y="4313365"/>
            <a:chExt cx="8188594" cy="1122421"/>
          </a:xfrm>
        </p:grpSpPr>
        <p:sp>
          <p:nvSpPr>
            <p:cNvPr id="9" name="TextBox 8"/>
            <p:cNvSpPr txBox="1"/>
            <p:nvPr/>
          </p:nvSpPr>
          <p:spPr>
            <a:xfrm>
              <a:off x="2927423" y="4621142"/>
              <a:ext cx="2163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occurs(</a:t>
              </a:r>
              <a:r>
                <a:rPr lang="en-US" sz="2000" dirty="0" err="1"/>
                <a:t>x,t</a:t>
              </a:r>
              <a:r>
                <a:rPr lang="en-US" sz="2000" dirty="0"/>
                <a:t>)   </a:t>
              </a:r>
              <a:r>
                <a:rPr lang="en-US" sz="2000" dirty="0">
                  <a:sym typeface="Symbol" panose="05050102010706020507" pitchFamily="18" charset="2"/>
                </a:rPr>
                <a:t></a:t>
              </a:r>
              <a:r>
                <a:rPr lang="en-US" sz="2000" dirty="0"/>
                <a:t>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4177" y="4313365"/>
              <a:ext cx="63118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true        if the variable x occurs as a proper sub-term of t.</a:t>
              </a:r>
            </a:p>
            <a:p>
              <a:endParaRPr lang="en-US" sz="2000" dirty="0"/>
            </a:p>
            <a:p>
              <a:r>
                <a:rPr lang="en-US" sz="2000" dirty="0"/>
                <a:t>false       otherwise</a:t>
              </a:r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4548524" y="4316339"/>
              <a:ext cx="438258" cy="1119447"/>
            </a:xfrm>
            <a:prstGeom prst="leftBrace">
              <a:avLst>
                <a:gd name="adj1" fmla="val 8333"/>
                <a:gd name="adj2" fmla="val 4950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788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923668"/>
              </p:ext>
            </p:extLst>
          </p:nvPr>
        </p:nvGraphicFramePr>
        <p:xfrm>
          <a:off x="4417389" y="2707529"/>
          <a:ext cx="3671653" cy="184234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39703">
                  <a:extLst>
                    <a:ext uri="{9D8B030D-6E8A-4147-A177-3AD203B41FA5}">
                      <a16:colId xmlns:a16="http://schemas.microsoft.com/office/drawing/2014/main" val="2301328655"/>
                    </a:ext>
                  </a:extLst>
                </a:gridCol>
                <a:gridCol w="1331950">
                  <a:extLst>
                    <a:ext uri="{9D8B030D-6E8A-4147-A177-3AD203B41FA5}">
                      <a16:colId xmlns:a16="http://schemas.microsoft.com/office/drawing/2014/main" val="2291887884"/>
                    </a:ext>
                  </a:extLst>
                </a:gridCol>
              </a:tblGrid>
              <a:tr h="368469">
                <a:tc>
                  <a:txBody>
                    <a:bodyPr/>
                    <a:lstStyle/>
                    <a:p>
                      <a:r>
                        <a:rPr lang="en-US" b="0" dirty="0"/>
                        <a:t>occurs(</a:t>
                      </a:r>
                      <a:r>
                        <a:rPr lang="en-US" b="0" dirty="0" err="1"/>
                        <a:t>x,a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65380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b="0" dirty="0"/>
                        <a:t>occurs(</a:t>
                      </a:r>
                      <a:r>
                        <a:rPr lang="en-US" b="0" dirty="0" err="1"/>
                        <a:t>x,y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3467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b="0" dirty="0"/>
                        <a:t>occurs(</a:t>
                      </a:r>
                      <a:r>
                        <a:rPr lang="en-US" b="0" dirty="0" err="1"/>
                        <a:t>x,x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92623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b="0" dirty="0"/>
                        <a:t>occurs(</a:t>
                      </a:r>
                      <a:r>
                        <a:rPr lang="en-US" b="0" dirty="0" err="1"/>
                        <a:t>x,f</a:t>
                      </a: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y,b</a:t>
                      </a:r>
                      <a:r>
                        <a:rPr lang="en-US" b="0" dirty="0"/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180926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b="0" dirty="0"/>
                        <a:t>occurs(</a:t>
                      </a:r>
                      <a:r>
                        <a:rPr lang="en-US" b="0" dirty="0" err="1"/>
                        <a:t>x,f</a:t>
                      </a:r>
                      <a:r>
                        <a:rPr lang="en-US" b="0" dirty="0"/>
                        <a:t>(x))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1157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58510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1867" y="2149607"/>
            <a:ext cx="9496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unify ( </a:t>
            </a:r>
            <a:r>
              <a:rPr lang="en-US" sz="2000" dirty="0">
                <a:sym typeface="Symbol" panose="05050102010706020507" pitchFamily="18" charset="2"/>
              </a:rPr>
              <a:t> x  t   S,     if occurs(</a:t>
            </a:r>
            <a:r>
              <a:rPr lang="en-US" sz="2000" dirty="0" err="1">
                <a:sym typeface="Symbol" panose="05050102010706020507" pitchFamily="18" charset="2"/>
              </a:rPr>
              <a:t>x,t</a:t>
            </a:r>
            <a:r>
              <a:rPr lang="en-US" sz="2000" dirty="0">
                <a:sym typeface="Symbol" panose="05050102010706020507" pitchFamily="18" charset="2"/>
              </a:rPr>
              <a:t>)  </a:t>
            </a:r>
            <a:r>
              <a:rPr lang="en-US" sz="2000" baseline="-25000" dirty="0">
                <a:sym typeface="Symbol" panose="05050102010706020507" pitchFamily="18" charset="2"/>
              </a:rPr>
              <a:t>1 </a:t>
            </a:r>
            <a:r>
              <a:rPr lang="en-US" sz="2000" dirty="0">
                <a:sym typeface="Symbol" panose="05050102010706020507" pitchFamily="18" charset="2"/>
              </a:rPr>
              <a:t> [x  t]  then unify</a:t>
            </a:r>
            <a:r>
              <a:rPr lang="en-US" sz="2000" dirty="0"/>
              <a:t> ( </a:t>
            </a:r>
            <a:r>
              <a:rPr lang="en-US" sz="2000" dirty="0">
                <a:sym typeface="Symbol" panose="05050102010706020507" pitchFamily="18" charset="2"/>
              </a:rPr>
              <a:t></a:t>
            </a:r>
            <a:r>
              <a:rPr lang="en-US" sz="2000" baseline="-25000" dirty="0">
                <a:sym typeface="Symbol" panose="05050102010706020507" pitchFamily="18" charset="2"/>
              </a:rPr>
              <a:t>1</a:t>
            </a:r>
            <a:r>
              <a:rPr lang="en-US" sz="2000" dirty="0">
                <a:sym typeface="Symbol" panose="05050102010706020507" pitchFamily="18" charset="2"/>
              </a:rPr>
              <a:t>S, [x  t] 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                                             else fail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451867" y="3599186"/>
            <a:ext cx="7060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unify ( </a:t>
            </a:r>
            <a:r>
              <a:rPr lang="en-US" sz="2000" dirty="0">
                <a:sym typeface="Symbol" panose="05050102010706020507" pitchFamily="18" charset="2"/>
              </a:rPr>
              <a:t> t  t   S,    </a:t>
            </a:r>
            <a:r>
              <a:rPr lang="en-US" sz="2000" dirty="0"/>
              <a:t>unify ( </a:t>
            </a:r>
            <a:r>
              <a:rPr lang="en-US" sz="2000" dirty="0">
                <a:sym typeface="Symbol" panose="05050102010706020507" pitchFamily="18" charset="2"/>
              </a:rPr>
              <a:t>S,  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51867" y="4195598"/>
            <a:ext cx="7060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unify ( </a:t>
            </a:r>
            <a:r>
              <a:rPr lang="en-US" sz="2000" dirty="0">
                <a:sym typeface="Symbol" panose="05050102010706020507" pitchFamily="18" charset="2"/>
              </a:rPr>
              <a:t> ,    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51867" y="4803027"/>
            <a:ext cx="1061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unify ( </a:t>
            </a:r>
            <a:r>
              <a:rPr lang="en-US" sz="2000" dirty="0">
                <a:sym typeface="Symbol" panose="05050102010706020507" pitchFamily="18" charset="2"/>
              </a:rPr>
              <a:t> </a:t>
            </a:r>
            <a:r>
              <a:rPr lang="en-US" sz="2000" dirty="0" err="1">
                <a:sym typeface="Symbol" panose="05050102010706020507" pitchFamily="18" charset="2"/>
              </a:rPr>
              <a:t>ft</a:t>
            </a:r>
            <a:r>
              <a:rPr lang="en-US" sz="2000" baseline="-25000" dirty="0">
                <a:sym typeface="Symbol" panose="05050102010706020507" pitchFamily="18" charset="2"/>
              </a:rPr>
              <a:t></a:t>
            </a:r>
            <a:r>
              <a:rPr lang="en-US" sz="2000" dirty="0">
                <a:sym typeface="Symbol" panose="05050102010706020507" pitchFamily="18" charset="2"/>
              </a:rPr>
              <a:t>,, </a:t>
            </a:r>
            <a:r>
              <a:rPr lang="en-US" sz="2000" dirty="0" err="1">
                <a:sym typeface="Symbol" panose="05050102010706020507" pitchFamily="18" charset="2"/>
              </a:rPr>
              <a:t>t</a:t>
            </a:r>
            <a:r>
              <a:rPr lang="en-US" sz="2000" baseline="-25000" dirty="0" err="1">
                <a:sym typeface="Symbol" panose="05050102010706020507" pitchFamily="18" charset="2"/>
              </a:rPr>
              <a:t>n</a:t>
            </a:r>
            <a:r>
              <a:rPr lang="en-US" sz="2000" dirty="0">
                <a:sym typeface="Symbol" panose="05050102010706020507" pitchFamily="18" charset="2"/>
              </a:rPr>
              <a:t>  </a:t>
            </a:r>
            <a:r>
              <a:rPr lang="en-US" sz="2000" dirty="0" err="1">
                <a:sym typeface="Symbol" panose="05050102010706020507" pitchFamily="18" charset="2"/>
              </a:rPr>
              <a:t>fs</a:t>
            </a:r>
            <a:r>
              <a:rPr lang="en-US" sz="2000" baseline="-25000" dirty="0">
                <a:sym typeface="Symbol" panose="05050102010706020507" pitchFamily="18" charset="2"/>
              </a:rPr>
              <a:t></a:t>
            </a:r>
            <a:r>
              <a:rPr lang="en-US" sz="2000" dirty="0">
                <a:sym typeface="Symbol" panose="05050102010706020507" pitchFamily="18" charset="2"/>
              </a:rPr>
              <a:t>,, </a:t>
            </a:r>
            <a:r>
              <a:rPr lang="en-US" sz="2000" dirty="0" err="1">
                <a:sym typeface="Symbol" panose="05050102010706020507" pitchFamily="18" charset="2"/>
              </a:rPr>
              <a:t>s</a:t>
            </a:r>
            <a:r>
              <a:rPr lang="en-US" sz="2000" baseline="-25000" dirty="0" err="1">
                <a:sym typeface="Symbol" panose="05050102010706020507" pitchFamily="18" charset="2"/>
              </a:rPr>
              <a:t>n</a:t>
            </a:r>
            <a:r>
              <a:rPr lang="en-US" sz="2000" dirty="0">
                <a:sym typeface="Symbol" panose="05050102010706020507" pitchFamily="18" charset="2"/>
              </a:rPr>
              <a:t>   S,    </a:t>
            </a:r>
            <a:r>
              <a:rPr lang="en-US" sz="2000" dirty="0"/>
              <a:t>unify ( </a:t>
            </a:r>
            <a:r>
              <a:rPr lang="en-US" sz="2000" dirty="0">
                <a:sym typeface="Symbol" panose="05050102010706020507" pitchFamily="18" charset="2"/>
              </a:rPr>
              <a:t>t</a:t>
            </a:r>
            <a:r>
              <a:rPr lang="en-US" sz="2000" baseline="-25000" dirty="0">
                <a:sym typeface="Symbol" panose="05050102010706020507" pitchFamily="18" charset="2"/>
              </a:rPr>
              <a:t></a:t>
            </a:r>
            <a:r>
              <a:rPr lang="en-US" sz="2000" dirty="0">
                <a:sym typeface="Symbol" panose="05050102010706020507" pitchFamily="18" charset="2"/>
              </a:rPr>
              <a:t>  s</a:t>
            </a:r>
            <a:r>
              <a:rPr lang="en-US" sz="2000" baseline="-25000" dirty="0">
                <a:sym typeface="Symbol" panose="05050102010706020507" pitchFamily="18" charset="2"/>
              </a:rPr>
              <a:t></a:t>
            </a:r>
            <a:r>
              <a:rPr lang="en-US" sz="2000" dirty="0">
                <a:sym typeface="Symbol" panose="05050102010706020507" pitchFamily="18" charset="2"/>
              </a:rPr>
              <a:t>    </a:t>
            </a:r>
            <a:r>
              <a:rPr lang="en-US" sz="2000" dirty="0" err="1">
                <a:sym typeface="Symbol" panose="05050102010706020507" pitchFamily="18" charset="2"/>
              </a:rPr>
              <a:t>t</a:t>
            </a:r>
            <a:r>
              <a:rPr lang="en-US" sz="2000" baseline="-25000" dirty="0" err="1">
                <a:sym typeface="Symbol" panose="05050102010706020507" pitchFamily="18" charset="2"/>
              </a:rPr>
              <a:t>n</a:t>
            </a:r>
            <a:r>
              <a:rPr lang="en-US" sz="2000" dirty="0">
                <a:sym typeface="Symbol" panose="05050102010706020507" pitchFamily="18" charset="2"/>
              </a:rPr>
              <a:t>  </a:t>
            </a:r>
            <a:r>
              <a:rPr lang="en-US" sz="2000" dirty="0" err="1">
                <a:sym typeface="Symbol" panose="05050102010706020507" pitchFamily="18" charset="2"/>
              </a:rPr>
              <a:t>s</a:t>
            </a:r>
            <a:r>
              <a:rPr lang="en-US" sz="2000" baseline="-25000" dirty="0" err="1">
                <a:sym typeface="Symbol" panose="05050102010706020507" pitchFamily="18" charset="2"/>
              </a:rPr>
              <a:t>n</a:t>
            </a:r>
            <a:r>
              <a:rPr lang="en-US" sz="2000" dirty="0">
                <a:sym typeface="Symbol" panose="05050102010706020507" pitchFamily="18" charset="2"/>
              </a:rPr>
              <a:t>  S,  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451867" y="5388422"/>
            <a:ext cx="965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unify ( </a:t>
            </a:r>
            <a:r>
              <a:rPr lang="en-US" sz="2000" dirty="0">
                <a:sym typeface="Symbol" panose="05050102010706020507" pitchFamily="18" charset="2"/>
              </a:rPr>
              <a:t> f  g   S,    </a:t>
            </a:r>
            <a:r>
              <a:rPr lang="en-US" sz="2000" dirty="0"/>
              <a:t>fail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1052" y="2999599"/>
            <a:ext cx="7060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unify ( </a:t>
            </a:r>
            <a:r>
              <a:rPr lang="en-US" sz="2000" dirty="0">
                <a:sym typeface="Symbol" panose="05050102010706020507" pitchFamily="18" charset="2"/>
              </a:rPr>
              <a:t> t  x   S,    </a:t>
            </a:r>
            <a:r>
              <a:rPr lang="en-US" sz="2000" dirty="0"/>
              <a:t>unify (</a:t>
            </a:r>
            <a:r>
              <a:rPr lang="en-US" sz="2000" dirty="0">
                <a:sym typeface="Symbol" panose="05050102010706020507" pitchFamily="18" charset="2"/>
              </a:rPr>
              <a:t> x  t   S,  </a:t>
            </a:r>
            <a:endParaRPr lang="en-US" sz="20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Unification Algorithm by A. </a:t>
            </a:r>
            <a:r>
              <a:rPr lang="en-US" dirty="0" err="1"/>
              <a:t>Martelli</a:t>
            </a:r>
            <a:r>
              <a:rPr lang="en-US" dirty="0"/>
              <a:t> and U. </a:t>
            </a:r>
            <a:r>
              <a:rPr lang="en-US" dirty="0" err="1"/>
              <a:t>Montanari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Exponential nature of Unification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7976" y="2520590"/>
            <a:ext cx="6319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  x</a:t>
            </a:r>
            <a:r>
              <a:rPr lang="en-US" sz="2000" baseline="-25000" dirty="0">
                <a:sym typeface="Symbol" panose="05050102010706020507" pitchFamily="18" charset="2"/>
              </a:rPr>
              <a:t>0</a:t>
            </a:r>
            <a:r>
              <a:rPr lang="en-US" sz="2000" dirty="0">
                <a:sym typeface="Symbol" panose="05050102010706020507" pitchFamily="18" charset="2"/>
              </a:rPr>
              <a:t>  f(,),  x</a:t>
            </a:r>
            <a:r>
              <a:rPr lang="en-US" sz="2000" baseline="-25000" dirty="0">
                <a:sym typeface="Symbol" panose="05050102010706020507" pitchFamily="18" charset="2"/>
              </a:rPr>
              <a:t>1</a:t>
            </a:r>
            <a:r>
              <a:rPr lang="en-US" sz="2000" dirty="0">
                <a:sym typeface="Symbol" panose="05050102010706020507" pitchFamily="18" charset="2"/>
              </a:rPr>
              <a:t>  f(x</a:t>
            </a:r>
            <a:r>
              <a:rPr lang="en-US" sz="2000" baseline="-25000" dirty="0">
                <a:sym typeface="Symbol" panose="05050102010706020507" pitchFamily="18" charset="2"/>
              </a:rPr>
              <a:t>0</a:t>
            </a:r>
            <a:r>
              <a:rPr lang="en-US" sz="2000" dirty="0">
                <a:sym typeface="Symbol" panose="05050102010706020507" pitchFamily="18" charset="2"/>
              </a:rPr>
              <a:t>,x</a:t>
            </a:r>
            <a:r>
              <a:rPr lang="en-US" sz="2000" baseline="-25000" dirty="0">
                <a:sym typeface="Symbol" panose="05050102010706020507" pitchFamily="18" charset="2"/>
              </a:rPr>
              <a:t>0</a:t>
            </a:r>
            <a:r>
              <a:rPr lang="en-US" sz="2000" dirty="0">
                <a:sym typeface="Symbol" panose="05050102010706020507" pitchFamily="18" charset="2"/>
              </a:rPr>
              <a:t>),  x</a:t>
            </a:r>
            <a:r>
              <a:rPr lang="en-US" sz="2000" baseline="-25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  f(x</a:t>
            </a:r>
            <a:r>
              <a:rPr lang="en-US" sz="2000" baseline="-25000" dirty="0">
                <a:sym typeface="Symbol" panose="05050102010706020507" pitchFamily="18" charset="2"/>
              </a:rPr>
              <a:t>1</a:t>
            </a:r>
            <a:r>
              <a:rPr lang="en-US" sz="2000" dirty="0">
                <a:sym typeface="Symbol" panose="05050102010706020507" pitchFamily="18" charset="2"/>
              </a:rPr>
              <a:t>,x</a:t>
            </a:r>
            <a:r>
              <a:rPr lang="en-US" sz="2000" baseline="-25000" dirty="0">
                <a:sym typeface="Symbol" panose="05050102010706020507" pitchFamily="18" charset="2"/>
              </a:rPr>
              <a:t>1</a:t>
            </a:r>
            <a:r>
              <a:rPr lang="en-US" sz="2000" dirty="0">
                <a:sym typeface="Symbol" panose="05050102010706020507" pitchFamily="18" charset="2"/>
              </a:rPr>
              <a:t>), x</a:t>
            </a:r>
            <a:r>
              <a:rPr lang="en-US" sz="2000" baseline="-25000" dirty="0">
                <a:sym typeface="Symbol" panose="05050102010706020507" pitchFamily="18" charset="2"/>
              </a:rPr>
              <a:t>3</a:t>
            </a:r>
            <a:r>
              <a:rPr lang="en-US" sz="2000" dirty="0">
                <a:sym typeface="Symbol" panose="05050102010706020507" pitchFamily="18" charset="2"/>
              </a:rPr>
              <a:t>  f(x</a:t>
            </a:r>
            <a:r>
              <a:rPr lang="en-US" sz="2000" baseline="-25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,x</a:t>
            </a:r>
            <a:r>
              <a:rPr lang="en-US" sz="2000" baseline="-25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 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87976" y="3765350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x</a:t>
            </a:r>
            <a:r>
              <a:rPr lang="en-US" sz="2000" baseline="-25000" dirty="0">
                <a:sym typeface="Symbol" panose="05050102010706020507" pitchFamily="18" charset="2"/>
              </a:rPr>
              <a:t>1</a:t>
            </a:r>
            <a:r>
              <a:rPr lang="en-US" sz="2000" dirty="0">
                <a:sym typeface="Symbol" panose="05050102010706020507" pitchFamily="18" charset="2"/>
              </a:rPr>
              <a:t>  f(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f(,)</a:t>
            </a:r>
            <a:r>
              <a:rPr lang="en-US" sz="2000" dirty="0">
                <a:sym typeface="Symbol" panose="05050102010706020507" pitchFamily="18" charset="2"/>
              </a:rPr>
              <a:t>,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f(,)</a:t>
            </a:r>
            <a:r>
              <a:rPr lang="en-US" sz="2000" dirty="0">
                <a:sym typeface="Symbol" panose="05050102010706020507" pitchFamily="18" charset="2"/>
              </a:rPr>
              <a:t> )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487976" y="4261691"/>
            <a:ext cx="4650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x</a:t>
            </a:r>
            <a:r>
              <a:rPr lang="en-US" sz="2000" baseline="-25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  f( 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f(f(,),f(,))</a:t>
            </a:r>
            <a:r>
              <a:rPr lang="en-US" sz="2000" dirty="0">
                <a:sym typeface="Symbol" panose="05050102010706020507" pitchFamily="18" charset="2"/>
              </a:rPr>
              <a:t>,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f(f(,),f(,))</a:t>
            </a:r>
            <a:r>
              <a:rPr lang="en-US" sz="2000" dirty="0">
                <a:sym typeface="Symbol" panose="05050102010706020507" pitchFamily="18" charset="2"/>
              </a:rPr>
              <a:t>  )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487976" y="4758032"/>
            <a:ext cx="8132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x</a:t>
            </a:r>
            <a:r>
              <a:rPr lang="en-US" sz="2000" baseline="-25000" dirty="0">
                <a:sym typeface="Symbol" panose="05050102010706020507" pitchFamily="18" charset="2"/>
              </a:rPr>
              <a:t>3</a:t>
            </a:r>
            <a:r>
              <a:rPr lang="en-US" sz="2000" dirty="0">
                <a:sym typeface="Symbol" panose="05050102010706020507" pitchFamily="18" charset="2"/>
              </a:rPr>
              <a:t>  f(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f(f(f(,),f(,)),f(f(,),f(,)))</a:t>
            </a:r>
            <a:r>
              <a:rPr lang="en-US" sz="2000" dirty="0">
                <a:sym typeface="Symbol" panose="05050102010706020507" pitchFamily="18" charset="2"/>
              </a:rPr>
              <a:t>,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f(f(f(,),f(,)),f(f(,),f(,)))</a:t>
            </a:r>
            <a:r>
              <a:rPr lang="en-US" sz="2000" dirty="0">
                <a:sym typeface="Symbol" panose="05050102010706020507" pitchFamily="18" charset="2"/>
              </a:rPr>
              <a:t> 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335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020587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far, we have been very strict about only permitting variables to occur on the left-hand side of a match expression.</a:t>
            </a:r>
          </a:p>
          <a:p>
            <a:r>
              <a:rPr lang="en-US" dirty="0"/>
              <a:t>Unification is a generalization of matching where variables may occur in both terms. </a:t>
            </a:r>
          </a:p>
          <a:p>
            <a:r>
              <a:rPr lang="en-US" dirty="0"/>
              <a:t>In particular, variables may also occur in the target expression.</a:t>
            </a:r>
          </a:p>
          <a:p>
            <a:r>
              <a:rPr lang="en-US" dirty="0"/>
              <a:t>We will write t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</a:t>
            </a:r>
            <a:r>
              <a:rPr lang="en-US" dirty="0"/>
              <a:t> t</a:t>
            </a:r>
            <a:r>
              <a:rPr lang="en-US" baseline="-25000" dirty="0"/>
              <a:t>2</a:t>
            </a:r>
            <a:r>
              <a:rPr lang="en-US" dirty="0"/>
              <a:t> to denote that a unification should be attempted between t</a:t>
            </a:r>
            <a:r>
              <a:rPr lang="en-US" baseline="-25000" dirty="0"/>
              <a:t>1</a:t>
            </a:r>
            <a:r>
              <a:rPr lang="en-US" dirty="0"/>
              <a:t> and t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We will call an expression of the form t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</a:t>
            </a:r>
            <a:r>
              <a:rPr lang="en-US" dirty="0"/>
              <a:t> t</a:t>
            </a:r>
            <a:r>
              <a:rPr lang="en-US" baseline="-25000" dirty="0"/>
              <a:t>2</a:t>
            </a:r>
            <a:r>
              <a:rPr lang="en-US" dirty="0"/>
              <a:t> a </a:t>
            </a:r>
            <a:r>
              <a:rPr lang="en-US" b="1" dirty="0">
                <a:solidFill>
                  <a:srgbClr val="FF0000"/>
                </a:solidFill>
              </a:rPr>
              <a:t>unify-expression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03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206" y="1088571"/>
            <a:ext cx="92223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Given two terms t</a:t>
            </a:r>
            <a:r>
              <a:rPr lang="en-US" sz="2000" baseline="-25000" dirty="0"/>
              <a:t>1 </a:t>
            </a:r>
            <a:r>
              <a:rPr lang="en-US" sz="2000" dirty="0">
                <a:sym typeface="Symbol" panose="05050102010706020507" pitchFamily="18" charset="2"/>
              </a:rPr>
              <a:t></a:t>
            </a:r>
            <a:r>
              <a:rPr lang="en-US" sz="2000" dirty="0"/>
              <a:t> T (F,X) and t</a:t>
            </a:r>
            <a:r>
              <a:rPr lang="en-US" sz="2000" baseline="-25000" dirty="0">
                <a:sym typeface="Symbol" panose="05050102010706020507" pitchFamily="18" charset="2"/>
              </a:rPr>
              <a:t></a:t>
            </a:r>
            <a:r>
              <a:rPr lang="en-US" sz="2000" baseline="-25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</a:t>
            </a:r>
            <a:r>
              <a:rPr lang="en-US" sz="2000" dirty="0"/>
              <a:t> T (F,X), the goal of unification is to discover a (most general) substitution </a:t>
            </a:r>
            <a:r>
              <a:rPr lang="en-US" sz="2000" dirty="0">
                <a:sym typeface="Symbol" panose="05050102010706020507" pitchFamily="18" charset="2"/>
              </a:rPr>
              <a:t> </a:t>
            </a:r>
            <a:r>
              <a:rPr lang="en-US" sz="2000" dirty="0"/>
              <a:t>such that</a:t>
            </a:r>
          </a:p>
          <a:p>
            <a:endParaRPr lang="en-US" sz="2000" dirty="0"/>
          </a:p>
          <a:p>
            <a:endParaRPr lang="en-US" sz="2000" dirty="0"/>
          </a:p>
          <a:p>
            <a:pPr algn="ctr"/>
            <a:r>
              <a:rPr lang="en-US" sz="2000" dirty="0">
                <a:sym typeface="Symbol" panose="05050102010706020507" pitchFamily="18" charset="2"/>
              </a:rPr>
              <a:t>		</a:t>
            </a:r>
            <a:r>
              <a:rPr lang="en-US" sz="2000" dirty="0"/>
              <a:t>t</a:t>
            </a:r>
            <a:r>
              <a:rPr lang="en-US" sz="2000" baseline="-25000" dirty="0"/>
              <a:t>1</a:t>
            </a:r>
            <a:r>
              <a:rPr lang="en-US" sz="2000" dirty="0">
                <a:sym typeface="Symbol" panose="05050102010706020507" pitchFamily="18" charset="2"/>
              </a:rPr>
              <a:t>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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</a:t>
            </a:r>
            <a:r>
              <a:rPr lang="en-US" sz="2000" dirty="0"/>
              <a:t>t</a:t>
            </a:r>
            <a:r>
              <a:rPr lang="en-US" sz="2000" baseline="-25000" dirty="0">
                <a:sym typeface="Symbol" panose="05050102010706020507" pitchFamily="18" charset="2"/>
              </a:rPr>
              <a:t></a:t>
            </a:r>
            <a:r>
              <a:rPr lang="en-US" sz="2000" dirty="0">
                <a:sym typeface="Symbol" panose="05050102010706020507" pitchFamily="18" charset="2"/>
              </a:rPr>
              <a:t>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52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agree?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– I don’t care where we eat so long as we eat after 6pm. </a:t>
            </a:r>
          </a:p>
          <a:p>
            <a:r>
              <a:rPr lang="en-US" dirty="0"/>
              <a:t>Sally – I don’t care when we eat so long as we eat Chinese food. </a:t>
            </a:r>
          </a:p>
          <a:p>
            <a:r>
              <a:rPr lang="en-US" dirty="0"/>
              <a:t>Solution: Eat Chinese food after 6pm.</a:t>
            </a:r>
          </a:p>
        </p:txBody>
      </p:sp>
    </p:spTree>
    <p:extLst>
      <p:ext uri="{BB962C8B-B14F-4D97-AF65-F5344CB8AC3E}">
        <p14:creationId xmlns:p14="http://schemas.microsoft.com/office/powerpoint/2010/main" val="162160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01174"/>
          </a:xfrm>
        </p:spPr>
        <p:txBody>
          <a:bodyPr>
            <a:normAutofit/>
          </a:bodyPr>
          <a:lstStyle/>
          <a:p>
            <a:r>
              <a:rPr lang="en-US" dirty="0"/>
              <a:t>The shape of a term introduces structural constraints .</a:t>
            </a:r>
          </a:p>
          <a:p>
            <a:pPr lvl="1"/>
            <a:r>
              <a:rPr lang="en-US" dirty="0"/>
              <a:t>In particular, the functions (and constants) in a term structure are fixed.</a:t>
            </a:r>
          </a:p>
          <a:p>
            <a:r>
              <a:rPr lang="en-US" dirty="0"/>
              <a:t>Through binding, variables can acquire a (term) shape. </a:t>
            </a:r>
          </a:p>
          <a:p>
            <a:pPr lvl="1"/>
            <a:r>
              <a:rPr lang="en-US" dirty="0"/>
              <a:t>Variables here play a role similar to the role played by non-terminal symbols in context-free grammars.</a:t>
            </a:r>
          </a:p>
          <a:p>
            <a:pPr lvl="1"/>
            <a:r>
              <a:rPr lang="en-US" dirty="0"/>
              <a:t>Variable bindings can be seen as a way to “grow” term structures. This is similar to how non-terminal symbols can be “grown” through derivations.</a:t>
            </a:r>
          </a:p>
          <a:p>
            <a:r>
              <a:rPr lang="en-US" dirty="0"/>
              <a:t>In general, two terms can have variables in common. Such variables must be bound (i.e., grown) in the same way.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8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8481146" y="407623"/>
            <a:ext cx="3393212" cy="2453088"/>
            <a:chOff x="8481146" y="407623"/>
            <a:chExt cx="3393212" cy="2453088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9604874" y="407623"/>
              <a:ext cx="572878" cy="352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8481146" y="1397305"/>
              <a:ext cx="572878" cy="3525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10728602" y="1386287"/>
              <a:ext cx="572878" cy="352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10155724" y="2508172"/>
              <a:ext cx="572878" cy="352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11301480" y="2508172"/>
              <a:ext cx="572878" cy="352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4" idx="2"/>
              <a:endCxn id="5" idx="0"/>
            </p:cNvCxnSpPr>
            <p:nvPr/>
          </p:nvCxnSpPr>
          <p:spPr>
            <a:xfrm flipH="1">
              <a:off x="8767585" y="760162"/>
              <a:ext cx="1123728" cy="637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2"/>
              <a:endCxn id="6" idx="0"/>
            </p:cNvCxnSpPr>
            <p:nvPr/>
          </p:nvCxnSpPr>
          <p:spPr>
            <a:xfrm>
              <a:off x="9891313" y="760162"/>
              <a:ext cx="1123728" cy="626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2"/>
              <a:endCxn id="9" idx="0"/>
            </p:cNvCxnSpPr>
            <p:nvPr/>
          </p:nvCxnSpPr>
          <p:spPr>
            <a:xfrm flipH="1">
              <a:off x="10442163" y="1738826"/>
              <a:ext cx="572878" cy="769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" idx="2"/>
              <a:endCxn id="10" idx="0"/>
            </p:cNvCxnSpPr>
            <p:nvPr/>
          </p:nvCxnSpPr>
          <p:spPr>
            <a:xfrm>
              <a:off x="11015041" y="1738826"/>
              <a:ext cx="572878" cy="769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989676" y="512282"/>
            <a:ext cx="3382195" cy="2453088"/>
            <a:chOff x="923574" y="512282"/>
            <a:chExt cx="3382195" cy="2453088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3732891" y="1490945"/>
              <a:ext cx="572878" cy="3525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2609163" y="512282"/>
              <a:ext cx="572878" cy="352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11" idx="2"/>
              <a:endCxn id="13" idx="0"/>
            </p:cNvCxnSpPr>
            <p:nvPr/>
          </p:nvCxnSpPr>
          <p:spPr>
            <a:xfrm flipH="1">
              <a:off x="1782891" y="864821"/>
              <a:ext cx="1112711" cy="626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1" idx="2"/>
              <a:endCxn id="12" idx="0"/>
            </p:cNvCxnSpPr>
            <p:nvPr/>
          </p:nvCxnSpPr>
          <p:spPr>
            <a:xfrm>
              <a:off x="2895602" y="864821"/>
              <a:ext cx="1123728" cy="626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/>
            <p:cNvSpPr/>
            <p:nvPr/>
          </p:nvSpPr>
          <p:spPr>
            <a:xfrm>
              <a:off x="1496452" y="1490945"/>
              <a:ext cx="572878" cy="352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923574" y="2612831"/>
              <a:ext cx="572878" cy="352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069330" y="2612831"/>
              <a:ext cx="572878" cy="352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13" idx="2"/>
              <a:endCxn id="14" idx="0"/>
            </p:cNvCxnSpPr>
            <p:nvPr/>
          </p:nvCxnSpPr>
          <p:spPr>
            <a:xfrm flipH="1">
              <a:off x="1210013" y="1843484"/>
              <a:ext cx="572878" cy="769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3" idx="2"/>
              <a:endCxn id="15" idx="0"/>
            </p:cNvCxnSpPr>
            <p:nvPr/>
          </p:nvCxnSpPr>
          <p:spPr>
            <a:xfrm>
              <a:off x="1782891" y="1843484"/>
              <a:ext cx="572878" cy="769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6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-0.31706 0.336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59" y="168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0.25078 0.3215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39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689199"/>
              </p:ext>
            </p:extLst>
          </p:nvPr>
        </p:nvGraphicFramePr>
        <p:xfrm>
          <a:off x="2032000" y="132559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43353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45683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Unify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7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add( 5, x ) 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</a:t>
                      </a:r>
                      <a:r>
                        <a:rPr lang="en-US" dirty="0"/>
                        <a:t> add( x, 5 )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anose="05050102010706020507" pitchFamily="18" charset="2"/>
                        </a:rPr>
                        <a:t>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 </a:t>
                      </a:r>
                      <a:r>
                        <a:rPr lang="en-US" sz="1800" baseline="0" dirty="0">
                          <a:sym typeface="Symbol" panose="05050102010706020507" pitchFamily="18" charset="2"/>
                        </a:rPr>
                        <a:t>[ x := 5]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40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add( 5, x ) 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</a:t>
                      </a:r>
                      <a:r>
                        <a:rPr lang="en-US" dirty="0"/>
                        <a:t> add( x, 6 )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anose="05050102010706020507" pitchFamily="18" charset="2"/>
                        </a:rPr>
                        <a:t>fail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60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add( 5, x ) 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</a:t>
                      </a:r>
                      <a:r>
                        <a:rPr lang="en-US" dirty="0"/>
                        <a:t> add( y, 6 )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Symbol" panose="05050102010706020507" pitchFamily="18" charset="2"/>
                        </a:rPr>
                        <a:t>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 [ y := 5</a:t>
                      </a:r>
                      <a:r>
                        <a:rPr lang="en-US" sz="1800" baseline="0" dirty="0">
                          <a:sym typeface="Symbol" panose="05050102010706020507" pitchFamily="18" charset="2"/>
                        </a:rPr>
                        <a:t> ] [ x := 6]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2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mult</a:t>
                      </a:r>
                      <a:r>
                        <a:rPr lang="en-US" dirty="0"/>
                        <a:t>(add(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),z) 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 </a:t>
                      </a:r>
                      <a:r>
                        <a:rPr lang="en-US" sz="1800" dirty="0" err="1">
                          <a:sym typeface="Symbol" panose="05050102010706020507" pitchFamily="18" charset="2"/>
                        </a:rPr>
                        <a:t>mult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sz="1800" dirty="0" err="1">
                          <a:sym typeface="Symbol" panose="05050102010706020507" pitchFamily="18" charset="2"/>
                        </a:rPr>
                        <a:t>z,z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anose="05050102010706020507" pitchFamily="18" charset="2"/>
                        </a:rPr>
                        <a:t>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 [ z := add(</a:t>
                      </a:r>
                      <a:r>
                        <a:rPr lang="en-US" sz="1800" dirty="0" err="1">
                          <a:sym typeface="Symbol" panose="05050102010706020507" pitchFamily="18" charset="2"/>
                        </a:rPr>
                        <a:t>x,y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US" sz="1800" baseline="0" dirty="0">
                          <a:sym typeface="Symbol" panose="05050102010706020507" pitchFamily="18" charset="2"/>
                        </a:rPr>
                        <a:t> 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mult</a:t>
                      </a:r>
                      <a:r>
                        <a:rPr lang="en-US" dirty="0"/>
                        <a:t>(add(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),z) 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 </a:t>
                      </a:r>
                      <a:r>
                        <a:rPr lang="en-US" sz="1800" dirty="0" err="1">
                          <a:sym typeface="Symbol" panose="05050102010706020507" pitchFamily="18" charset="2"/>
                        </a:rPr>
                        <a:t>mult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sz="1800" dirty="0" err="1">
                          <a:sym typeface="Symbol" panose="05050102010706020507" pitchFamily="18" charset="2"/>
                        </a:rPr>
                        <a:t>z,add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(5,6))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Symbol" panose="05050102010706020507" pitchFamily="18" charset="2"/>
                        </a:rPr>
                        <a:t>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 [ z := add(</a:t>
                      </a:r>
                      <a:r>
                        <a:rPr lang="en-US" sz="1800" dirty="0" err="1">
                          <a:sym typeface="Symbol" panose="05050102010706020507" pitchFamily="18" charset="2"/>
                        </a:rPr>
                        <a:t>x,y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US" sz="1800" baseline="0" dirty="0">
                          <a:sym typeface="Symbol" panose="05050102010706020507" pitchFamily="18" charset="2"/>
                        </a:rPr>
                        <a:t> ]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 [ x := 5</a:t>
                      </a:r>
                      <a:r>
                        <a:rPr lang="en-US" sz="1800" baseline="0" dirty="0">
                          <a:sym typeface="Symbol" panose="05050102010706020507" pitchFamily="18" charset="2"/>
                        </a:rPr>
                        <a:t> ] [ y := 6]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024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65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1373" y="2199035"/>
            <a:ext cx="84058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</a:t>
            </a:r>
            <a:r>
              <a:rPr lang="el-GR" sz="2400" dirty="0"/>
              <a:t>(</a:t>
            </a:r>
            <a:r>
              <a:rPr lang="en-US" sz="2400" dirty="0"/>
              <a:t> f(t</a:t>
            </a:r>
            <a:r>
              <a:rPr lang="en-US" sz="2400" baseline="-25000" dirty="0">
                <a:sym typeface="Symbol" panose="05050102010706020507" pitchFamily="18" charset="2"/>
              </a:rPr>
              <a:t></a:t>
            </a:r>
            <a:r>
              <a:rPr lang="en-US" sz="2400" dirty="0"/>
              <a:t>, t</a:t>
            </a:r>
            <a:r>
              <a:rPr lang="en-US" sz="2400" baseline="-25000" dirty="0">
                <a:sym typeface="Symbol" panose="05050102010706020507" pitchFamily="18" charset="2"/>
              </a:rPr>
              <a:t></a:t>
            </a:r>
            <a:r>
              <a:rPr lang="en-US" sz="2400" dirty="0"/>
              <a:t>, </a:t>
            </a:r>
            <a:r>
              <a:rPr lang="en-US" sz="2400" dirty="0">
                <a:sym typeface="Symbol" panose="05050102010706020507" pitchFamily="18" charset="2"/>
              </a:rPr>
              <a:t> </a:t>
            </a:r>
            <a:r>
              <a:rPr lang="en-US" sz="2400" dirty="0"/>
              <a:t>, </a:t>
            </a:r>
            <a:r>
              <a:rPr lang="en-US" sz="2400" dirty="0" err="1"/>
              <a:t>t</a:t>
            </a:r>
            <a:r>
              <a:rPr lang="en-US" sz="2400" baseline="-25000" dirty="0" err="1">
                <a:sym typeface="Symbol" panose="05050102010706020507" pitchFamily="18" charset="2"/>
              </a:rPr>
              <a:t>n</a:t>
            </a:r>
            <a:r>
              <a:rPr lang="en-US" sz="2400" baseline="-25000" dirty="0">
                <a:sym typeface="Symbol" panose="05050102010706020507" pitchFamily="18" charset="2"/>
              </a:rPr>
              <a:t> </a:t>
            </a:r>
            <a:r>
              <a:rPr lang="en-US" sz="2400" dirty="0"/>
              <a:t>) )  </a:t>
            </a:r>
            <a:r>
              <a:rPr lang="en-US" sz="2400" dirty="0">
                <a:sym typeface="Symbol" panose="05050102010706020507" pitchFamily="18" charset="2"/>
              </a:rPr>
              <a:t></a:t>
            </a:r>
            <a:r>
              <a:rPr lang="en-US" sz="2400" dirty="0"/>
              <a:t>  f( </a:t>
            </a:r>
            <a:r>
              <a:rPr lang="en-US" sz="2400" dirty="0">
                <a:sym typeface="Symbol" panose="05050102010706020507" pitchFamily="18" charset="2"/>
              </a:rPr>
              <a:t></a:t>
            </a:r>
            <a:r>
              <a:rPr lang="el-GR" sz="2400" dirty="0"/>
              <a:t>(</a:t>
            </a:r>
            <a:r>
              <a:rPr lang="en-US" sz="2400" dirty="0"/>
              <a:t>t</a:t>
            </a:r>
            <a:r>
              <a:rPr lang="en-US" sz="2400" baseline="-25000" dirty="0">
                <a:sym typeface="Symbol" panose="05050102010706020507" pitchFamily="18" charset="2"/>
              </a:rPr>
              <a:t></a:t>
            </a:r>
            <a:r>
              <a:rPr lang="en-US" sz="2400" dirty="0"/>
              <a:t>),</a:t>
            </a:r>
            <a:r>
              <a:rPr lang="en-US" sz="2400" dirty="0">
                <a:sym typeface="Symbol" panose="05050102010706020507" pitchFamily="18" charset="2"/>
              </a:rPr>
              <a:t> </a:t>
            </a:r>
            <a:r>
              <a:rPr lang="el-GR" sz="2400" dirty="0"/>
              <a:t>(</a:t>
            </a:r>
            <a:r>
              <a:rPr lang="en-US" sz="2400" dirty="0"/>
              <a:t>t</a:t>
            </a:r>
            <a:r>
              <a:rPr lang="en-US" sz="2400" baseline="-25000" dirty="0">
                <a:sym typeface="Symbol" panose="05050102010706020507" pitchFamily="18" charset="2"/>
              </a:rPr>
              <a:t></a:t>
            </a:r>
            <a:r>
              <a:rPr lang="en-US" sz="2400" dirty="0"/>
              <a:t>), </a:t>
            </a:r>
            <a:r>
              <a:rPr lang="en-US" sz="2400" dirty="0">
                <a:sym typeface="Symbol" panose="05050102010706020507" pitchFamily="18" charset="2"/>
              </a:rPr>
              <a:t> </a:t>
            </a:r>
            <a:r>
              <a:rPr lang="en-US" sz="2400" dirty="0"/>
              <a:t>,</a:t>
            </a:r>
            <a:r>
              <a:rPr lang="en-US" sz="2400" dirty="0">
                <a:sym typeface="Symbol" panose="05050102010706020507" pitchFamily="18" charset="2"/>
              </a:rPr>
              <a:t> </a:t>
            </a:r>
            <a:r>
              <a:rPr lang="el-GR" sz="2400" dirty="0"/>
              <a:t>(</a:t>
            </a:r>
            <a:r>
              <a:rPr lang="en-US" sz="2400" dirty="0" err="1"/>
              <a:t>t</a:t>
            </a:r>
            <a:r>
              <a:rPr lang="en-US" sz="2400" baseline="-25000" dirty="0" err="1">
                <a:sym typeface="Symbol" panose="05050102010706020507" pitchFamily="18" charset="2"/>
              </a:rPr>
              <a:t>n</a:t>
            </a:r>
            <a:r>
              <a:rPr lang="en-US" sz="2400" dirty="0"/>
              <a:t>) ) </a:t>
            </a:r>
          </a:p>
          <a:p>
            <a:endParaRPr lang="en-US" sz="2400" dirty="0"/>
          </a:p>
          <a:p>
            <a:r>
              <a:rPr lang="en-US" sz="2400" dirty="0">
                <a:sym typeface="Symbol" panose="05050102010706020507" pitchFamily="18" charset="2"/>
              </a:rPr>
              <a:t></a:t>
            </a:r>
            <a:r>
              <a:rPr lang="el-GR" sz="2400" dirty="0"/>
              <a:t>(</a:t>
            </a:r>
            <a:r>
              <a:rPr lang="en-US" sz="2400" dirty="0"/>
              <a:t> f() )  </a:t>
            </a:r>
            <a:r>
              <a:rPr lang="en-US" sz="2400" dirty="0">
                <a:sym typeface="Symbol" panose="05050102010706020507" pitchFamily="18" charset="2"/>
              </a:rPr>
              <a:t></a:t>
            </a:r>
            <a:r>
              <a:rPr lang="en-US" sz="2400" dirty="0"/>
              <a:t>  f() </a:t>
            </a:r>
          </a:p>
          <a:p>
            <a:endParaRPr lang="en-US" sz="2400" dirty="0"/>
          </a:p>
          <a:p>
            <a:r>
              <a:rPr lang="en-US" sz="2400" dirty="0">
                <a:sym typeface="Symbol" panose="05050102010706020507" pitchFamily="18" charset="2"/>
              </a:rPr>
              <a:t></a:t>
            </a:r>
            <a:r>
              <a:rPr lang="el-GR" sz="2400" dirty="0"/>
              <a:t>(</a:t>
            </a:r>
            <a:r>
              <a:rPr lang="en-US" sz="2400" dirty="0"/>
              <a:t>variable) </a:t>
            </a:r>
            <a:r>
              <a:rPr lang="en-US" sz="2400" dirty="0">
                <a:sym typeface="Symbol" panose="05050102010706020507" pitchFamily="18" charset="2"/>
              </a:rPr>
              <a:t>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</a:t>
            </a:r>
            <a:r>
              <a:rPr lang="el-GR" sz="2400" dirty="0"/>
              <a:t>(</a:t>
            </a:r>
            <a:r>
              <a:rPr lang="en-US" sz="2400" dirty="0"/>
              <a:t>t) 			if </a:t>
            </a:r>
            <a:r>
              <a:rPr lang="en-US" sz="2400" dirty="0">
                <a:sym typeface="Symbol" panose="05050102010706020507" pitchFamily="18" charset="2"/>
              </a:rPr>
              <a:t></a:t>
            </a:r>
            <a:r>
              <a:rPr lang="en-US" sz="2400" dirty="0"/>
              <a:t>t : [variable </a:t>
            </a:r>
            <a:r>
              <a:rPr lang="en-US" sz="2400" dirty="0">
                <a:sym typeface="Symbol" panose="05050102010706020507" pitchFamily="18" charset="2"/>
              </a:rPr>
              <a:t></a:t>
            </a:r>
            <a:r>
              <a:rPr lang="en-US" sz="2400" dirty="0"/>
              <a:t> t] </a:t>
            </a:r>
            <a:r>
              <a:rPr lang="en-US" sz="2400" dirty="0">
                <a:sym typeface="Symbol" panose="05050102010706020507" pitchFamily="18" charset="2"/>
              </a:rPr>
              <a:t>  </a:t>
            </a:r>
            <a:r>
              <a:rPr lang="el-GR" sz="2400" dirty="0"/>
              <a:t>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ym typeface="Symbol" panose="05050102010706020507" pitchFamily="18" charset="2"/>
              </a:rPr>
              <a:t></a:t>
            </a:r>
            <a:r>
              <a:rPr lang="el-GR" sz="2400" dirty="0"/>
              <a:t>(</a:t>
            </a:r>
            <a:r>
              <a:rPr lang="en-US" sz="2400" dirty="0"/>
              <a:t>variable) </a:t>
            </a:r>
            <a:r>
              <a:rPr lang="en-US" sz="2400" dirty="0">
                <a:sym typeface="Symbol" panose="05050102010706020507" pitchFamily="18" charset="2"/>
              </a:rPr>
              <a:t></a:t>
            </a:r>
            <a:r>
              <a:rPr lang="en-US" sz="2400" dirty="0"/>
              <a:t> variable 		if </a:t>
            </a:r>
            <a:r>
              <a:rPr lang="en-US" sz="2400" dirty="0">
                <a:sym typeface="Symbol" panose="05050102010706020507" pitchFamily="18" charset="2"/>
              </a:rPr>
              <a:t></a:t>
            </a:r>
            <a:r>
              <a:rPr lang="en-US" sz="2400" dirty="0"/>
              <a:t>t : [variable </a:t>
            </a:r>
            <a:r>
              <a:rPr lang="en-US" sz="2400" dirty="0">
                <a:sym typeface="Symbol" panose="05050102010706020507" pitchFamily="18" charset="2"/>
              </a:rPr>
              <a:t></a:t>
            </a:r>
            <a:r>
              <a:rPr lang="en-US" sz="2400" dirty="0"/>
              <a:t> t] </a:t>
            </a:r>
            <a:r>
              <a:rPr lang="en-US" sz="2400" dirty="0">
                <a:sym typeface="Symbol" panose="05050102010706020507" pitchFamily="18" charset="2"/>
              </a:rPr>
              <a:t> </a:t>
            </a:r>
            <a:endParaRPr lang="el-GR" sz="2400" dirty="0"/>
          </a:p>
        </p:txBody>
      </p:sp>
      <p:sp>
        <p:nvSpPr>
          <p:cNvPr id="3" name="Rectangle 2"/>
          <p:cNvSpPr/>
          <p:nvPr/>
        </p:nvSpPr>
        <p:spPr>
          <a:xfrm>
            <a:off x="4726236" y="3591499"/>
            <a:ext cx="583894" cy="694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 </a:t>
            </a:r>
            <a:r>
              <a:rPr lang="en-US" dirty="0" err="1"/>
              <a:t>Subsitution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special case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9651" y="2258457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 </a:t>
            </a:r>
            <a:r>
              <a:rPr lang="en-US" sz="2000" dirty="0">
                <a:sym typeface="Symbol" panose="05050102010706020507" pitchFamily="18" charset="2"/>
              </a:rPr>
              <a:t> f(x)</a:t>
            </a:r>
            <a:r>
              <a:rPr lang="en-US" sz="20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9828" y="2258457"/>
            <a:ext cx="1694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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 [ x := f(x) ]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731306" y="2258457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(x)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961837" y="4910603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ym typeface="Symbol" panose="05050102010706020507" pitchFamily="18" charset="2"/>
              </a:rPr>
              <a:t>(x)  (f(x))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337562" y="2258457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 (f(x))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337562" y="2660098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 f((x))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337562" y="3061739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 f((f(x)))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337562" y="3463380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 f(f((x))))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180586" y="2302804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37562" y="3868083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633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2880</TotalTime>
  <Words>1043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Symbol</vt:lpstr>
      <vt:lpstr>Gallery</vt:lpstr>
      <vt:lpstr>Unification</vt:lpstr>
      <vt:lpstr>Motivation</vt:lpstr>
      <vt:lpstr>PowerPoint Presentation</vt:lpstr>
      <vt:lpstr>Can we agree?</vt:lpstr>
      <vt:lpstr>Agreement in general</vt:lpstr>
      <vt:lpstr>PowerPoint Presentation</vt:lpstr>
      <vt:lpstr>PowerPoint Presentation</vt:lpstr>
      <vt:lpstr>Applying a Subsitution</vt:lpstr>
      <vt:lpstr>A special case</vt:lpstr>
      <vt:lpstr>The Unification operator </vt:lpstr>
      <vt:lpstr>Extending/overloading the definition of substitution application</vt:lpstr>
      <vt:lpstr>PowerPoint Presentation</vt:lpstr>
      <vt:lpstr>The Occurs Check</vt:lpstr>
      <vt:lpstr>Examples</vt:lpstr>
      <vt:lpstr>A Unification Algorithm by A. Martelli and U. Montanari </vt:lpstr>
      <vt:lpstr>The Exponential nature of Unification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matching</dc:title>
  <dc:creator>Victor Winter</dc:creator>
  <cp:lastModifiedBy>Victor Winter</cp:lastModifiedBy>
  <cp:revision>56</cp:revision>
  <dcterms:created xsi:type="dcterms:W3CDTF">2017-01-04T20:18:12Z</dcterms:created>
  <dcterms:modified xsi:type="dcterms:W3CDTF">2018-02-13T15:22:20Z</dcterms:modified>
</cp:coreProperties>
</file>