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81" r:id="rId5"/>
    <p:sldId id="264" r:id="rId6"/>
    <p:sldId id="260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2" d="100"/>
          <a:sy n="122" d="100"/>
        </p:scale>
        <p:origin x="1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Equational reasoning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it is done</a:t>
            </a:r>
          </a:p>
        </p:txBody>
      </p:sp>
    </p:spTree>
    <p:extLst>
      <p:ext uri="{BB962C8B-B14F-4D97-AF65-F5344CB8AC3E}">
        <p14:creationId xmlns:p14="http://schemas.microsoft.com/office/powerpoint/2010/main" val="233970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Axioms</a:t>
            </a:r>
          </a:p>
        </p:txBody>
      </p:sp>
    </p:spTree>
    <p:extLst>
      <p:ext uri="{BB962C8B-B14F-4D97-AF65-F5344CB8AC3E}">
        <p14:creationId xmlns:p14="http://schemas.microsoft.com/office/powerpoint/2010/main" val="157308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290" y="2095380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</a:t>
            </a:r>
            <a:r>
              <a:rPr lang="en-US" sz="2000" dirty="0"/>
              <a:t>s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t</a:t>
            </a:r>
            <a:r>
              <a:rPr lang="en-US" sz="2000" dirty="0">
                <a:sym typeface="Symbol" panose="05050102010706020507" pitchFamily="18" charset="2"/>
              </a:rPr>
              <a:t> </a:t>
            </a:r>
            <a:r>
              <a:rPr lang="en-US" sz="2000" dirty="0"/>
              <a:t>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9761" y="2495490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</a:t>
            </a:r>
            <a:r>
              <a:rPr lang="en-US" sz="2000" dirty="0"/>
              <a:t>s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t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181600" y="2602921"/>
            <a:ext cx="145680" cy="185410"/>
            <a:chOff x="1821543" y="2373086"/>
            <a:chExt cx="558800" cy="711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369238" y="3714690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t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t</a:t>
            </a: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676400" y="3822121"/>
            <a:ext cx="145680" cy="185410"/>
            <a:chOff x="1821543" y="2373086"/>
            <a:chExt cx="558800" cy="7112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661468" y="3714690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</a:t>
            </a:r>
            <a:r>
              <a:rPr lang="en-US" sz="2000" dirty="0"/>
              <a:t>s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t</a:t>
            </a: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4953000" y="3822121"/>
            <a:ext cx="145680" cy="185410"/>
            <a:chOff x="1821543" y="2373086"/>
            <a:chExt cx="558800" cy="7112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661467" y="3318714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t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</a:t>
            </a: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4953000" y="3426145"/>
            <a:ext cx="145680" cy="185410"/>
            <a:chOff x="1821543" y="2373086"/>
            <a:chExt cx="558800" cy="711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316208" y="371469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</a:t>
            </a:r>
            <a:r>
              <a:rPr lang="en-US" sz="2000" dirty="0"/>
              <a:t>s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u</a:t>
            </a: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8610600" y="3822121"/>
            <a:ext cx="145680" cy="185410"/>
            <a:chOff x="1821543" y="2373086"/>
            <a:chExt cx="558800" cy="7112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9075964" y="3318714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t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u</a:t>
            </a: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9372600" y="3426145"/>
            <a:ext cx="145680" cy="185410"/>
            <a:chOff x="1821543" y="2373086"/>
            <a:chExt cx="558800" cy="711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482435" y="3318714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s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t</a:t>
            </a:r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772400" y="3426145"/>
            <a:ext cx="145680" cy="185410"/>
            <a:chOff x="1821543" y="2373086"/>
            <a:chExt cx="558800" cy="7112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4495800" y="249549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14783" y="3720865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43000" y="3720865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15200" y="3720865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69238" y="5216045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s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t</a:t>
            </a:r>
            <a:endParaRPr lang="en-US" sz="2000" dirty="0"/>
          </a:p>
        </p:txBody>
      </p: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1676400" y="5323476"/>
            <a:ext cx="145680" cy="185410"/>
            <a:chOff x="1821543" y="2373086"/>
            <a:chExt cx="558800" cy="7112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705851" y="4820069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s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t</a:t>
            </a:r>
          </a:p>
        </p:txBody>
      </p:sp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1981200" y="4927500"/>
            <a:ext cx="145680" cy="185410"/>
            <a:chOff x="1821543" y="2373086"/>
            <a:chExt cx="558800" cy="7112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V="1">
            <a:off x="1122553" y="5216045"/>
            <a:ext cx="2458847" cy="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43800" y="5212846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</a:t>
            </a:r>
            <a:r>
              <a:rPr lang="en-US" sz="2000" dirty="0" err="1">
                <a:sym typeface="Symbol" panose="05050102010706020507" pitchFamily="18" charset="2"/>
              </a:rPr>
              <a:t>fs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,,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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</a:t>
            </a:r>
            <a:r>
              <a:rPr lang="en-US" sz="2000" dirty="0" err="1">
                <a:sym typeface="Symbol" panose="05050102010706020507" pitchFamily="18" charset="2"/>
              </a:rPr>
              <a:t>ft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,, </a:t>
            </a:r>
            <a:r>
              <a:rPr lang="en-US" sz="2000" dirty="0" err="1">
                <a:sym typeface="Symbol" panose="05050102010706020507" pitchFamily="18" charset="2"/>
              </a:rPr>
              <a:t>t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</a:t>
            </a:r>
            <a:endParaRPr lang="en-US" sz="2000" dirty="0"/>
          </a:p>
        </p:txBody>
      </p: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7848600" y="5320277"/>
            <a:ext cx="145680" cy="185410"/>
            <a:chOff x="1821543" y="2373086"/>
            <a:chExt cx="558800" cy="7112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482435" y="4816870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s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t</a:t>
            </a:r>
            <a:r>
              <a:rPr lang="en-US" sz="2000" baseline="-25000" dirty="0">
                <a:sym typeface="Symbol" panose="05050102010706020507" pitchFamily="18" charset="2"/>
              </a:rPr>
              <a:t></a:t>
            </a:r>
            <a:endParaRPr lang="en-US" sz="2000" baseline="-25000" dirty="0"/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7772400" y="4924301"/>
            <a:ext cx="145680" cy="185410"/>
            <a:chOff x="1821543" y="2373086"/>
            <a:chExt cx="558800" cy="7112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7315200" y="5219021"/>
            <a:ext cx="3739654" cy="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441496" y="480060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endParaRPr lang="en-US" sz="2000" baseline="-25000" dirty="0"/>
          </a:p>
        </p:txBody>
      </p:sp>
      <p:grpSp>
        <p:nvGrpSpPr>
          <p:cNvPr id="94" name="Group 93"/>
          <p:cNvGrpSpPr>
            <a:grpSpLocks noChangeAspect="1"/>
          </p:cNvGrpSpPr>
          <p:nvPr/>
        </p:nvGrpSpPr>
        <p:grpSpPr>
          <a:xfrm>
            <a:off x="9753600" y="4908031"/>
            <a:ext cx="145680" cy="185410"/>
            <a:chOff x="1821543" y="2373086"/>
            <a:chExt cx="558800" cy="71120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8763000" y="4764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2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7" grpId="0"/>
      <p:bldP spid="33" grpId="0"/>
      <p:bldP spid="38" grpId="0"/>
      <p:bldP spid="44" grpId="0"/>
      <p:bldP spid="49" grpId="0"/>
      <p:bldP spid="65" grpId="0"/>
      <p:bldP spid="70" grpId="0"/>
      <p:bldP spid="77" grpId="0"/>
      <p:bldP spid="87" grpId="0"/>
      <p:bldP spid="93" grpId="0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match-based equational reasoning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an equation </a:t>
            </a:r>
            <a:r>
              <a:rPr lang="en-US" dirty="0" err="1"/>
              <a:t>lhs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 and a target 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Try </a:t>
            </a:r>
            <a:r>
              <a:rPr lang="en-US" dirty="0">
                <a:sym typeface="Symbol" panose="05050102010706020507" pitchFamily="18" charset="2"/>
              </a:rPr>
              <a:t>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ym typeface="Symbol" panose="05050102010706020507" pitchFamily="18" charset="2"/>
              </a:rPr>
              <a:t>If match( </a:t>
            </a:r>
            <a:r>
              <a:rPr lang="en-US" dirty="0" err="1">
                <a:sym typeface="Symbol" panose="05050102010706020507" pitchFamily="18" charset="2"/>
              </a:rPr>
              <a:t>lhs</a:t>
            </a:r>
            <a:r>
              <a:rPr lang="en-US" dirty="0">
                <a:sym typeface="Symbol" panose="05050102010706020507" pitchFamily="18" charset="2"/>
              </a:rPr>
              <a:t>  t, [] )   then t   </a:t>
            </a:r>
            <a:r>
              <a:rPr lang="en-US" dirty="0" err="1">
                <a:sym typeface="Symbol" panose="05050102010706020507" pitchFamily="18" charset="2"/>
              </a:rPr>
              <a:t>rhs</a:t>
            </a:r>
            <a:r>
              <a:rPr lang="en-US" dirty="0">
                <a:sym typeface="Symbol" panose="05050102010706020507" pitchFamily="18" charset="2"/>
              </a:rPr>
              <a:t>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ym typeface="Symbol" panose="05050102010706020507" pitchFamily="18" charset="2"/>
              </a:rPr>
              <a:t>If match ( </a:t>
            </a:r>
            <a:r>
              <a:rPr lang="en-US" dirty="0" err="1">
                <a:sym typeface="Symbol" panose="05050102010706020507" pitchFamily="18" charset="2"/>
              </a:rPr>
              <a:t>lhs</a:t>
            </a:r>
            <a:r>
              <a:rPr lang="en-US" dirty="0">
                <a:sym typeface="Symbol" panose="05050102010706020507" pitchFamily="18" charset="2"/>
              </a:rPr>
              <a:t>  t, [] )  fail then no match-based equational reasoning step can be performed using </a:t>
            </a:r>
            <a:r>
              <a:rPr lang="en-US" dirty="0" err="1">
                <a:sym typeface="Symbol" panose="05050102010706020507" pitchFamily="18" charset="2"/>
              </a:rPr>
              <a:t>lhs</a:t>
            </a:r>
            <a:endParaRPr lang="en-US" dirty="0"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Try 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ym typeface="Symbol" panose="05050102010706020507" pitchFamily="18" charset="2"/>
              </a:rPr>
              <a:t>If match( </a:t>
            </a:r>
            <a:r>
              <a:rPr lang="en-US" dirty="0" err="1">
                <a:sym typeface="Symbol" panose="05050102010706020507" pitchFamily="18" charset="2"/>
              </a:rPr>
              <a:t>rhs</a:t>
            </a:r>
            <a:r>
              <a:rPr lang="en-US" dirty="0">
                <a:sym typeface="Symbol" panose="05050102010706020507" pitchFamily="18" charset="2"/>
              </a:rPr>
              <a:t>  t, [] )   then t   </a:t>
            </a:r>
            <a:r>
              <a:rPr lang="en-US" dirty="0" err="1">
                <a:sym typeface="Symbol" panose="05050102010706020507" pitchFamily="18" charset="2"/>
              </a:rPr>
              <a:t>lhs</a:t>
            </a:r>
            <a:r>
              <a:rPr lang="en-US" dirty="0">
                <a:sym typeface="Symbol" panose="05050102010706020507" pitchFamily="18" charset="2"/>
              </a:rPr>
              <a:t>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ym typeface="Symbol" panose="05050102010706020507" pitchFamily="18" charset="2"/>
              </a:rPr>
              <a:t>If match ( </a:t>
            </a:r>
            <a:r>
              <a:rPr lang="en-US" dirty="0" err="1">
                <a:sym typeface="Symbol" panose="05050102010706020507" pitchFamily="18" charset="2"/>
              </a:rPr>
              <a:t>rhs</a:t>
            </a:r>
            <a:r>
              <a:rPr lang="en-US" dirty="0">
                <a:sym typeface="Symbol" panose="05050102010706020507" pitchFamily="18" charset="2"/>
              </a:rPr>
              <a:t>  t, [] )  fail then no match-based equational reasoning step can be performed using </a:t>
            </a:r>
            <a:r>
              <a:rPr lang="en-US" dirty="0" err="1">
                <a:sym typeface="Symbol" panose="05050102010706020507" pitchFamily="18" charset="2"/>
              </a:rPr>
              <a:t>rhs</a:t>
            </a:r>
            <a:endParaRPr lang="en-US" dirty="0"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2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387293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Axioms of a Boolean algebra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41444"/>
              </p:ext>
            </p:extLst>
          </p:nvPr>
        </p:nvGraphicFramePr>
        <p:xfrm>
          <a:off x="1600200" y="1981200"/>
          <a:ext cx="9296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99888655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394274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x or 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y or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x and 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y and x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86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Distributivity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or (y and z)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(x or y) and (x or z)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and (y or z)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(x and y) or (x and z)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9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x or false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x and true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9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Compliment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x or not(x)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x and not(x)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false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432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29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term language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7600"/>
              </p:ext>
            </p:extLst>
          </p:nvPr>
        </p:nvGraphicFramePr>
        <p:xfrm>
          <a:off x="1600200" y="1981200"/>
          <a:ext cx="9296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99888655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394274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or(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or(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y,x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and(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and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y,x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86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Distributivity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x,and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y,z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and(or(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or(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x,z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x,or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y,z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or(and(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and(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x,z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9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or(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x,false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and(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x,true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29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Compliment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or(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x,not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(x))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and(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x,not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(x))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 false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432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533400"/>
            <a:ext cx="7685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 E denote the axioms for Boolean algebra given on the previous slide.</a:t>
            </a:r>
          </a:p>
          <a:p>
            <a:endParaRPr lang="en-US" sz="2000" dirty="0"/>
          </a:p>
          <a:p>
            <a:r>
              <a:rPr lang="en-US" sz="2000" dirty="0"/>
              <a:t>Prove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4106" y="113294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E     or(</a:t>
            </a:r>
            <a:r>
              <a:rPr lang="en-US" sz="2000" dirty="0" err="1">
                <a:sym typeface="Symbol" panose="05050102010706020507" pitchFamily="18" charset="2"/>
              </a:rPr>
              <a:t>a,a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a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048000" y="1240371"/>
            <a:ext cx="145680" cy="185410"/>
            <a:chOff x="1821543" y="2373086"/>
            <a:chExt cx="558800" cy="711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821543" y="2373086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1543" y="2716104"/>
              <a:ext cx="5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57400" y="2362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0306" y="236837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 or(</a:t>
            </a:r>
            <a:r>
              <a:rPr lang="en-US" sz="2000" dirty="0" err="1"/>
              <a:t>a,false</a:t>
            </a:r>
            <a:r>
              <a:rPr lang="en-US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0306" y="2856173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 or(</a:t>
            </a:r>
            <a:r>
              <a:rPr lang="en-US" sz="2000" dirty="0" err="1"/>
              <a:t>a,and</a:t>
            </a:r>
            <a:r>
              <a:rPr lang="en-US" sz="2000" dirty="0"/>
              <a:t>(</a:t>
            </a:r>
            <a:r>
              <a:rPr lang="en-US" sz="2000" dirty="0" err="1"/>
              <a:t>a,not</a:t>
            </a:r>
            <a:r>
              <a:rPr lang="en-US" sz="2000" dirty="0"/>
              <a:t>(a)))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0306" y="3343968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 and(or(</a:t>
            </a:r>
            <a:r>
              <a:rPr lang="en-US" sz="2000" dirty="0" err="1"/>
              <a:t>a,a</a:t>
            </a:r>
            <a:r>
              <a:rPr lang="en-US" sz="2000" dirty="0"/>
              <a:t>),or(</a:t>
            </a:r>
            <a:r>
              <a:rPr lang="en-US" sz="2000" dirty="0" err="1"/>
              <a:t>a,not</a:t>
            </a:r>
            <a:r>
              <a:rPr lang="en-US" sz="2000" dirty="0"/>
              <a:t>(a)))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0306" y="3831763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 and(or(</a:t>
            </a:r>
            <a:r>
              <a:rPr lang="en-US" sz="2000" dirty="0" err="1"/>
              <a:t>a,a</a:t>
            </a:r>
            <a:r>
              <a:rPr lang="en-US" sz="2000" dirty="0"/>
              <a:t>),true)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70306" y="4319559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 or(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800" y="236837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Identity</a:t>
            </a:r>
            <a:r>
              <a:rPr lang="en-US" sz="2000" dirty="0">
                <a:sym typeface="Symbol" panose="05050102010706020507" pitchFamily="18" charset="2"/>
              </a:rPr>
              <a:t>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2856173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Compliment</a:t>
            </a:r>
            <a:r>
              <a:rPr lang="en-US" sz="2000" dirty="0">
                <a:sym typeface="Symbol" panose="05050102010706020507" pitchFamily="18" charset="2"/>
              </a:rPr>
              <a:t>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3343968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Distributivity</a:t>
            </a:r>
            <a:r>
              <a:rPr lang="en-US" sz="2000" dirty="0">
                <a:sym typeface="Symbol" panose="05050102010706020507" pitchFamily="18" charset="2"/>
              </a:rPr>
              <a:t>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3831763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Compliment</a:t>
            </a:r>
            <a:r>
              <a:rPr lang="en-US" sz="2000" dirty="0">
                <a:sym typeface="Symbol" panose="05050102010706020507" pitchFamily="18" charset="2"/>
              </a:rPr>
              <a:t>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162800" y="4319559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Identity</a:t>
            </a:r>
            <a:r>
              <a:rPr lang="en-US" sz="2000" dirty="0">
                <a:sym typeface="Symbol" panose="05050102010706020507" pitchFamily="18" charset="2"/>
              </a:rPr>
              <a:t>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687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991706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1277</TotalTime>
  <Words>496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Gallery</vt:lpstr>
      <vt:lpstr>Equational reasoning </vt:lpstr>
      <vt:lpstr>Basic Axioms</vt:lpstr>
      <vt:lpstr>Axioms</vt:lpstr>
      <vt:lpstr>A match-based equational reasoning step</vt:lpstr>
      <vt:lpstr>Example</vt:lpstr>
      <vt:lpstr>Infix Axioms of a Boolean algebra</vt:lpstr>
      <vt:lpstr>As a term language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Equational reasoning </dc:title>
  <dc:creator>Victor Winter</dc:creator>
  <cp:lastModifiedBy>Victor Winter</cp:lastModifiedBy>
  <cp:revision>53</cp:revision>
  <dcterms:created xsi:type="dcterms:W3CDTF">2017-01-06T14:53:40Z</dcterms:created>
  <dcterms:modified xsi:type="dcterms:W3CDTF">2018-02-13T14:30:59Z</dcterms:modified>
</cp:coreProperties>
</file>