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9" r:id="rId3"/>
    <p:sldId id="270" r:id="rId4"/>
    <p:sldId id="271" r:id="rId5"/>
    <p:sldId id="272" r:id="rId6"/>
    <p:sldId id="263" r:id="rId7"/>
    <p:sldId id="266" r:id="rId8"/>
    <p:sldId id="267" r:id="rId9"/>
    <p:sldId id="265" r:id="rId10"/>
    <p:sldId id="283" r:id="rId11"/>
    <p:sldId id="268" r:id="rId12"/>
    <p:sldId id="274" r:id="rId13"/>
    <p:sldId id="275" r:id="rId14"/>
    <p:sldId id="276" r:id="rId15"/>
    <p:sldId id="277" r:id="rId16"/>
    <p:sldId id="282" r:id="rId17"/>
    <p:sldId id="273" r:id="rId18"/>
    <p:sldId id="284" r:id="rId19"/>
    <p:sldId id="278" r:id="rId20"/>
    <p:sldId id="279" r:id="rId21"/>
    <p:sldId id="280" r:id="rId22"/>
    <p:sldId id="25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p:cViewPr varScale="1">
        <p:scale>
          <a:sx n="122" d="100"/>
          <a:sy n="122" d="100"/>
        </p:scale>
        <p:origin x="132" y="5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2/13/2018</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2/13/2018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2/13/2018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2/13/2018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2/13/2018</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2/13/2018</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Equational reasoning </a:t>
            </a:r>
          </a:p>
        </p:txBody>
      </p:sp>
      <p:sp>
        <p:nvSpPr>
          <p:cNvPr id="3" name="Subtitle 2"/>
          <p:cNvSpPr>
            <a:spLocks noGrp="1"/>
          </p:cNvSpPr>
          <p:nvPr>
            <p:ph type="body" idx="1"/>
          </p:nvPr>
        </p:nvSpPr>
        <p:spPr/>
        <p:txBody>
          <a:bodyPr/>
          <a:lstStyle/>
          <a:p>
            <a:r>
              <a:rPr lang="en-US" dirty="0"/>
              <a:t>Applications</a:t>
            </a:r>
          </a:p>
        </p:txBody>
      </p:sp>
      <p:pic>
        <p:nvPicPr>
          <p:cNvPr id="5" name="Picture 4">
            <a:extLst>
              <a:ext uri="{FF2B5EF4-FFF2-40B4-BE49-F238E27FC236}">
                <a16:creationId xmlns:a16="http://schemas.microsoft.com/office/drawing/2014/main" id="{9F2FD553-55B4-4CF3-B892-C59F83AEC503}"/>
              </a:ext>
            </a:extLst>
          </p:cNvPr>
          <p:cNvPicPr>
            <a:picLocks noChangeAspect="1"/>
          </p:cNvPicPr>
          <p:nvPr/>
        </p:nvPicPr>
        <p:blipFill>
          <a:blip r:embed="rId2"/>
          <a:stretch>
            <a:fillRect/>
          </a:stretch>
        </p:blipFill>
        <p:spPr>
          <a:xfrm>
            <a:off x="2445356" y="152400"/>
            <a:ext cx="6648212" cy="2659285"/>
          </a:xfrm>
          <a:prstGeom prst="rect">
            <a:avLst/>
          </a:prstGeom>
        </p:spPr>
      </p:pic>
    </p:spTree>
    <p:extLst>
      <p:ext uri="{BB962C8B-B14F-4D97-AF65-F5344CB8AC3E}">
        <p14:creationId xmlns:p14="http://schemas.microsoft.com/office/powerpoint/2010/main" val="23397084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PURE Modern Functional Languages</a:t>
            </a:r>
          </a:p>
        </p:txBody>
      </p:sp>
      <p:sp>
        <p:nvSpPr>
          <p:cNvPr id="3" name="Content Placeholder 2"/>
          <p:cNvSpPr>
            <a:spLocks noGrp="1"/>
          </p:cNvSpPr>
          <p:nvPr>
            <p:ph idx="1"/>
          </p:nvPr>
        </p:nvSpPr>
        <p:spPr/>
        <p:txBody>
          <a:bodyPr/>
          <a:lstStyle/>
          <a:p>
            <a:r>
              <a:rPr lang="en-US" dirty="0"/>
              <a:t>There are only declarations and expressions (no statements).</a:t>
            </a:r>
          </a:p>
          <a:p>
            <a:r>
              <a:rPr lang="en-US" dirty="0"/>
              <a:t>The bodies of functions are expressions.</a:t>
            </a:r>
          </a:p>
          <a:p>
            <a:r>
              <a:rPr lang="en-US" dirty="0"/>
              <a:t>Type information need can be inferred (i.e., it need not be explicitly stated).</a:t>
            </a:r>
          </a:p>
          <a:p>
            <a:pPr marL="0" indent="0" algn="ctr">
              <a:buNone/>
            </a:pPr>
            <a:r>
              <a:rPr lang="en-US" dirty="0"/>
              <a:t>f(x) = x*x</a:t>
            </a:r>
          </a:p>
          <a:p>
            <a:r>
              <a:rPr lang="en-US" dirty="0"/>
              <a:t>The equational reasoning underlying math aligns closely with the equational reasoning underling program manipulation.</a:t>
            </a:r>
          </a:p>
          <a:p>
            <a:pPr marL="0" indent="0">
              <a:buNone/>
            </a:pPr>
            <a:endParaRPr lang="en-US" dirty="0"/>
          </a:p>
        </p:txBody>
      </p:sp>
    </p:spTree>
    <p:extLst>
      <p:ext uri="{BB962C8B-B14F-4D97-AF65-F5344CB8AC3E}">
        <p14:creationId xmlns:p14="http://schemas.microsoft.com/office/powerpoint/2010/main" val="38534100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3</a:t>
            </a:r>
          </a:p>
        </p:txBody>
      </p:sp>
      <p:sp>
        <p:nvSpPr>
          <p:cNvPr id="3" name="Text Placeholder 2"/>
          <p:cNvSpPr>
            <a:spLocks noGrp="1"/>
          </p:cNvSpPr>
          <p:nvPr>
            <p:ph type="body" idx="1"/>
          </p:nvPr>
        </p:nvSpPr>
        <p:spPr/>
        <p:txBody>
          <a:bodyPr/>
          <a:lstStyle/>
          <a:p>
            <a:r>
              <a:rPr lang="en-US" dirty="0"/>
              <a:t>A transformation-based compiler</a:t>
            </a:r>
          </a:p>
        </p:txBody>
      </p:sp>
    </p:spTree>
    <p:extLst>
      <p:ext uri="{BB962C8B-B14F-4D97-AF65-F5344CB8AC3E}">
        <p14:creationId xmlns:p14="http://schemas.microsoft.com/office/powerpoint/2010/main" val="350334762"/>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 simple imperative language</a:t>
            </a:r>
          </a:p>
        </p:txBody>
      </p:sp>
      <p:sp>
        <p:nvSpPr>
          <p:cNvPr id="5" name="Content Placeholder 4"/>
          <p:cNvSpPr>
            <a:spLocks noGrp="1"/>
          </p:cNvSpPr>
          <p:nvPr>
            <p:ph idx="1"/>
          </p:nvPr>
        </p:nvSpPr>
        <p:spPr>
          <a:xfrm>
            <a:off x="1451579" y="2015732"/>
            <a:ext cx="9603275" cy="3699268"/>
          </a:xfrm>
        </p:spPr>
        <p:txBody>
          <a:bodyPr>
            <a:normAutofit lnSpcReduction="10000"/>
          </a:bodyPr>
          <a:lstStyle/>
          <a:p>
            <a:r>
              <a:rPr lang="en-US" dirty="0"/>
              <a:t>Consider an imperative language similar to the one defined in the class project. </a:t>
            </a:r>
          </a:p>
          <a:p>
            <a:r>
              <a:rPr lang="en-US" dirty="0"/>
              <a:t>Our goal in this example is to use equational reasoning-based techniques to rewrite source code programs into semantically equivalent assembly programs. </a:t>
            </a:r>
          </a:p>
          <a:p>
            <a:r>
              <a:rPr lang="en-US" dirty="0"/>
              <a:t>We will use the term program transformation (or transformation for short) to refer to equations whose </a:t>
            </a:r>
            <a:r>
              <a:rPr lang="en-US" dirty="0" err="1"/>
              <a:t>lhs</a:t>
            </a:r>
            <a:r>
              <a:rPr lang="en-US" dirty="0"/>
              <a:t> and </a:t>
            </a:r>
            <a:r>
              <a:rPr lang="en-US" dirty="0" err="1"/>
              <a:t>rhs</a:t>
            </a:r>
            <a:r>
              <a:rPr lang="en-US" dirty="0"/>
              <a:t> are “code”. </a:t>
            </a:r>
          </a:p>
          <a:p>
            <a:r>
              <a:rPr lang="en-US" dirty="0"/>
              <a:t>If it can be constructed, such a set of transformations constitutes a compiler.</a:t>
            </a:r>
          </a:p>
          <a:p>
            <a:r>
              <a:rPr lang="en-US" dirty="0"/>
              <a:t>We assume the existence of a transformation language whose abstractions and syntax make it easy to  express of program transformations (e.g., the TL System provides such a language).</a:t>
            </a:r>
          </a:p>
        </p:txBody>
      </p:sp>
    </p:spTree>
    <p:extLst>
      <p:ext uri="{BB962C8B-B14F-4D97-AF65-F5344CB8AC3E}">
        <p14:creationId xmlns:p14="http://schemas.microsoft.com/office/powerpoint/2010/main" val="2310203759"/>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Correctness</a:t>
            </a:r>
          </a:p>
        </p:txBody>
      </p:sp>
      <p:sp>
        <p:nvSpPr>
          <p:cNvPr id="5" name="Content Placeholder 4"/>
          <p:cNvSpPr>
            <a:spLocks noGrp="1"/>
          </p:cNvSpPr>
          <p:nvPr>
            <p:ph idx="1"/>
          </p:nvPr>
        </p:nvSpPr>
        <p:spPr/>
        <p:txBody>
          <a:bodyPr>
            <a:normAutofit lnSpcReduction="10000"/>
          </a:bodyPr>
          <a:lstStyle/>
          <a:p>
            <a:r>
              <a:rPr lang="en-US" dirty="0"/>
              <a:t>Notionally, we introduce a refinement relation that captures the notion of correctness. </a:t>
            </a:r>
          </a:p>
          <a:p>
            <a:r>
              <a:rPr lang="en-US" dirty="0"/>
              <a:t>We require that our refinement relation be reflexive and transitive.</a:t>
            </a:r>
          </a:p>
          <a:p>
            <a:r>
              <a:rPr lang="en-US" dirty="0"/>
              <a:t>A transformation having the property that (</a:t>
            </a:r>
            <a:r>
              <a:rPr lang="en-US" dirty="0" err="1"/>
              <a:t>lhs,rhs</a:t>
            </a:r>
            <a:r>
              <a:rPr lang="en-US" dirty="0"/>
              <a:t>) belongs to our relation is said to be correctness preserving.</a:t>
            </a:r>
          </a:p>
          <a:p>
            <a:r>
              <a:rPr lang="en-US" dirty="0"/>
              <a:t>If we can prove (or otherwise convince ourselves that) the individual transformations in our set is correctness preserving, then by the transitive property of our relation, all transformation sequences will also be correctness preserving. </a:t>
            </a:r>
          </a:p>
          <a:p>
            <a:r>
              <a:rPr lang="en-US" dirty="0"/>
              <a:t>In other words, our compiler will be correct. </a:t>
            </a:r>
          </a:p>
          <a:p>
            <a:endParaRPr lang="en-US" dirty="0"/>
          </a:p>
        </p:txBody>
      </p:sp>
    </p:spTree>
    <p:extLst>
      <p:ext uri="{BB962C8B-B14F-4D97-AF65-F5344CB8AC3E}">
        <p14:creationId xmlns:p14="http://schemas.microsoft.com/office/powerpoint/2010/main" val="10672876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Wide spectrum language</a:t>
            </a:r>
          </a:p>
        </p:txBody>
      </p:sp>
      <p:sp>
        <p:nvSpPr>
          <p:cNvPr id="3" name="Content Placeholder 2"/>
          <p:cNvSpPr>
            <a:spLocks noGrp="1"/>
          </p:cNvSpPr>
          <p:nvPr>
            <p:ph idx="1"/>
          </p:nvPr>
        </p:nvSpPr>
        <p:spPr/>
        <p:txBody>
          <a:bodyPr/>
          <a:lstStyle/>
          <a:p>
            <a:r>
              <a:rPr lang="en-US" dirty="0"/>
              <a:t>A standard approach for this kind of problem is to develop a wide-spectrum language containing both the source language and the assembly language.</a:t>
            </a:r>
          </a:p>
          <a:p>
            <a:r>
              <a:rPr lang="en-US" dirty="0"/>
              <a:t>Our wide-spectrum language will contain our source language plus a number of lower-level constructs including the following.</a:t>
            </a:r>
          </a:p>
          <a:p>
            <a:pPr lvl="1"/>
            <a:r>
              <a:rPr lang="en-US" dirty="0"/>
              <a:t>Labels and </a:t>
            </a:r>
            <a:r>
              <a:rPr lang="en-US" dirty="0" err="1"/>
              <a:t>goto</a:t>
            </a:r>
            <a:r>
              <a:rPr lang="en-US" dirty="0"/>
              <a:t> statements</a:t>
            </a:r>
          </a:p>
          <a:p>
            <a:pPr lvl="1"/>
            <a:r>
              <a:rPr lang="en-US" dirty="0"/>
              <a:t>Assembly instructions such as add, move, conditional jumps, and skip (</a:t>
            </a:r>
            <a:r>
              <a:rPr lang="en-US" dirty="0" err="1"/>
              <a:t>nop</a:t>
            </a:r>
            <a:r>
              <a:rPr lang="en-US" dirty="0"/>
              <a:t>)</a:t>
            </a:r>
          </a:p>
          <a:p>
            <a:endParaRPr lang="en-US" dirty="0"/>
          </a:p>
        </p:txBody>
      </p:sp>
    </p:spTree>
    <p:extLst>
      <p:ext uri="{BB962C8B-B14F-4D97-AF65-F5344CB8AC3E}">
        <p14:creationId xmlns:p14="http://schemas.microsoft.com/office/powerpoint/2010/main" val="19508355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4294967295"/>
          </p:nvPr>
        </p:nvSpPr>
        <p:spPr>
          <a:xfrm>
            <a:off x="1447800" y="990600"/>
            <a:ext cx="9604375" cy="4419600"/>
          </a:xfrm>
        </p:spPr>
        <p:txBody>
          <a:bodyPr>
            <a:normAutofit/>
          </a:bodyPr>
          <a:lstStyle/>
          <a:p>
            <a:r>
              <a:rPr lang="en-US" dirty="0"/>
              <a:t>The slides that follow informally sketch how transformation could be used to compile programs. </a:t>
            </a:r>
          </a:p>
          <a:p>
            <a:r>
              <a:rPr lang="en-US" dirty="0"/>
              <a:t>The main objective is to give you a sense of the complexity/simplicity of such an approach. In particular, how easy it is to argue that the compiler is correct.</a:t>
            </a:r>
          </a:p>
          <a:p>
            <a:r>
              <a:rPr lang="en-US" dirty="0"/>
              <a:t>Technical details are largely omitted or glossed over. </a:t>
            </a:r>
          </a:p>
        </p:txBody>
      </p:sp>
    </p:spTree>
    <p:extLst>
      <p:ext uri="{BB962C8B-B14F-4D97-AF65-F5344CB8AC3E}">
        <p14:creationId xmlns:p14="http://schemas.microsoft.com/office/powerpoint/2010/main" val="37250493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4294967295"/>
          </p:nvPr>
        </p:nvSpPr>
        <p:spPr>
          <a:xfrm>
            <a:off x="1447800" y="990600"/>
            <a:ext cx="9604375" cy="4419600"/>
          </a:xfrm>
        </p:spPr>
        <p:txBody>
          <a:bodyPr>
            <a:normAutofit/>
          </a:bodyPr>
          <a:lstStyle/>
          <a:p>
            <a:pPr marL="0" indent="0">
              <a:buNone/>
            </a:pPr>
            <a:endParaRPr lang="en-US" dirty="0"/>
          </a:p>
          <a:p>
            <a:r>
              <a:rPr lang="en-US" dirty="0"/>
              <a:t>Transformations are rewrite rules having optional conditions associated with them. </a:t>
            </a:r>
          </a:p>
          <a:p>
            <a:r>
              <a:rPr lang="en-US" dirty="0"/>
              <a:t>Transformation have the following form.</a:t>
            </a:r>
          </a:p>
          <a:p>
            <a:pPr marL="0" indent="0">
              <a:buNone/>
            </a:pPr>
            <a:r>
              <a:rPr lang="en-US" dirty="0"/>
              <a:t>			</a:t>
            </a:r>
            <a:r>
              <a:rPr lang="en-US" dirty="0" err="1"/>
              <a:t>lhs</a:t>
            </a:r>
            <a:r>
              <a:rPr lang="en-US" dirty="0"/>
              <a:t> </a:t>
            </a:r>
            <a:r>
              <a:rPr lang="en-US" dirty="0">
                <a:sym typeface="Symbol" panose="05050102010706020507" pitchFamily="18" charset="2"/>
              </a:rPr>
              <a:t></a:t>
            </a:r>
            <a:r>
              <a:rPr lang="en-US" dirty="0"/>
              <a:t> </a:t>
            </a:r>
            <a:r>
              <a:rPr lang="en-US" dirty="0" err="1"/>
              <a:t>rhs</a:t>
            </a:r>
            <a:r>
              <a:rPr lang="en-US" dirty="0"/>
              <a:t> [if condition]</a:t>
            </a:r>
          </a:p>
          <a:p>
            <a:pPr marL="0" indent="0">
              <a:buNone/>
            </a:pPr>
            <a:r>
              <a:rPr lang="en-US" dirty="0"/>
              <a:t>      where </a:t>
            </a:r>
            <a:r>
              <a:rPr lang="en-US" dirty="0" err="1"/>
              <a:t>lhs</a:t>
            </a:r>
            <a:r>
              <a:rPr lang="en-US" dirty="0"/>
              <a:t> and </a:t>
            </a:r>
            <a:r>
              <a:rPr lang="en-US" dirty="0" err="1"/>
              <a:t>rhs</a:t>
            </a:r>
            <a:r>
              <a:rPr lang="en-US" dirty="0"/>
              <a:t> are parse trees (or abstract syntax trees).</a:t>
            </a:r>
          </a:p>
        </p:txBody>
      </p:sp>
    </p:spTree>
    <p:extLst>
      <p:ext uri="{BB962C8B-B14F-4D97-AF65-F5344CB8AC3E}">
        <p14:creationId xmlns:p14="http://schemas.microsoft.com/office/powerpoint/2010/main" val="19845944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500"/>
                                        <p:tgtEl>
                                          <p:spTgt spid="6">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Effect transition="in" filter="fade">
                                      <p:cBhvr>
                                        <p:cTn id="15" dur="500"/>
                                        <p:tgtEl>
                                          <p:spTgt spid="6">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xEl>
                                              <p:pRg st="4" end="4"/>
                                            </p:txEl>
                                          </p:spTgt>
                                        </p:tgtEl>
                                        <p:attrNameLst>
                                          <p:attrName>style.visibility</p:attrName>
                                        </p:attrNameLst>
                                      </p:cBhvr>
                                      <p:to>
                                        <p:strVal val="visible"/>
                                      </p:to>
                                    </p:set>
                                    <p:animEffect transition="in" filter="fade">
                                      <p:cBhvr>
                                        <p:cTn id="20"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62000" y="381000"/>
            <a:ext cx="6324600" cy="1828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 name="TextBox 3"/>
          <p:cNvSpPr txBox="1"/>
          <p:nvPr/>
        </p:nvSpPr>
        <p:spPr>
          <a:xfrm>
            <a:off x="1066800" y="657761"/>
            <a:ext cx="1752600" cy="400110"/>
          </a:xfrm>
          <a:prstGeom prst="rect">
            <a:avLst/>
          </a:prstGeom>
          <a:noFill/>
        </p:spPr>
        <p:txBody>
          <a:bodyPr wrap="square" rtlCol="0">
            <a:spAutoFit/>
          </a:bodyPr>
          <a:lstStyle/>
          <a:p>
            <a:r>
              <a:rPr lang="en-US" sz="2000" dirty="0">
                <a:latin typeface="Courier New" panose="02070309020205020404" pitchFamily="49" charset="0"/>
                <a:cs typeface="Courier New" panose="02070309020205020404" pitchFamily="49" charset="0"/>
              </a:rPr>
              <a:t>x = 5 + 3;</a:t>
            </a:r>
          </a:p>
        </p:txBody>
      </p:sp>
      <p:sp>
        <p:nvSpPr>
          <p:cNvPr id="5" name="TextBox 4"/>
          <p:cNvSpPr txBox="1"/>
          <p:nvPr/>
        </p:nvSpPr>
        <p:spPr>
          <a:xfrm>
            <a:off x="4038600" y="657761"/>
            <a:ext cx="2362200" cy="1323439"/>
          </a:xfrm>
          <a:prstGeom prst="rect">
            <a:avLst/>
          </a:prstGeom>
          <a:noFill/>
        </p:spPr>
        <p:txBody>
          <a:bodyPr wrap="square" rtlCol="0">
            <a:spAutoFit/>
          </a:bodyPr>
          <a:lstStyle/>
          <a:p>
            <a:r>
              <a:rPr lang="en-US" sz="2000" dirty="0">
                <a:latin typeface="Courier New" panose="02070309020205020404" pitchFamily="49" charset="0"/>
                <a:cs typeface="Courier New" panose="02070309020205020404" pitchFamily="49" charset="0"/>
              </a:rPr>
              <a:t>move  5, R1</a:t>
            </a:r>
          </a:p>
          <a:p>
            <a:r>
              <a:rPr lang="en-US" sz="2000" dirty="0">
                <a:latin typeface="Courier New" panose="02070309020205020404" pitchFamily="49" charset="0"/>
                <a:cs typeface="Courier New" panose="02070309020205020404" pitchFamily="49" charset="0"/>
              </a:rPr>
              <a:t>move  3, R2</a:t>
            </a:r>
          </a:p>
          <a:p>
            <a:r>
              <a:rPr lang="en-US" sz="2000" dirty="0">
                <a:latin typeface="Courier New" panose="02070309020205020404" pitchFamily="49" charset="0"/>
                <a:cs typeface="Courier New" panose="02070309020205020404" pitchFamily="49" charset="0"/>
              </a:rPr>
              <a:t>add   R1,R2,R3</a:t>
            </a:r>
          </a:p>
          <a:p>
            <a:r>
              <a:rPr lang="en-US" sz="2000" dirty="0">
                <a:latin typeface="Courier New" panose="02070309020205020404" pitchFamily="49" charset="0"/>
                <a:cs typeface="Courier New" panose="02070309020205020404" pitchFamily="49" charset="0"/>
              </a:rPr>
              <a:t>store R3, x</a:t>
            </a:r>
          </a:p>
        </p:txBody>
      </p:sp>
      <p:sp>
        <p:nvSpPr>
          <p:cNvPr id="6" name="TextBox 5"/>
          <p:cNvSpPr txBox="1"/>
          <p:nvPr/>
        </p:nvSpPr>
        <p:spPr>
          <a:xfrm>
            <a:off x="3542951" y="657761"/>
            <a:ext cx="495649" cy="400110"/>
          </a:xfrm>
          <a:prstGeom prst="rect">
            <a:avLst/>
          </a:prstGeom>
          <a:noFill/>
        </p:spPr>
        <p:txBody>
          <a:bodyPr wrap="none" rtlCol="0">
            <a:spAutoFit/>
          </a:bodyPr>
          <a:lstStyle/>
          <a:p>
            <a:r>
              <a:rPr lang="en-US" sz="2000" dirty="0"/>
              <a:t> </a:t>
            </a:r>
            <a:r>
              <a:rPr lang="en-US" sz="2000" dirty="0">
                <a:sym typeface="Symbol" panose="05050102010706020507" pitchFamily="18" charset="2"/>
              </a:rPr>
              <a:t></a:t>
            </a:r>
            <a:endParaRPr lang="en-US" sz="2000" dirty="0"/>
          </a:p>
        </p:txBody>
      </p:sp>
      <p:sp>
        <p:nvSpPr>
          <p:cNvPr id="8" name="Rectangle 7"/>
          <p:cNvSpPr/>
          <p:nvPr/>
        </p:nvSpPr>
        <p:spPr>
          <a:xfrm>
            <a:off x="762000" y="2971799"/>
            <a:ext cx="6324600" cy="262776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9" name="TextBox 8"/>
          <p:cNvSpPr txBox="1"/>
          <p:nvPr/>
        </p:nvSpPr>
        <p:spPr>
          <a:xfrm>
            <a:off x="904980" y="3144155"/>
            <a:ext cx="2857849" cy="400110"/>
          </a:xfrm>
          <a:prstGeom prst="rect">
            <a:avLst/>
          </a:prstGeom>
          <a:noFill/>
        </p:spPr>
        <p:txBody>
          <a:bodyPr wrap="square" rtlCol="0">
            <a:spAutoFit/>
          </a:bodyPr>
          <a:lstStyle/>
          <a:p>
            <a:r>
              <a:rPr lang="en-US" sz="2000" dirty="0">
                <a:latin typeface="Courier New" panose="02070309020205020404" pitchFamily="49" charset="0"/>
                <a:cs typeface="Courier New" panose="02070309020205020404" pitchFamily="49" charset="0"/>
              </a:rPr>
              <a:t>id = expr + term;</a:t>
            </a:r>
          </a:p>
        </p:txBody>
      </p:sp>
      <p:sp>
        <p:nvSpPr>
          <p:cNvPr id="10" name="TextBox 9"/>
          <p:cNvSpPr txBox="1"/>
          <p:nvPr/>
        </p:nvSpPr>
        <p:spPr>
          <a:xfrm>
            <a:off x="4282794" y="3144155"/>
            <a:ext cx="2499006" cy="1323439"/>
          </a:xfrm>
          <a:prstGeom prst="rect">
            <a:avLst/>
          </a:prstGeom>
          <a:noFill/>
        </p:spPr>
        <p:txBody>
          <a:bodyPr wrap="square" rtlCol="0">
            <a:spAutoFit/>
          </a:bodyPr>
          <a:lstStyle/>
          <a:p>
            <a:r>
              <a:rPr lang="en-US" sz="2000" dirty="0">
                <a:latin typeface="Courier New" panose="02070309020205020404" pitchFamily="49" charset="0"/>
                <a:cs typeface="Courier New" panose="02070309020205020404" pitchFamily="49" charset="0"/>
              </a:rPr>
              <a:t>move  expr, R1</a:t>
            </a:r>
          </a:p>
          <a:p>
            <a:r>
              <a:rPr lang="en-US" sz="2000" dirty="0">
                <a:latin typeface="Courier New" panose="02070309020205020404" pitchFamily="49" charset="0"/>
                <a:cs typeface="Courier New" panose="02070309020205020404" pitchFamily="49" charset="0"/>
              </a:rPr>
              <a:t>move  term, R2</a:t>
            </a:r>
          </a:p>
          <a:p>
            <a:r>
              <a:rPr lang="en-US" sz="2000" dirty="0">
                <a:latin typeface="Courier New" panose="02070309020205020404" pitchFamily="49" charset="0"/>
                <a:cs typeface="Courier New" panose="02070309020205020404" pitchFamily="49" charset="0"/>
              </a:rPr>
              <a:t>add   R1,R2,R3</a:t>
            </a:r>
          </a:p>
          <a:p>
            <a:r>
              <a:rPr lang="en-US" sz="2000" dirty="0">
                <a:latin typeface="Courier New" panose="02070309020205020404" pitchFamily="49" charset="0"/>
                <a:cs typeface="Courier New" panose="02070309020205020404" pitchFamily="49" charset="0"/>
              </a:rPr>
              <a:t>store R3, id</a:t>
            </a:r>
          </a:p>
        </p:txBody>
      </p:sp>
      <p:sp>
        <p:nvSpPr>
          <p:cNvPr id="11" name="TextBox 10"/>
          <p:cNvSpPr txBox="1"/>
          <p:nvPr/>
        </p:nvSpPr>
        <p:spPr>
          <a:xfrm>
            <a:off x="3686279" y="3144155"/>
            <a:ext cx="495649" cy="400110"/>
          </a:xfrm>
          <a:prstGeom prst="rect">
            <a:avLst/>
          </a:prstGeom>
          <a:noFill/>
        </p:spPr>
        <p:txBody>
          <a:bodyPr wrap="none" rtlCol="0">
            <a:spAutoFit/>
          </a:bodyPr>
          <a:lstStyle/>
          <a:p>
            <a:r>
              <a:rPr lang="en-US" sz="2000" dirty="0"/>
              <a:t> </a:t>
            </a:r>
            <a:r>
              <a:rPr lang="en-US" sz="2000" dirty="0">
                <a:sym typeface="Symbol" panose="05050102010706020507" pitchFamily="18" charset="2"/>
              </a:rPr>
              <a:t></a:t>
            </a:r>
            <a:endParaRPr lang="en-US" sz="2000" dirty="0"/>
          </a:p>
        </p:txBody>
      </p:sp>
      <p:sp>
        <p:nvSpPr>
          <p:cNvPr id="13" name="TextBox 12"/>
          <p:cNvSpPr txBox="1"/>
          <p:nvPr/>
        </p:nvSpPr>
        <p:spPr>
          <a:xfrm>
            <a:off x="7543800" y="2895600"/>
            <a:ext cx="4267200" cy="707886"/>
          </a:xfrm>
          <a:prstGeom prst="rect">
            <a:avLst/>
          </a:prstGeom>
          <a:noFill/>
        </p:spPr>
        <p:txBody>
          <a:bodyPr wrap="square" rtlCol="0">
            <a:spAutoFit/>
          </a:bodyPr>
          <a:lstStyle/>
          <a:p>
            <a:r>
              <a:rPr lang="en-US" sz="2000" dirty="0"/>
              <a:t>This generalization is only correct when expr and term contain no operators.</a:t>
            </a:r>
          </a:p>
        </p:txBody>
      </p:sp>
    </p:spTree>
    <p:extLst>
      <p:ext uri="{BB962C8B-B14F-4D97-AF65-F5344CB8AC3E}">
        <p14:creationId xmlns:p14="http://schemas.microsoft.com/office/powerpoint/2010/main" val="9444242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assignment statements</a:t>
            </a:r>
          </a:p>
        </p:txBody>
      </p:sp>
      <p:sp>
        <p:nvSpPr>
          <p:cNvPr id="3" name="TextBox 2"/>
          <p:cNvSpPr txBox="1"/>
          <p:nvPr/>
        </p:nvSpPr>
        <p:spPr>
          <a:xfrm>
            <a:off x="2405116" y="2971800"/>
            <a:ext cx="7696200" cy="707886"/>
          </a:xfrm>
          <a:prstGeom prst="rect">
            <a:avLst/>
          </a:prstGeom>
          <a:noFill/>
        </p:spPr>
        <p:txBody>
          <a:bodyPr wrap="square" rtlCol="0">
            <a:spAutoFit/>
          </a:bodyPr>
          <a:lstStyle/>
          <a:p>
            <a:r>
              <a:rPr lang="en-US" sz="2000" dirty="0"/>
              <a:t>An assignment statement is simple if the expression on the right-hand side of the assignment operator contains no more than one operator.</a:t>
            </a:r>
          </a:p>
        </p:txBody>
      </p:sp>
    </p:spTree>
    <p:extLst>
      <p:ext uri="{BB962C8B-B14F-4D97-AF65-F5344CB8AC3E}">
        <p14:creationId xmlns:p14="http://schemas.microsoft.com/office/powerpoint/2010/main" val="8066512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81000" y="2286000"/>
            <a:ext cx="6172200" cy="1828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9" name="TextBox 8"/>
          <p:cNvSpPr txBox="1"/>
          <p:nvPr/>
        </p:nvSpPr>
        <p:spPr>
          <a:xfrm>
            <a:off x="533400" y="2667000"/>
            <a:ext cx="2971800" cy="400110"/>
          </a:xfrm>
          <a:prstGeom prst="rect">
            <a:avLst/>
          </a:prstGeom>
          <a:noFill/>
        </p:spPr>
        <p:txBody>
          <a:bodyPr wrap="square" rtlCol="0">
            <a:spAutoFit/>
          </a:bodyPr>
          <a:lstStyle/>
          <a:p>
            <a:r>
              <a:rPr lang="en-US" sz="2000" dirty="0">
                <a:latin typeface="Courier New" panose="02070309020205020404" pitchFamily="49" charset="0"/>
                <a:cs typeface="Courier New" panose="02070309020205020404" pitchFamily="49" charset="0"/>
              </a:rPr>
              <a:t>id = expr + term;</a:t>
            </a:r>
          </a:p>
        </p:txBody>
      </p:sp>
      <p:sp>
        <p:nvSpPr>
          <p:cNvPr id="10" name="TextBox 9"/>
          <p:cNvSpPr txBox="1"/>
          <p:nvPr/>
        </p:nvSpPr>
        <p:spPr>
          <a:xfrm>
            <a:off x="3810000" y="2667000"/>
            <a:ext cx="2743200" cy="1015663"/>
          </a:xfrm>
          <a:prstGeom prst="rect">
            <a:avLst/>
          </a:prstGeom>
          <a:noFill/>
        </p:spPr>
        <p:txBody>
          <a:bodyPr wrap="square" rtlCol="0">
            <a:spAutoFit/>
          </a:bodyPr>
          <a:lstStyle/>
          <a:p>
            <a:r>
              <a:rPr lang="en-US" sz="2000" dirty="0">
                <a:latin typeface="Courier New" panose="02070309020205020404" pitchFamily="49" charset="0"/>
                <a:cs typeface="Courier New" panose="02070309020205020404" pitchFamily="49" charset="0"/>
              </a:rPr>
              <a:t>id1 = expr;  </a:t>
            </a:r>
          </a:p>
          <a:p>
            <a:r>
              <a:rPr lang="en-US" sz="2000" dirty="0">
                <a:latin typeface="Courier New" panose="02070309020205020404" pitchFamily="49" charset="0"/>
                <a:cs typeface="Courier New" panose="02070309020205020404" pitchFamily="49" charset="0"/>
              </a:rPr>
              <a:t>id2 = term;</a:t>
            </a:r>
          </a:p>
          <a:p>
            <a:r>
              <a:rPr lang="en-US" sz="2000" dirty="0">
                <a:latin typeface="Courier New" panose="02070309020205020404" pitchFamily="49" charset="0"/>
                <a:cs typeface="Courier New" panose="02070309020205020404" pitchFamily="49" charset="0"/>
              </a:rPr>
              <a:t>id  = id1 + id2;</a:t>
            </a:r>
          </a:p>
        </p:txBody>
      </p:sp>
      <p:sp>
        <p:nvSpPr>
          <p:cNvPr id="11" name="TextBox 10"/>
          <p:cNvSpPr txBox="1"/>
          <p:nvPr/>
        </p:nvSpPr>
        <p:spPr>
          <a:xfrm>
            <a:off x="3238151" y="2667000"/>
            <a:ext cx="495649" cy="400110"/>
          </a:xfrm>
          <a:prstGeom prst="rect">
            <a:avLst/>
          </a:prstGeom>
          <a:noFill/>
        </p:spPr>
        <p:txBody>
          <a:bodyPr wrap="none" rtlCol="0">
            <a:spAutoFit/>
          </a:bodyPr>
          <a:lstStyle/>
          <a:p>
            <a:r>
              <a:rPr lang="en-US" sz="2000" dirty="0"/>
              <a:t> </a:t>
            </a:r>
            <a:r>
              <a:rPr lang="en-US" sz="2000" dirty="0">
                <a:sym typeface="Symbol" panose="05050102010706020507" pitchFamily="18" charset="2"/>
              </a:rPr>
              <a:t></a:t>
            </a:r>
            <a:endParaRPr lang="en-US" sz="2000" dirty="0"/>
          </a:p>
        </p:txBody>
      </p:sp>
      <p:sp>
        <p:nvSpPr>
          <p:cNvPr id="2" name="TextBox 1"/>
          <p:cNvSpPr txBox="1"/>
          <p:nvPr/>
        </p:nvSpPr>
        <p:spPr>
          <a:xfrm>
            <a:off x="7086601" y="2286000"/>
            <a:ext cx="4343400" cy="1015663"/>
          </a:xfrm>
          <a:prstGeom prst="rect">
            <a:avLst/>
          </a:prstGeom>
          <a:noFill/>
        </p:spPr>
        <p:txBody>
          <a:bodyPr wrap="square" rtlCol="0">
            <a:spAutoFit/>
          </a:bodyPr>
          <a:lstStyle/>
          <a:p>
            <a:r>
              <a:rPr lang="en-US" sz="2000" dirty="0"/>
              <a:t>This transformation assumes the ability to generate new (i.e., fresh) variable names.</a:t>
            </a:r>
          </a:p>
        </p:txBody>
      </p:sp>
      <p:sp>
        <p:nvSpPr>
          <p:cNvPr id="15" name="TextBox 14"/>
          <p:cNvSpPr txBox="1"/>
          <p:nvPr/>
        </p:nvSpPr>
        <p:spPr>
          <a:xfrm>
            <a:off x="7086601" y="3493869"/>
            <a:ext cx="4343400" cy="707886"/>
          </a:xfrm>
          <a:prstGeom prst="rect">
            <a:avLst/>
          </a:prstGeom>
          <a:noFill/>
        </p:spPr>
        <p:txBody>
          <a:bodyPr wrap="square" rtlCol="0">
            <a:spAutoFit/>
          </a:bodyPr>
          <a:lstStyle/>
          <a:p>
            <a:r>
              <a:rPr lang="en-US" sz="2000" dirty="0"/>
              <a:t>The assignment statement id = id1 + id2 is simple.</a:t>
            </a:r>
          </a:p>
        </p:txBody>
      </p:sp>
      <p:sp>
        <p:nvSpPr>
          <p:cNvPr id="3" name="Title 2"/>
          <p:cNvSpPr>
            <a:spLocks noGrp="1"/>
          </p:cNvSpPr>
          <p:nvPr>
            <p:ph type="title"/>
          </p:nvPr>
        </p:nvSpPr>
        <p:spPr/>
        <p:txBody>
          <a:bodyPr/>
          <a:lstStyle/>
          <a:p>
            <a:r>
              <a:rPr lang="en-US" dirty="0"/>
              <a:t>Transforming an assignment statement into a sequence of simple assignment statements</a:t>
            </a:r>
          </a:p>
        </p:txBody>
      </p:sp>
      <p:sp>
        <p:nvSpPr>
          <p:cNvPr id="16" name="TextBox 15"/>
          <p:cNvSpPr txBox="1"/>
          <p:nvPr/>
        </p:nvSpPr>
        <p:spPr>
          <a:xfrm>
            <a:off x="7086600" y="4486870"/>
            <a:ext cx="4343401" cy="1015663"/>
          </a:xfrm>
          <a:prstGeom prst="rect">
            <a:avLst/>
          </a:prstGeom>
          <a:noFill/>
        </p:spPr>
        <p:txBody>
          <a:bodyPr wrap="square" rtlCol="0">
            <a:spAutoFit/>
          </a:bodyPr>
          <a:lstStyle/>
          <a:p>
            <a:r>
              <a:rPr lang="en-US" sz="2000" dirty="0"/>
              <a:t>Note that the other two assignment statements are simpler than the original statement, but may not yet be simple.</a:t>
            </a:r>
          </a:p>
        </p:txBody>
      </p:sp>
    </p:spTree>
    <p:extLst>
      <p:ext uri="{BB962C8B-B14F-4D97-AF65-F5344CB8AC3E}">
        <p14:creationId xmlns:p14="http://schemas.microsoft.com/office/powerpoint/2010/main" val="6926100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p:bldP spid="1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a:t>
            </a:r>
          </a:p>
        </p:txBody>
      </p:sp>
      <p:sp>
        <p:nvSpPr>
          <p:cNvPr id="3" name="Text Placeholder 2"/>
          <p:cNvSpPr>
            <a:spLocks noGrp="1"/>
          </p:cNvSpPr>
          <p:nvPr>
            <p:ph type="body" idx="1"/>
          </p:nvPr>
        </p:nvSpPr>
        <p:spPr/>
        <p:txBody>
          <a:bodyPr/>
          <a:lstStyle/>
          <a:p>
            <a:r>
              <a:rPr lang="en-US" dirty="0"/>
              <a:t>Parsing</a:t>
            </a:r>
          </a:p>
        </p:txBody>
      </p:sp>
    </p:spTree>
    <p:extLst>
      <p:ext uri="{BB962C8B-B14F-4D97-AF65-F5344CB8AC3E}">
        <p14:creationId xmlns:p14="http://schemas.microsoft.com/office/powerpoint/2010/main" val="2323484362"/>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838200" y="762000"/>
            <a:ext cx="5943600" cy="1828800"/>
            <a:chOff x="762000" y="2590800"/>
            <a:chExt cx="5943600" cy="1828800"/>
          </a:xfrm>
        </p:grpSpPr>
        <p:sp>
          <p:nvSpPr>
            <p:cNvPr id="8" name="Rectangle 7"/>
            <p:cNvSpPr/>
            <p:nvPr/>
          </p:nvSpPr>
          <p:spPr>
            <a:xfrm>
              <a:off x="762000" y="2590800"/>
              <a:ext cx="5943600" cy="1828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066800" y="2971800"/>
              <a:ext cx="2667000" cy="36933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id = expr + term;</a:t>
              </a:r>
            </a:p>
          </p:txBody>
        </p:sp>
        <p:sp>
          <p:nvSpPr>
            <p:cNvPr id="10" name="TextBox 9"/>
            <p:cNvSpPr txBox="1"/>
            <p:nvPr/>
          </p:nvSpPr>
          <p:spPr>
            <a:xfrm>
              <a:off x="4038600" y="2971800"/>
              <a:ext cx="2514600" cy="923330"/>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id1 = expr;  </a:t>
              </a:r>
            </a:p>
            <a:p>
              <a:r>
                <a:rPr lang="en-US" dirty="0">
                  <a:latin typeface="Courier New" panose="02070309020205020404" pitchFamily="49" charset="0"/>
                  <a:cs typeface="Courier New" panose="02070309020205020404" pitchFamily="49" charset="0"/>
                </a:rPr>
                <a:t>id2 = term;</a:t>
              </a:r>
            </a:p>
            <a:p>
              <a:r>
                <a:rPr lang="en-US" dirty="0">
                  <a:latin typeface="Courier New" panose="02070309020205020404" pitchFamily="49" charset="0"/>
                  <a:cs typeface="Courier New" panose="02070309020205020404" pitchFamily="49" charset="0"/>
                </a:rPr>
                <a:t>id  = id1 + id2;</a:t>
              </a:r>
            </a:p>
          </p:txBody>
        </p:sp>
        <p:sp>
          <p:nvSpPr>
            <p:cNvPr id="11" name="TextBox 10"/>
            <p:cNvSpPr txBox="1"/>
            <p:nvPr/>
          </p:nvSpPr>
          <p:spPr>
            <a:xfrm>
              <a:off x="3429000" y="2971800"/>
              <a:ext cx="465192" cy="369332"/>
            </a:xfrm>
            <a:prstGeom prst="rect">
              <a:avLst/>
            </a:prstGeom>
            <a:noFill/>
          </p:spPr>
          <p:txBody>
            <a:bodyPr wrap="none" rtlCol="0">
              <a:spAutoFit/>
            </a:bodyPr>
            <a:lstStyle/>
            <a:p>
              <a:r>
                <a:rPr lang="en-US" dirty="0"/>
                <a:t> </a:t>
              </a:r>
              <a:r>
                <a:rPr lang="en-US" dirty="0">
                  <a:sym typeface="Symbol" panose="05050102010706020507" pitchFamily="18" charset="2"/>
                </a:rPr>
                <a:t></a:t>
              </a:r>
              <a:endParaRPr lang="en-US" dirty="0"/>
            </a:p>
          </p:txBody>
        </p:sp>
      </p:grpSp>
      <p:grpSp>
        <p:nvGrpSpPr>
          <p:cNvPr id="12" name="Group 11"/>
          <p:cNvGrpSpPr/>
          <p:nvPr/>
        </p:nvGrpSpPr>
        <p:grpSpPr>
          <a:xfrm>
            <a:off x="838200" y="3581400"/>
            <a:ext cx="5943600" cy="1828800"/>
            <a:chOff x="762000" y="3352800"/>
            <a:chExt cx="5943600" cy="1828800"/>
          </a:xfrm>
        </p:grpSpPr>
        <p:sp>
          <p:nvSpPr>
            <p:cNvPr id="13" name="Rectangle 12"/>
            <p:cNvSpPr/>
            <p:nvPr/>
          </p:nvSpPr>
          <p:spPr>
            <a:xfrm>
              <a:off x="762000" y="3352800"/>
              <a:ext cx="5943600" cy="1828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066800" y="3733800"/>
              <a:ext cx="2667000" cy="36933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id = expr + term;</a:t>
              </a:r>
            </a:p>
          </p:txBody>
        </p:sp>
        <p:sp>
          <p:nvSpPr>
            <p:cNvPr id="17" name="TextBox 16"/>
            <p:cNvSpPr txBox="1"/>
            <p:nvPr/>
          </p:nvSpPr>
          <p:spPr>
            <a:xfrm>
              <a:off x="4038600" y="3733800"/>
              <a:ext cx="2217792" cy="1200329"/>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move  expr, R1</a:t>
              </a:r>
            </a:p>
            <a:p>
              <a:r>
                <a:rPr lang="en-US" dirty="0">
                  <a:latin typeface="Courier New" panose="02070309020205020404" pitchFamily="49" charset="0"/>
                  <a:cs typeface="Courier New" panose="02070309020205020404" pitchFamily="49" charset="0"/>
                </a:rPr>
                <a:t>move  term, R2</a:t>
              </a:r>
            </a:p>
            <a:p>
              <a:r>
                <a:rPr lang="en-US" dirty="0">
                  <a:latin typeface="Courier New" panose="02070309020205020404" pitchFamily="49" charset="0"/>
                  <a:cs typeface="Courier New" panose="02070309020205020404" pitchFamily="49" charset="0"/>
                </a:rPr>
                <a:t>add   R1,R2,R3</a:t>
              </a:r>
            </a:p>
            <a:p>
              <a:r>
                <a:rPr lang="en-US" dirty="0">
                  <a:latin typeface="Courier New" panose="02070309020205020404" pitchFamily="49" charset="0"/>
                  <a:cs typeface="Courier New" panose="02070309020205020404" pitchFamily="49" charset="0"/>
                </a:rPr>
                <a:t>store R3, id</a:t>
              </a:r>
            </a:p>
          </p:txBody>
        </p:sp>
        <p:sp>
          <p:nvSpPr>
            <p:cNvPr id="18" name="TextBox 17"/>
            <p:cNvSpPr txBox="1"/>
            <p:nvPr/>
          </p:nvSpPr>
          <p:spPr>
            <a:xfrm>
              <a:off x="3429000" y="3733800"/>
              <a:ext cx="465192" cy="369332"/>
            </a:xfrm>
            <a:prstGeom prst="rect">
              <a:avLst/>
            </a:prstGeom>
            <a:noFill/>
          </p:spPr>
          <p:txBody>
            <a:bodyPr wrap="none" rtlCol="0">
              <a:spAutoFit/>
            </a:bodyPr>
            <a:lstStyle/>
            <a:p>
              <a:r>
                <a:rPr lang="en-US" dirty="0"/>
                <a:t> </a:t>
              </a:r>
              <a:r>
                <a:rPr lang="en-US" dirty="0">
                  <a:sym typeface="Symbol" panose="05050102010706020507" pitchFamily="18" charset="2"/>
                </a:rPr>
                <a:t></a:t>
              </a:r>
              <a:endParaRPr lang="en-US" dirty="0"/>
            </a:p>
          </p:txBody>
        </p:sp>
      </p:grpSp>
      <p:sp>
        <p:nvSpPr>
          <p:cNvPr id="5" name="TextBox 4"/>
          <p:cNvSpPr txBox="1"/>
          <p:nvPr/>
        </p:nvSpPr>
        <p:spPr>
          <a:xfrm>
            <a:off x="7620000" y="758371"/>
            <a:ext cx="3352800" cy="646331"/>
          </a:xfrm>
          <a:prstGeom prst="rect">
            <a:avLst/>
          </a:prstGeom>
          <a:noFill/>
        </p:spPr>
        <p:txBody>
          <a:bodyPr wrap="square" rtlCol="0">
            <a:spAutoFit/>
          </a:bodyPr>
          <a:lstStyle/>
          <a:p>
            <a:r>
              <a:rPr lang="en-US" dirty="0"/>
              <a:t>Apply this transformation until all assignments are simple.</a:t>
            </a:r>
          </a:p>
        </p:txBody>
      </p:sp>
      <p:sp>
        <p:nvSpPr>
          <p:cNvPr id="19" name="TextBox 18"/>
          <p:cNvSpPr txBox="1"/>
          <p:nvPr/>
        </p:nvSpPr>
        <p:spPr>
          <a:xfrm>
            <a:off x="7620000" y="3526135"/>
            <a:ext cx="3352800" cy="1200329"/>
          </a:xfrm>
          <a:prstGeom prst="rect">
            <a:avLst/>
          </a:prstGeom>
          <a:noFill/>
        </p:spPr>
        <p:txBody>
          <a:bodyPr wrap="square" rtlCol="0">
            <a:spAutoFit/>
          </a:bodyPr>
          <a:lstStyle/>
          <a:p>
            <a:r>
              <a:rPr lang="en-US" dirty="0"/>
              <a:t>Apply this kind of transformation to rewrite simple assignments into corresponding assembly code.</a:t>
            </a:r>
          </a:p>
        </p:txBody>
      </p:sp>
    </p:spTree>
    <p:extLst>
      <p:ext uri="{BB962C8B-B14F-4D97-AF65-F5344CB8AC3E}">
        <p14:creationId xmlns:p14="http://schemas.microsoft.com/office/powerpoint/2010/main" val="7499855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620000" y="758371"/>
            <a:ext cx="4267200" cy="646331"/>
          </a:xfrm>
          <a:prstGeom prst="rect">
            <a:avLst/>
          </a:prstGeom>
          <a:noFill/>
        </p:spPr>
        <p:txBody>
          <a:bodyPr wrap="square" rtlCol="0">
            <a:spAutoFit/>
          </a:bodyPr>
          <a:lstStyle/>
          <a:p>
            <a:r>
              <a:rPr lang="en-US" dirty="0"/>
              <a:t>The </a:t>
            </a:r>
            <a:r>
              <a:rPr lang="en-US" dirty="0" err="1"/>
              <a:t>rhs</a:t>
            </a:r>
            <a:r>
              <a:rPr lang="en-US" dirty="0"/>
              <a:t> uses a simpler kind of conditional instruction.</a:t>
            </a:r>
          </a:p>
        </p:txBody>
      </p:sp>
      <p:sp>
        <p:nvSpPr>
          <p:cNvPr id="19" name="TextBox 18"/>
          <p:cNvSpPr txBox="1"/>
          <p:nvPr/>
        </p:nvSpPr>
        <p:spPr>
          <a:xfrm>
            <a:off x="7620000" y="1752600"/>
            <a:ext cx="4267200" cy="646331"/>
          </a:xfrm>
          <a:prstGeom prst="rect">
            <a:avLst/>
          </a:prstGeom>
          <a:noFill/>
        </p:spPr>
        <p:txBody>
          <a:bodyPr wrap="square" rtlCol="0">
            <a:spAutoFit/>
          </a:bodyPr>
          <a:lstStyle/>
          <a:p>
            <a:r>
              <a:rPr lang="en-US" dirty="0"/>
              <a:t>The assignment id = !expr might not be a simple assignment.</a:t>
            </a:r>
          </a:p>
        </p:txBody>
      </p:sp>
      <p:grpSp>
        <p:nvGrpSpPr>
          <p:cNvPr id="15" name="Group 14"/>
          <p:cNvGrpSpPr/>
          <p:nvPr/>
        </p:nvGrpSpPr>
        <p:grpSpPr>
          <a:xfrm>
            <a:off x="914400" y="758371"/>
            <a:ext cx="5943600" cy="1828800"/>
            <a:chOff x="762000" y="2590800"/>
            <a:chExt cx="5943600" cy="1828800"/>
          </a:xfrm>
        </p:grpSpPr>
        <p:sp>
          <p:nvSpPr>
            <p:cNvPr id="16" name="Rectangle 15"/>
            <p:cNvSpPr/>
            <p:nvPr/>
          </p:nvSpPr>
          <p:spPr>
            <a:xfrm>
              <a:off x="762000" y="2590800"/>
              <a:ext cx="5943600" cy="1828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769992" y="2971800"/>
              <a:ext cx="2667000" cy="36933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if (expr) </a:t>
              </a:r>
              <a:r>
                <a:rPr lang="en-US" dirty="0" err="1">
                  <a:latin typeface="Courier New" panose="02070309020205020404" pitchFamily="49" charset="0"/>
                  <a:cs typeface="Courier New" panose="02070309020205020404" pitchFamily="49" charset="0"/>
                </a:rPr>
                <a:t>stmt</a:t>
              </a:r>
              <a:r>
                <a:rPr lang="en-US" dirty="0">
                  <a:latin typeface="Courier New" panose="02070309020205020404" pitchFamily="49" charset="0"/>
                  <a:cs typeface="Courier New" panose="02070309020205020404" pitchFamily="49" charset="0"/>
                </a:rPr>
                <a:t>;</a:t>
              </a:r>
            </a:p>
          </p:txBody>
        </p:sp>
        <p:sp>
          <p:nvSpPr>
            <p:cNvPr id="21" name="TextBox 20"/>
            <p:cNvSpPr txBox="1"/>
            <p:nvPr/>
          </p:nvSpPr>
          <p:spPr>
            <a:xfrm>
              <a:off x="3444984" y="2971800"/>
              <a:ext cx="3108216" cy="1200329"/>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id = !expr;</a:t>
              </a:r>
            </a:p>
            <a:p>
              <a:r>
                <a:rPr lang="en-US" dirty="0">
                  <a:latin typeface="Courier New" panose="02070309020205020404" pitchFamily="49" charset="0"/>
                  <a:cs typeface="Courier New" panose="02070309020205020404" pitchFamily="49" charset="0"/>
                </a:rPr>
                <a:t>jump id </a:t>
              </a:r>
              <a:r>
                <a:rPr lang="en-US" dirty="0" err="1">
                  <a:latin typeface="Courier New" panose="02070309020205020404" pitchFamily="49" charset="0"/>
                  <a:cs typeface="Courier New" panose="02070309020205020404" pitchFamily="49" charset="0"/>
                </a:rPr>
                <a:t>goto</a:t>
              </a:r>
              <a:r>
                <a:rPr lang="en-US" dirty="0">
                  <a:latin typeface="Courier New" panose="02070309020205020404" pitchFamily="49" charset="0"/>
                  <a:cs typeface="Courier New" panose="02070309020205020404" pitchFamily="49" charset="0"/>
                </a:rPr>
                <a:t> L;</a:t>
              </a:r>
            </a:p>
            <a:p>
              <a:r>
                <a:rPr lang="en-US" dirty="0" err="1">
                  <a:latin typeface="Courier New" panose="02070309020205020404" pitchFamily="49" charset="0"/>
                  <a:cs typeface="Courier New" panose="02070309020205020404" pitchFamily="49" charset="0"/>
                </a:rPr>
                <a:t>stmt</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L: skip;  </a:t>
              </a:r>
            </a:p>
          </p:txBody>
        </p:sp>
        <p:sp>
          <p:nvSpPr>
            <p:cNvPr id="22" name="TextBox 21"/>
            <p:cNvSpPr txBox="1"/>
            <p:nvPr/>
          </p:nvSpPr>
          <p:spPr>
            <a:xfrm>
              <a:off x="2971800" y="2971800"/>
              <a:ext cx="465192" cy="369332"/>
            </a:xfrm>
            <a:prstGeom prst="rect">
              <a:avLst/>
            </a:prstGeom>
            <a:noFill/>
          </p:spPr>
          <p:txBody>
            <a:bodyPr wrap="none" rtlCol="0">
              <a:spAutoFit/>
            </a:bodyPr>
            <a:lstStyle/>
            <a:p>
              <a:r>
                <a:rPr lang="en-US" dirty="0"/>
                <a:t> </a:t>
              </a:r>
              <a:r>
                <a:rPr lang="en-US" dirty="0">
                  <a:sym typeface="Symbol" panose="05050102010706020507" pitchFamily="18" charset="2"/>
                </a:rPr>
                <a:t></a:t>
              </a:r>
              <a:endParaRPr lang="en-US" dirty="0"/>
            </a:p>
          </p:txBody>
        </p:sp>
      </p:grpSp>
      <p:sp>
        <p:nvSpPr>
          <p:cNvPr id="25" name="TextBox 24"/>
          <p:cNvSpPr txBox="1"/>
          <p:nvPr/>
        </p:nvSpPr>
        <p:spPr>
          <a:xfrm>
            <a:off x="7672270" y="2781778"/>
            <a:ext cx="4267200" cy="923330"/>
          </a:xfrm>
          <a:prstGeom prst="rect">
            <a:avLst/>
          </a:prstGeom>
          <a:noFill/>
        </p:spPr>
        <p:txBody>
          <a:bodyPr wrap="square" rtlCol="0">
            <a:spAutoFit/>
          </a:bodyPr>
          <a:lstStyle/>
          <a:p>
            <a:r>
              <a:rPr lang="en-US" dirty="0"/>
              <a:t>If-then-else statements, while-loops, and for-loops can be transformed in a similar fashion.</a:t>
            </a:r>
          </a:p>
        </p:txBody>
      </p:sp>
      <p:sp>
        <p:nvSpPr>
          <p:cNvPr id="2" name="TextBox 1"/>
          <p:cNvSpPr txBox="1"/>
          <p:nvPr/>
        </p:nvSpPr>
        <p:spPr>
          <a:xfrm>
            <a:off x="4191000" y="4728241"/>
            <a:ext cx="4116191" cy="707886"/>
          </a:xfrm>
          <a:prstGeom prst="rect">
            <a:avLst/>
          </a:prstGeom>
          <a:noFill/>
        </p:spPr>
        <p:txBody>
          <a:bodyPr wrap="none" rtlCol="0">
            <a:spAutoFit/>
          </a:bodyPr>
          <a:lstStyle/>
          <a:p>
            <a:r>
              <a:rPr lang="en-US" sz="4000" dirty="0"/>
              <a:t>Conceptually Done</a:t>
            </a:r>
          </a:p>
        </p:txBody>
      </p:sp>
    </p:spTree>
    <p:extLst>
      <p:ext uri="{BB962C8B-B14F-4D97-AF65-F5344CB8AC3E}">
        <p14:creationId xmlns:p14="http://schemas.microsoft.com/office/powerpoint/2010/main" val="28356969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9" grpId="0"/>
      <p:bldP spid="25" grpId="0"/>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The end</a:t>
            </a:r>
          </a:p>
        </p:txBody>
      </p:sp>
    </p:spTree>
    <p:extLst>
      <p:ext uri="{BB962C8B-B14F-4D97-AF65-F5344CB8AC3E}">
        <p14:creationId xmlns:p14="http://schemas.microsoft.com/office/powerpoint/2010/main" val="99170642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Directed equations</a:t>
            </a:r>
          </a:p>
        </p:txBody>
      </p:sp>
      <p:sp>
        <p:nvSpPr>
          <p:cNvPr id="5" name="Content Placeholder 4"/>
          <p:cNvSpPr>
            <a:spLocks noGrp="1"/>
          </p:cNvSpPr>
          <p:nvPr>
            <p:ph idx="1"/>
          </p:nvPr>
        </p:nvSpPr>
        <p:spPr/>
        <p:txBody>
          <a:bodyPr/>
          <a:lstStyle/>
          <a:p>
            <a:r>
              <a:rPr lang="en-US" dirty="0"/>
              <a:t>The Boolean algebra example highlighted that solutions to the word problem can require rewrite steps that are not based on standard notions of simplification such as “symbol count”. </a:t>
            </a:r>
          </a:p>
          <a:p>
            <a:r>
              <a:rPr lang="en-US" dirty="0"/>
              <a:t>Due to symmetry, rewrite steps can result from matching a target term with either the </a:t>
            </a:r>
            <a:r>
              <a:rPr lang="en-US" dirty="0" err="1"/>
              <a:t>lhs</a:t>
            </a:r>
            <a:r>
              <a:rPr lang="en-US" dirty="0"/>
              <a:t> or the </a:t>
            </a:r>
            <a:r>
              <a:rPr lang="en-US" dirty="0" err="1"/>
              <a:t>rhs</a:t>
            </a:r>
            <a:r>
              <a:rPr lang="en-US" dirty="0"/>
              <a:t> of an equation. </a:t>
            </a:r>
          </a:p>
          <a:p>
            <a:r>
              <a:rPr lang="en-US" dirty="0"/>
              <a:t>Under certain conditions, a restriction can be imposed that rewrite steps can only be based on matching a target term with the </a:t>
            </a:r>
            <a:r>
              <a:rPr lang="en-US" dirty="0" err="1"/>
              <a:t>lhs</a:t>
            </a:r>
            <a:r>
              <a:rPr lang="en-US" dirty="0"/>
              <a:t> of an equation. </a:t>
            </a:r>
          </a:p>
          <a:p>
            <a:endParaRPr lang="en-US" dirty="0"/>
          </a:p>
        </p:txBody>
      </p:sp>
    </p:spTree>
    <p:extLst>
      <p:ext uri="{BB962C8B-B14F-4D97-AF65-F5344CB8AC3E}">
        <p14:creationId xmlns:p14="http://schemas.microsoft.com/office/powerpoint/2010/main" val="3365055765"/>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Restricting equations</a:t>
            </a:r>
          </a:p>
        </p:txBody>
      </p:sp>
      <p:sp>
        <p:nvSpPr>
          <p:cNvPr id="3" name="Content Placeholder 2"/>
          <p:cNvSpPr>
            <a:spLocks noGrp="1"/>
          </p:cNvSpPr>
          <p:nvPr>
            <p:ph idx="1"/>
          </p:nvPr>
        </p:nvSpPr>
        <p:spPr/>
        <p:txBody>
          <a:bodyPr/>
          <a:lstStyle/>
          <a:p>
            <a:r>
              <a:rPr lang="en-US" dirty="0"/>
              <a:t>A context-free grammar rule is a restricted form of equation. </a:t>
            </a:r>
          </a:p>
          <a:p>
            <a:r>
              <a:rPr lang="en-US" dirty="0"/>
              <a:t>Derivational steps can only involve matching the target string with the </a:t>
            </a:r>
            <a:r>
              <a:rPr lang="en-US" dirty="0" err="1"/>
              <a:t>lhs</a:t>
            </a:r>
            <a:r>
              <a:rPr lang="en-US" dirty="0"/>
              <a:t> of a grammar rule.</a:t>
            </a:r>
          </a:p>
          <a:p>
            <a:r>
              <a:rPr lang="en-US" dirty="0"/>
              <a:t>The </a:t>
            </a:r>
            <a:r>
              <a:rPr lang="en-US" dirty="0" err="1"/>
              <a:t>lhs</a:t>
            </a:r>
            <a:r>
              <a:rPr lang="en-US" dirty="0"/>
              <a:t> of a grammar rule may only consist of a single (nonterminal) symbol.</a:t>
            </a:r>
          </a:p>
          <a:p>
            <a:pPr marL="0" indent="0">
              <a:buNone/>
            </a:pPr>
            <a:r>
              <a:rPr lang="en-US" dirty="0"/>
              <a:t>			</a:t>
            </a:r>
          </a:p>
        </p:txBody>
      </p:sp>
      <p:graphicFrame>
        <p:nvGraphicFramePr>
          <p:cNvPr id="4" name="Table 3"/>
          <p:cNvGraphicFramePr>
            <a:graphicFrameLocks noGrp="1"/>
          </p:cNvGraphicFramePr>
          <p:nvPr>
            <p:extLst>
              <p:ext uri="{D42A27DB-BD31-4B8C-83A1-F6EECF244321}">
                <p14:modId xmlns:p14="http://schemas.microsoft.com/office/powerpoint/2010/main" val="1395460746"/>
              </p:ext>
            </p:extLst>
          </p:nvPr>
        </p:nvGraphicFramePr>
        <p:xfrm>
          <a:off x="4724400" y="4191000"/>
          <a:ext cx="1888649" cy="148336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305971014"/>
                    </a:ext>
                  </a:extLst>
                </a:gridCol>
                <a:gridCol w="457199">
                  <a:extLst>
                    <a:ext uri="{9D8B030D-6E8A-4147-A177-3AD203B41FA5}">
                      <a16:colId xmlns:a16="http://schemas.microsoft.com/office/drawing/2014/main" val="182868769"/>
                    </a:ext>
                  </a:extLst>
                </a:gridCol>
                <a:gridCol w="898050">
                  <a:extLst>
                    <a:ext uri="{9D8B030D-6E8A-4147-A177-3AD203B41FA5}">
                      <a16:colId xmlns:a16="http://schemas.microsoft.com/office/drawing/2014/main" val="3144715380"/>
                    </a:ext>
                  </a:extLst>
                </a:gridCol>
              </a:tblGrid>
              <a:tr h="370840">
                <a:tc>
                  <a:txBody>
                    <a:bodyPr/>
                    <a:lstStyle/>
                    <a:p>
                      <a:r>
                        <a:rPr lang="en-US" b="0" dirty="0" err="1">
                          <a:solidFill>
                            <a:schemeClr val="tx1"/>
                          </a:solidFill>
                        </a:rPr>
                        <a:t>lhs</a:t>
                      </a:r>
                      <a:endParaRPr lang="en-US"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sym typeface="Symbol" panose="05050102010706020507" pitchFamily="18" charset="2"/>
                        </a:rPr>
                        <a:t></a:t>
                      </a:r>
                      <a:endParaRPr lang="en-US"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dirty="0" err="1">
                          <a:solidFill>
                            <a:schemeClr val="tx1"/>
                          </a:solidFill>
                        </a:rPr>
                        <a:t>rhs</a:t>
                      </a:r>
                      <a:endParaRPr lang="en-US"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92394344"/>
                  </a:ext>
                </a:extLst>
              </a:tr>
              <a:tr h="370840">
                <a:tc>
                  <a:txBody>
                    <a:bodyPr/>
                    <a:lstStyle/>
                    <a:p>
                      <a:r>
                        <a:rPr lang="en-US" b="0" dirty="0" err="1">
                          <a:solidFill>
                            <a:schemeClr val="tx1"/>
                          </a:solidFill>
                        </a:rPr>
                        <a:t>lhs</a:t>
                      </a:r>
                      <a:endParaRPr lang="en-US"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ym typeface="Symbol" panose="05050102010706020507" pitchFamily="18" charset="2"/>
                        </a:rPr>
                        <a:t></a:t>
                      </a:r>
                      <a:endParaRPr lang="en-US"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dirty="0" err="1">
                          <a:solidFill>
                            <a:schemeClr val="tx1"/>
                          </a:solidFill>
                        </a:rPr>
                        <a:t>rhs</a:t>
                      </a:r>
                      <a:endParaRPr lang="en-US"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75566807"/>
                  </a:ext>
                </a:extLst>
              </a:tr>
              <a:tr h="370840">
                <a:tc>
                  <a:txBody>
                    <a:bodyPr/>
                    <a:lstStyle/>
                    <a:p>
                      <a:r>
                        <a:rPr lang="en-US" b="0" dirty="0">
                          <a:solidFill>
                            <a:schemeClr val="tx1"/>
                          </a:solidFill>
                        </a:rPr>
                        <a:t>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ym typeface="Symbol" panose="05050102010706020507" pitchFamily="18" charset="2"/>
                        </a:rPr>
                        <a:t></a:t>
                      </a:r>
                      <a:endParaRPr lang="en-US"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ym typeface="Symbol" panose="05050102010706020507" pitchFamily="18" charset="2"/>
                        </a:rPr>
                        <a:t></a:t>
                      </a:r>
                      <a:endParaRPr lang="en-US"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70246019"/>
                  </a:ext>
                </a:extLst>
              </a:tr>
              <a:tr h="370840">
                <a:tc>
                  <a:txBody>
                    <a:bodyPr/>
                    <a:lstStyle/>
                    <a:p>
                      <a:r>
                        <a:rPr lang="en-US" b="0" dirty="0">
                          <a:solidFill>
                            <a:schemeClr val="tx1"/>
                          </a:solidFill>
                        </a:rPr>
                        <a:t>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a:solidFill>
                            <a:schemeClr val="tx1"/>
                          </a:solidFill>
                          <a:sym typeface="Symbol" panose="05050102010706020507" pitchFamily="18" charset="2"/>
                        </a:rPr>
                        <a:t></a:t>
                      </a:r>
                      <a:endParaRPr lang="en-US"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ym typeface="Symbol" panose="05050102010706020507" pitchFamily="18" charset="2"/>
                        </a:rPr>
                        <a:t></a:t>
                      </a:r>
                      <a:endParaRPr lang="en-US"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14775757"/>
                  </a:ext>
                </a:extLst>
              </a:tr>
            </a:tbl>
          </a:graphicData>
        </a:graphic>
      </p:graphicFrame>
    </p:spTree>
    <p:extLst>
      <p:ext uri="{BB962C8B-B14F-4D97-AF65-F5344CB8AC3E}">
        <p14:creationId xmlns:p14="http://schemas.microsoft.com/office/powerpoint/2010/main" val="27905023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word problem for CFGs</a:t>
            </a:r>
          </a:p>
        </p:txBody>
      </p:sp>
      <p:sp>
        <p:nvSpPr>
          <p:cNvPr id="3" name="Content Placeholder 2"/>
          <p:cNvSpPr>
            <a:spLocks noGrp="1"/>
          </p:cNvSpPr>
          <p:nvPr>
            <p:ph idx="1"/>
          </p:nvPr>
        </p:nvSpPr>
        <p:spPr>
          <a:xfrm>
            <a:off x="1451579" y="2015732"/>
            <a:ext cx="9603275" cy="4004068"/>
          </a:xfrm>
        </p:spPr>
        <p:txBody>
          <a:bodyPr>
            <a:normAutofit lnSpcReduction="10000"/>
          </a:bodyPr>
          <a:lstStyle/>
          <a:p>
            <a:r>
              <a:rPr lang="en-US" dirty="0"/>
              <a:t>The grammar rules for CFGs can be seen as yielding a restricted form of equational theory.</a:t>
            </a:r>
          </a:p>
          <a:p>
            <a:r>
              <a:rPr lang="en-US" dirty="0"/>
              <a:t>For such theories, the word problem is decidable.</a:t>
            </a:r>
          </a:p>
          <a:p>
            <a:r>
              <a:rPr lang="en-US" dirty="0"/>
              <a:t>The algorithm solving the word problem is efficient.</a:t>
            </a:r>
          </a:p>
          <a:p>
            <a:r>
              <a:rPr lang="en-US" dirty="0"/>
              <a:t>In this setting, the general version of the word problem is as follows.</a:t>
            </a:r>
          </a:p>
          <a:p>
            <a:pPr marL="0" indent="0">
              <a:buNone/>
            </a:pPr>
            <a:r>
              <a:rPr lang="en-US" dirty="0"/>
              <a:t>				</a:t>
            </a:r>
            <a:r>
              <a:rPr lang="en-US" dirty="0">
                <a:sym typeface="Symbol" panose="05050102010706020507" pitchFamily="18" charset="2"/>
              </a:rPr>
              <a:t>  </a:t>
            </a:r>
            <a:endParaRPr lang="en-US" dirty="0"/>
          </a:p>
          <a:p>
            <a:r>
              <a:rPr lang="en-US" dirty="0"/>
              <a:t>A special case arises when </a:t>
            </a:r>
            <a:r>
              <a:rPr lang="en-US" dirty="0">
                <a:sym typeface="Symbol" panose="05050102010706020507" pitchFamily="18" charset="2"/>
              </a:rPr>
              <a:t></a:t>
            </a:r>
            <a:r>
              <a:rPr lang="en-US" dirty="0"/>
              <a:t> is a string consisting of the start symbol of the grammar, and </a:t>
            </a:r>
            <a:r>
              <a:rPr lang="en-US" dirty="0">
                <a:sym typeface="Symbol" panose="05050102010706020507" pitchFamily="18" charset="2"/>
              </a:rPr>
              <a:t></a:t>
            </a:r>
            <a:r>
              <a:rPr lang="en-US" dirty="0"/>
              <a:t> is a string containing only terminal symbols.</a:t>
            </a:r>
          </a:p>
          <a:p>
            <a:pPr marL="0" indent="0">
              <a:buNone/>
            </a:pPr>
            <a:r>
              <a:rPr lang="en-US" dirty="0"/>
              <a:t>				</a:t>
            </a:r>
            <a:r>
              <a:rPr lang="en-US" dirty="0">
                <a:sym typeface="Symbol" panose="05050102010706020507" pitchFamily="18" charset="2"/>
              </a:rPr>
              <a:t> start  program</a:t>
            </a:r>
            <a:endParaRPr lang="en-US" dirty="0"/>
          </a:p>
          <a:p>
            <a:endParaRPr lang="en-US" dirty="0"/>
          </a:p>
        </p:txBody>
      </p:sp>
    </p:spTree>
    <p:extLst>
      <p:ext uri="{BB962C8B-B14F-4D97-AF65-F5344CB8AC3E}">
        <p14:creationId xmlns:p14="http://schemas.microsoft.com/office/powerpoint/2010/main" val="37457654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a:t>
            </a:r>
          </a:p>
        </p:txBody>
      </p:sp>
      <p:sp>
        <p:nvSpPr>
          <p:cNvPr id="3" name="Text Placeholder 2"/>
          <p:cNvSpPr>
            <a:spLocks noGrp="1"/>
          </p:cNvSpPr>
          <p:nvPr>
            <p:ph type="body" idx="1"/>
          </p:nvPr>
        </p:nvSpPr>
        <p:spPr/>
        <p:txBody>
          <a:bodyPr/>
          <a:lstStyle/>
          <a:p>
            <a:r>
              <a:rPr lang="en-US" dirty="0"/>
              <a:t>Method </a:t>
            </a:r>
            <a:r>
              <a:rPr lang="en-US" dirty="0" err="1"/>
              <a:t>inlining</a:t>
            </a:r>
            <a:endParaRPr lang="en-US" dirty="0"/>
          </a:p>
        </p:txBody>
      </p:sp>
    </p:spTree>
    <p:extLst>
      <p:ext uri="{BB962C8B-B14F-4D97-AF65-F5344CB8AC3E}">
        <p14:creationId xmlns:p14="http://schemas.microsoft.com/office/powerpoint/2010/main" val="1257223919"/>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Method declarations as equations </a:t>
            </a:r>
          </a:p>
        </p:txBody>
      </p:sp>
      <p:sp>
        <p:nvSpPr>
          <p:cNvPr id="5" name="Content Placeholder 4"/>
          <p:cNvSpPr>
            <a:spLocks noGrp="1"/>
          </p:cNvSpPr>
          <p:nvPr>
            <p:ph idx="1"/>
          </p:nvPr>
        </p:nvSpPr>
        <p:spPr>
          <a:xfrm>
            <a:off x="1451579" y="2015732"/>
            <a:ext cx="9603275" cy="3775468"/>
          </a:xfrm>
        </p:spPr>
        <p:txBody>
          <a:bodyPr>
            <a:normAutofit/>
          </a:bodyPr>
          <a:lstStyle/>
          <a:p>
            <a:r>
              <a:rPr lang="en-US" dirty="0"/>
              <a:t>Method declarations</a:t>
            </a:r>
          </a:p>
          <a:p>
            <a:pPr lvl="1"/>
            <a:r>
              <a:rPr lang="en-US" dirty="0"/>
              <a:t>are abstractions that help humans understand code</a:t>
            </a:r>
          </a:p>
          <a:p>
            <a:pPr lvl="1"/>
            <a:r>
              <a:rPr lang="en-US" dirty="0"/>
              <a:t>permit space/time tradeoffs in software</a:t>
            </a:r>
          </a:p>
          <a:p>
            <a:r>
              <a:rPr lang="en-US" dirty="0"/>
              <a:t>Abstractly, a method declaration consists of a head and a body. </a:t>
            </a:r>
          </a:p>
          <a:p>
            <a:r>
              <a:rPr lang="en-US" dirty="0"/>
              <a:t>A method declaration can be modeled as the following equation.</a:t>
            </a:r>
          </a:p>
          <a:p>
            <a:pPr marL="0" indent="0">
              <a:buNone/>
            </a:pPr>
            <a:r>
              <a:rPr lang="en-US" dirty="0"/>
              <a:t>		head </a:t>
            </a:r>
            <a:r>
              <a:rPr lang="en-US" dirty="0">
                <a:sym typeface="Symbol" panose="05050102010706020507" pitchFamily="18" charset="2"/>
              </a:rPr>
              <a:t> body</a:t>
            </a:r>
            <a:endParaRPr lang="en-US" dirty="0"/>
          </a:p>
          <a:p>
            <a:r>
              <a:rPr lang="en-US" dirty="0"/>
              <a:t>A central question is “What equational rules govern method declarations</a:t>
            </a:r>
            <a:r>
              <a:rPr lang="en-US" dirty="0">
                <a:sym typeface="Symbol" panose="05050102010706020507" pitchFamily="18" charset="2"/>
              </a:rPr>
              <a:t></a:t>
            </a:r>
            <a:r>
              <a:rPr lang="en-US" dirty="0"/>
              <a:t>”</a:t>
            </a:r>
          </a:p>
        </p:txBody>
      </p:sp>
    </p:spTree>
    <p:extLst>
      <p:ext uri="{BB962C8B-B14F-4D97-AF65-F5344CB8AC3E}">
        <p14:creationId xmlns:p14="http://schemas.microsoft.com/office/powerpoint/2010/main" val="2375536241"/>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fade">
                                      <p:cBhvr>
                                        <p:cTn id="23" dur="500"/>
                                        <p:tgtEl>
                                          <p:spTgt spid="5">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
                                            <p:txEl>
                                              <p:pRg st="5" end="5"/>
                                            </p:txEl>
                                          </p:spTgt>
                                        </p:tgtEl>
                                        <p:attrNameLst>
                                          <p:attrName>style.visibility</p:attrName>
                                        </p:attrNameLst>
                                      </p:cBhvr>
                                      <p:to>
                                        <p:strVal val="visible"/>
                                      </p:to>
                                    </p:set>
                                    <p:animEffect transition="in" filter="fade">
                                      <p:cBhvr>
                                        <p:cTn id="28" dur="500"/>
                                        <p:tgtEl>
                                          <p:spTgt spid="5">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animEffect transition="in" filter="fade">
                                      <p:cBhvr>
                                        <p:cTn id="33"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Inlining</a:t>
            </a:r>
            <a:r>
              <a:rPr lang="en-US" dirty="0"/>
              <a:t> </a:t>
            </a:r>
          </a:p>
        </p:txBody>
      </p:sp>
      <p:sp>
        <p:nvSpPr>
          <p:cNvPr id="5" name="Content Placeholder 4"/>
          <p:cNvSpPr>
            <a:spLocks noGrp="1"/>
          </p:cNvSpPr>
          <p:nvPr>
            <p:ph idx="1"/>
          </p:nvPr>
        </p:nvSpPr>
        <p:spPr/>
        <p:txBody>
          <a:bodyPr>
            <a:normAutofit/>
          </a:bodyPr>
          <a:lstStyle/>
          <a:p>
            <a:r>
              <a:rPr lang="en-US" dirty="0"/>
              <a:t>During execution, method calls can introduce a significant computational overhead.</a:t>
            </a:r>
          </a:p>
          <a:p>
            <a:r>
              <a:rPr lang="en-US" dirty="0"/>
              <a:t>This overhead can be removed by a form of rewriting step called </a:t>
            </a:r>
            <a:r>
              <a:rPr lang="en-US" dirty="0" err="1"/>
              <a:t>inlining</a:t>
            </a:r>
            <a:r>
              <a:rPr lang="en-US" dirty="0"/>
              <a:t> (or unfolding).</a:t>
            </a:r>
          </a:p>
          <a:p>
            <a:r>
              <a:rPr lang="en-US" dirty="0"/>
              <a:t>Optimizing compilers can perform method </a:t>
            </a:r>
            <a:r>
              <a:rPr lang="en-US" dirty="0" err="1"/>
              <a:t>inlining</a:t>
            </a:r>
            <a:r>
              <a:rPr lang="en-US" dirty="0"/>
              <a:t> </a:t>
            </a:r>
          </a:p>
          <a:p>
            <a:r>
              <a:rPr lang="en-US" dirty="0"/>
              <a:t>Languages such as C and C++ provide compiler directives (i.e., a keyword called inline) allowing a programmer to instruct the compiler to inline designated method declarations.</a:t>
            </a:r>
          </a:p>
          <a:p>
            <a:r>
              <a:rPr lang="en-US" dirty="0"/>
              <a:t>To use the inline directive, one must understand the semantics of </a:t>
            </a:r>
            <a:r>
              <a:rPr lang="en-US" dirty="0" err="1"/>
              <a:t>inlining</a:t>
            </a:r>
            <a:r>
              <a:rPr lang="en-US" dirty="0"/>
              <a:t>.</a:t>
            </a:r>
          </a:p>
        </p:txBody>
      </p:sp>
    </p:spTree>
    <p:extLst>
      <p:ext uri="{BB962C8B-B14F-4D97-AF65-F5344CB8AC3E}">
        <p14:creationId xmlns:p14="http://schemas.microsoft.com/office/powerpoint/2010/main" val="472200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81200" y="304800"/>
            <a:ext cx="9829800" cy="400110"/>
          </a:xfrm>
          <a:prstGeom prst="rect">
            <a:avLst/>
          </a:prstGeom>
          <a:noFill/>
        </p:spPr>
        <p:txBody>
          <a:bodyPr wrap="square" rtlCol="0">
            <a:spAutoFit/>
          </a:bodyPr>
          <a:lstStyle/>
          <a:p>
            <a:r>
              <a:rPr lang="en-US" sz="2000" dirty="0"/>
              <a:t>Method under consideration.     void f( </a:t>
            </a:r>
            <a:r>
              <a:rPr lang="en-US" sz="2000" dirty="0" err="1"/>
              <a:t>int</a:t>
            </a:r>
            <a:r>
              <a:rPr lang="en-US" sz="2000" dirty="0"/>
              <a:t> x ) { y = x * x; }</a:t>
            </a:r>
          </a:p>
        </p:txBody>
      </p:sp>
      <p:sp>
        <p:nvSpPr>
          <p:cNvPr id="5" name="TextBox 4"/>
          <p:cNvSpPr txBox="1"/>
          <p:nvPr/>
        </p:nvSpPr>
        <p:spPr>
          <a:xfrm>
            <a:off x="2057400" y="1676400"/>
            <a:ext cx="1178528" cy="1477328"/>
          </a:xfrm>
          <a:prstGeom prst="rect">
            <a:avLst/>
          </a:prstGeom>
          <a:solidFill>
            <a:schemeClr val="bg1"/>
          </a:solidFill>
          <a:ln>
            <a:solidFill>
              <a:schemeClr val="tx1"/>
            </a:solidFill>
          </a:ln>
        </p:spPr>
        <p:txBody>
          <a:bodyPr wrap="none" rtlCol="0">
            <a:spAutoFit/>
          </a:bodyPr>
          <a:lstStyle/>
          <a:p>
            <a:r>
              <a:rPr lang="en-US" dirty="0">
                <a:sym typeface="Symbol" panose="05050102010706020507" pitchFamily="18" charset="2"/>
              </a:rPr>
              <a:t></a:t>
            </a:r>
          </a:p>
          <a:p>
            <a:endParaRPr lang="en-US" dirty="0"/>
          </a:p>
          <a:p>
            <a:r>
              <a:rPr lang="en-US" dirty="0"/>
              <a:t>f ( 5 + 6 );</a:t>
            </a:r>
          </a:p>
          <a:p>
            <a:endParaRPr lang="en-US" dirty="0"/>
          </a:p>
          <a:p>
            <a:r>
              <a:rPr lang="en-US" dirty="0">
                <a:sym typeface="Symbol" panose="05050102010706020507" pitchFamily="18" charset="2"/>
              </a:rPr>
              <a:t></a:t>
            </a:r>
            <a:endParaRPr lang="en-US" dirty="0"/>
          </a:p>
        </p:txBody>
      </p:sp>
      <p:sp>
        <p:nvSpPr>
          <p:cNvPr id="6" name="TextBox 5"/>
          <p:cNvSpPr txBox="1"/>
          <p:nvPr/>
        </p:nvSpPr>
        <p:spPr>
          <a:xfrm>
            <a:off x="4038600" y="1676400"/>
            <a:ext cx="1358064" cy="1477328"/>
          </a:xfrm>
          <a:prstGeom prst="rect">
            <a:avLst/>
          </a:prstGeom>
          <a:solidFill>
            <a:schemeClr val="bg1"/>
          </a:solidFill>
          <a:ln>
            <a:solidFill>
              <a:schemeClr val="tx1"/>
            </a:solidFill>
          </a:ln>
        </p:spPr>
        <p:txBody>
          <a:bodyPr wrap="none" rtlCol="0">
            <a:spAutoFit/>
          </a:bodyPr>
          <a:lstStyle/>
          <a:p>
            <a:r>
              <a:rPr lang="en-US" dirty="0">
                <a:sym typeface="Symbol" panose="05050102010706020507" pitchFamily="18" charset="2"/>
              </a:rPr>
              <a:t></a:t>
            </a:r>
          </a:p>
          <a:p>
            <a:endParaRPr lang="en-US" dirty="0"/>
          </a:p>
          <a:p>
            <a:r>
              <a:rPr lang="en-US" dirty="0"/>
              <a:t>{ y = x * x; }</a:t>
            </a:r>
          </a:p>
          <a:p>
            <a:endParaRPr lang="en-US" dirty="0"/>
          </a:p>
          <a:p>
            <a:r>
              <a:rPr lang="en-US" dirty="0">
                <a:sym typeface="Symbol" panose="05050102010706020507" pitchFamily="18" charset="2"/>
              </a:rPr>
              <a:t></a:t>
            </a:r>
            <a:endParaRPr lang="en-US" dirty="0"/>
          </a:p>
        </p:txBody>
      </p:sp>
      <p:sp>
        <p:nvSpPr>
          <p:cNvPr id="7" name="TextBox 6"/>
          <p:cNvSpPr txBox="1"/>
          <p:nvPr/>
        </p:nvSpPr>
        <p:spPr>
          <a:xfrm>
            <a:off x="3431118" y="2230398"/>
            <a:ext cx="412292" cy="369332"/>
          </a:xfrm>
          <a:prstGeom prst="rect">
            <a:avLst/>
          </a:prstGeom>
          <a:noFill/>
        </p:spPr>
        <p:txBody>
          <a:bodyPr wrap="none" rtlCol="0">
            <a:spAutoFit/>
          </a:bodyPr>
          <a:lstStyle/>
          <a:p>
            <a:r>
              <a:rPr lang="en-US" dirty="0">
                <a:sym typeface="Symbol" panose="05050102010706020507" pitchFamily="18" charset="2"/>
              </a:rPr>
              <a:t></a:t>
            </a:r>
            <a:endParaRPr lang="en-US" dirty="0"/>
          </a:p>
        </p:txBody>
      </p:sp>
      <p:sp>
        <p:nvSpPr>
          <p:cNvPr id="8" name="TextBox 7"/>
          <p:cNvSpPr txBox="1"/>
          <p:nvPr/>
        </p:nvSpPr>
        <p:spPr>
          <a:xfrm>
            <a:off x="3480811" y="2045732"/>
            <a:ext cx="287258" cy="369332"/>
          </a:xfrm>
          <a:prstGeom prst="rect">
            <a:avLst/>
          </a:prstGeom>
          <a:noFill/>
        </p:spPr>
        <p:txBody>
          <a:bodyPr wrap="none" rtlCol="0">
            <a:spAutoFit/>
          </a:bodyPr>
          <a:lstStyle/>
          <a:p>
            <a:r>
              <a:rPr lang="en-US" dirty="0">
                <a:solidFill>
                  <a:srgbClr val="FF0000"/>
                </a:solidFill>
                <a:sym typeface="Symbol" panose="05050102010706020507" pitchFamily="18" charset="2"/>
              </a:rPr>
              <a:t></a:t>
            </a:r>
            <a:endParaRPr lang="en-US" dirty="0">
              <a:solidFill>
                <a:srgbClr val="FF0000"/>
              </a:solidFill>
            </a:endParaRPr>
          </a:p>
        </p:txBody>
      </p:sp>
      <p:sp>
        <p:nvSpPr>
          <p:cNvPr id="9" name="TextBox 8"/>
          <p:cNvSpPr txBox="1"/>
          <p:nvPr/>
        </p:nvSpPr>
        <p:spPr>
          <a:xfrm>
            <a:off x="2057400" y="3581400"/>
            <a:ext cx="1178528" cy="1477328"/>
          </a:xfrm>
          <a:prstGeom prst="rect">
            <a:avLst/>
          </a:prstGeom>
          <a:solidFill>
            <a:schemeClr val="bg1"/>
          </a:solidFill>
          <a:ln>
            <a:solidFill>
              <a:schemeClr val="tx1"/>
            </a:solidFill>
          </a:ln>
        </p:spPr>
        <p:txBody>
          <a:bodyPr wrap="none" rtlCol="0">
            <a:spAutoFit/>
          </a:bodyPr>
          <a:lstStyle/>
          <a:p>
            <a:r>
              <a:rPr lang="en-US" dirty="0">
                <a:sym typeface="Symbol" panose="05050102010706020507" pitchFamily="18" charset="2"/>
              </a:rPr>
              <a:t></a:t>
            </a:r>
          </a:p>
          <a:p>
            <a:endParaRPr lang="en-US" dirty="0"/>
          </a:p>
          <a:p>
            <a:r>
              <a:rPr lang="en-US" dirty="0"/>
              <a:t>f ( 5 + 6 );</a:t>
            </a:r>
          </a:p>
          <a:p>
            <a:endParaRPr lang="en-US" dirty="0"/>
          </a:p>
          <a:p>
            <a:r>
              <a:rPr lang="en-US" dirty="0">
                <a:sym typeface="Symbol" panose="05050102010706020507" pitchFamily="18" charset="2"/>
              </a:rPr>
              <a:t></a:t>
            </a:r>
            <a:endParaRPr lang="en-US" dirty="0"/>
          </a:p>
        </p:txBody>
      </p:sp>
      <p:sp>
        <p:nvSpPr>
          <p:cNvPr id="10" name="TextBox 9"/>
          <p:cNvSpPr txBox="1"/>
          <p:nvPr/>
        </p:nvSpPr>
        <p:spPr>
          <a:xfrm>
            <a:off x="4038600" y="3581400"/>
            <a:ext cx="1737976" cy="2308324"/>
          </a:xfrm>
          <a:prstGeom prst="rect">
            <a:avLst/>
          </a:prstGeom>
          <a:solidFill>
            <a:schemeClr val="bg1"/>
          </a:solidFill>
          <a:ln>
            <a:solidFill>
              <a:schemeClr val="tx1"/>
            </a:solidFill>
          </a:ln>
        </p:spPr>
        <p:txBody>
          <a:bodyPr wrap="none" rtlCol="0">
            <a:spAutoFit/>
          </a:bodyPr>
          <a:lstStyle/>
          <a:p>
            <a:r>
              <a:rPr lang="en-US" dirty="0">
                <a:sym typeface="Symbol" panose="05050102010706020507" pitchFamily="18" charset="2"/>
              </a:rPr>
              <a:t></a:t>
            </a:r>
          </a:p>
          <a:p>
            <a:endParaRPr lang="en-US" dirty="0"/>
          </a:p>
          <a:p>
            <a:r>
              <a:rPr lang="en-US" dirty="0"/>
              <a:t>{</a:t>
            </a:r>
          </a:p>
          <a:p>
            <a:r>
              <a:rPr lang="en-US" dirty="0"/>
              <a:t>    </a:t>
            </a:r>
            <a:r>
              <a:rPr lang="en-US" dirty="0" err="1"/>
              <a:t>int</a:t>
            </a:r>
            <a:r>
              <a:rPr lang="en-US" dirty="0"/>
              <a:t> x = 5 + 6;</a:t>
            </a:r>
          </a:p>
          <a:p>
            <a:r>
              <a:rPr lang="en-US" dirty="0"/>
              <a:t>    y = x * x; </a:t>
            </a:r>
          </a:p>
          <a:p>
            <a:r>
              <a:rPr lang="en-US" dirty="0"/>
              <a:t>}</a:t>
            </a:r>
          </a:p>
          <a:p>
            <a:endParaRPr lang="en-US" dirty="0"/>
          </a:p>
          <a:p>
            <a:r>
              <a:rPr lang="en-US" dirty="0">
                <a:sym typeface="Symbol" panose="05050102010706020507" pitchFamily="18" charset="2"/>
              </a:rPr>
              <a:t></a:t>
            </a:r>
            <a:endParaRPr lang="en-US" dirty="0"/>
          </a:p>
        </p:txBody>
      </p:sp>
      <p:sp>
        <p:nvSpPr>
          <p:cNvPr id="11" name="TextBox 10"/>
          <p:cNvSpPr txBox="1"/>
          <p:nvPr/>
        </p:nvSpPr>
        <p:spPr>
          <a:xfrm>
            <a:off x="3431118" y="4135398"/>
            <a:ext cx="412292" cy="369332"/>
          </a:xfrm>
          <a:prstGeom prst="rect">
            <a:avLst/>
          </a:prstGeom>
          <a:noFill/>
        </p:spPr>
        <p:txBody>
          <a:bodyPr wrap="none" rtlCol="0">
            <a:spAutoFit/>
          </a:bodyPr>
          <a:lstStyle/>
          <a:p>
            <a:r>
              <a:rPr lang="en-US" dirty="0">
                <a:sym typeface="Symbol" panose="05050102010706020507" pitchFamily="18" charset="2"/>
              </a:rPr>
              <a:t></a:t>
            </a:r>
            <a:endParaRPr lang="en-US" dirty="0"/>
          </a:p>
        </p:txBody>
      </p:sp>
      <p:sp>
        <p:nvSpPr>
          <p:cNvPr id="12" name="TextBox 11"/>
          <p:cNvSpPr txBox="1"/>
          <p:nvPr/>
        </p:nvSpPr>
        <p:spPr>
          <a:xfrm>
            <a:off x="3480811" y="3950732"/>
            <a:ext cx="287258" cy="369332"/>
          </a:xfrm>
          <a:prstGeom prst="rect">
            <a:avLst/>
          </a:prstGeom>
          <a:noFill/>
        </p:spPr>
        <p:txBody>
          <a:bodyPr wrap="none" rtlCol="0">
            <a:spAutoFit/>
          </a:bodyPr>
          <a:lstStyle/>
          <a:p>
            <a:r>
              <a:rPr lang="en-US" dirty="0">
                <a:solidFill>
                  <a:srgbClr val="FF0000"/>
                </a:solidFill>
                <a:sym typeface="Symbol" panose="05050102010706020507" pitchFamily="18" charset="2"/>
              </a:rPr>
              <a:t></a:t>
            </a:r>
            <a:endParaRPr lang="en-US" dirty="0">
              <a:solidFill>
                <a:srgbClr val="FF0000"/>
              </a:solidFill>
            </a:endParaRPr>
          </a:p>
        </p:txBody>
      </p:sp>
      <p:sp>
        <p:nvSpPr>
          <p:cNvPr id="13" name="TextBox 12"/>
          <p:cNvSpPr txBox="1"/>
          <p:nvPr/>
        </p:nvSpPr>
        <p:spPr>
          <a:xfrm>
            <a:off x="1981200" y="872579"/>
            <a:ext cx="9829800" cy="707886"/>
          </a:xfrm>
          <a:prstGeom prst="rect">
            <a:avLst/>
          </a:prstGeom>
          <a:noFill/>
        </p:spPr>
        <p:txBody>
          <a:bodyPr wrap="square" rtlCol="0">
            <a:spAutoFit/>
          </a:bodyPr>
          <a:lstStyle/>
          <a:p>
            <a:r>
              <a:rPr lang="en-US" sz="2000" dirty="0"/>
              <a:t>Modeled as an equation.		f( </a:t>
            </a:r>
            <a:r>
              <a:rPr lang="en-US" sz="2000" dirty="0" err="1"/>
              <a:t>int</a:t>
            </a:r>
            <a:r>
              <a:rPr lang="en-US" sz="2000" dirty="0"/>
              <a:t> x ) </a:t>
            </a:r>
            <a:r>
              <a:rPr lang="en-US" sz="2000" dirty="0">
                <a:sym typeface="Symbol" panose="05050102010706020507" pitchFamily="18" charset="2"/>
              </a:rPr>
              <a:t> </a:t>
            </a:r>
            <a:r>
              <a:rPr lang="en-US" sz="2000" dirty="0"/>
              <a:t>{ y = x * x; }        // note that y is a free variable</a:t>
            </a:r>
          </a:p>
          <a:p>
            <a:endParaRPr lang="en-US" sz="2000" dirty="0"/>
          </a:p>
        </p:txBody>
      </p:sp>
      <p:sp>
        <p:nvSpPr>
          <p:cNvPr id="3" name="Content Placeholder 2"/>
          <p:cNvSpPr>
            <a:spLocks noGrp="1"/>
          </p:cNvSpPr>
          <p:nvPr>
            <p:ph idx="4294967295"/>
          </p:nvPr>
        </p:nvSpPr>
        <p:spPr>
          <a:xfrm>
            <a:off x="6789057" y="1856580"/>
            <a:ext cx="5029200" cy="4033144"/>
          </a:xfrm>
        </p:spPr>
        <p:txBody>
          <a:bodyPr>
            <a:normAutofit fontScale="92500" lnSpcReduction="10000"/>
          </a:bodyPr>
          <a:lstStyle/>
          <a:p>
            <a:pPr marL="0" indent="0">
              <a:buNone/>
            </a:pPr>
            <a:r>
              <a:rPr lang="en-US" dirty="0"/>
              <a:t>Issues include </a:t>
            </a:r>
          </a:p>
          <a:p>
            <a:r>
              <a:rPr lang="en-US" dirty="0"/>
              <a:t>Differences in the environment at the point of declaration versus the point(s) of call. Are we talking about the same y here?</a:t>
            </a:r>
          </a:p>
          <a:p>
            <a:r>
              <a:rPr lang="en-US" dirty="0"/>
              <a:t>Language restrictions on re-declaration of variables within local scopes. For example, is x already declared as a local variable at the point of call? </a:t>
            </a:r>
          </a:p>
          <a:p>
            <a:r>
              <a:rPr lang="en-US" dirty="0"/>
              <a:t>Java does not permit re-declaration of frame variables. Renaming can be used to resolve this issue.</a:t>
            </a:r>
          </a:p>
        </p:txBody>
      </p:sp>
    </p:spTree>
    <p:extLst>
      <p:ext uri="{BB962C8B-B14F-4D97-AF65-F5344CB8AC3E}">
        <p14:creationId xmlns:p14="http://schemas.microsoft.com/office/powerpoint/2010/main" val="41279256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5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500"/>
                                        <p:tgtEl>
                                          <p:spTgt spid="12"/>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
                                            <p:txEl>
                                              <p:pRg st="0" end="0"/>
                                            </p:txEl>
                                          </p:spTgt>
                                        </p:tgtEl>
                                        <p:attrNameLst>
                                          <p:attrName>style.visibility</p:attrName>
                                        </p:attrNameLst>
                                      </p:cBhvr>
                                      <p:to>
                                        <p:strVal val="visible"/>
                                      </p:to>
                                    </p:set>
                                    <p:animEffect transition="in" filter="fade">
                                      <p:cBhvr>
                                        <p:cTn id="48" dur="500"/>
                                        <p:tgtEl>
                                          <p:spTgt spid="3">
                                            <p:txEl>
                                              <p:pRg st="0" end="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3">
                                            <p:txEl>
                                              <p:pRg st="1" end="1"/>
                                            </p:txEl>
                                          </p:spTgt>
                                        </p:tgtEl>
                                        <p:attrNameLst>
                                          <p:attrName>style.visibility</p:attrName>
                                        </p:attrNameLst>
                                      </p:cBhvr>
                                      <p:to>
                                        <p:strVal val="visible"/>
                                      </p:to>
                                    </p:set>
                                    <p:animEffect transition="in" filter="fade">
                                      <p:cBhvr>
                                        <p:cTn id="53" dur="500"/>
                                        <p:tgtEl>
                                          <p:spTgt spid="3">
                                            <p:txEl>
                                              <p:pRg st="1" end="1"/>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3">
                                            <p:txEl>
                                              <p:pRg st="2" end="2"/>
                                            </p:txEl>
                                          </p:spTgt>
                                        </p:tgtEl>
                                        <p:attrNameLst>
                                          <p:attrName>style.visibility</p:attrName>
                                        </p:attrNameLst>
                                      </p:cBhvr>
                                      <p:to>
                                        <p:strVal val="visible"/>
                                      </p:to>
                                    </p:set>
                                    <p:animEffect transition="in" filter="fade">
                                      <p:cBhvr>
                                        <p:cTn id="58" dur="500"/>
                                        <p:tgtEl>
                                          <p:spTgt spid="3">
                                            <p:txEl>
                                              <p:pRg st="2" end="2"/>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3">
                                            <p:txEl>
                                              <p:pRg st="3" end="3"/>
                                            </p:txEl>
                                          </p:spTgt>
                                        </p:tgtEl>
                                        <p:attrNameLst>
                                          <p:attrName>style.visibility</p:attrName>
                                        </p:attrNameLst>
                                      </p:cBhvr>
                                      <p:to>
                                        <p:strVal val="visible"/>
                                      </p:to>
                                    </p:set>
                                    <p:animEffect transition="in" filter="fade">
                                      <p:cBhvr>
                                        <p:cTn id="6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8" grpId="0"/>
      <p:bldP spid="9" grpId="0" animBg="1"/>
      <p:bldP spid="10" grpId="0" animBg="1"/>
      <p:bldP spid="11" grpId="0"/>
      <p:bldP spid="12" grpId="0"/>
      <p:bldP spid="13" grpId="0"/>
      <p:bldP spid="3" grpId="0" build="p"/>
    </p:bld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1286</TotalTime>
  <Words>1211</Words>
  <Application>Microsoft Office PowerPoint</Application>
  <PresentationFormat>Widescreen</PresentationFormat>
  <Paragraphs>163</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Courier New</vt:lpstr>
      <vt:lpstr>Symbol</vt:lpstr>
      <vt:lpstr>Gallery</vt:lpstr>
      <vt:lpstr>Equational reasoning </vt:lpstr>
      <vt:lpstr>Example 1</vt:lpstr>
      <vt:lpstr>Directed equations</vt:lpstr>
      <vt:lpstr>Restricting equations</vt:lpstr>
      <vt:lpstr>The word problem for CFGs</vt:lpstr>
      <vt:lpstr>Example 2</vt:lpstr>
      <vt:lpstr>Method declarations as equations </vt:lpstr>
      <vt:lpstr>Inlining </vt:lpstr>
      <vt:lpstr>PowerPoint Presentation</vt:lpstr>
      <vt:lpstr>In PURE Modern Functional Languages</vt:lpstr>
      <vt:lpstr>Example 3</vt:lpstr>
      <vt:lpstr>A simple imperative language</vt:lpstr>
      <vt:lpstr>Correctness</vt:lpstr>
      <vt:lpstr>Wide spectrum language</vt:lpstr>
      <vt:lpstr>PowerPoint Presentation</vt:lpstr>
      <vt:lpstr>PowerPoint Presentation</vt:lpstr>
      <vt:lpstr>PowerPoint Presentation</vt:lpstr>
      <vt:lpstr>Simple assignment statements</vt:lpstr>
      <vt:lpstr>Transforming an assignment statement into a sequence of simple assignment statements</vt:lpstr>
      <vt:lpstr>PowerPoint Presentation</vt:lpstr>
      <vt:lpstr>PowerPoint Presentation</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Equational reasoning</dc:title>
  <dc:creator>Victor Winter</dc:creator>
  <cp:lastModifiedBy>Victor Winter</cp:lastModifiedBy>
  <cp:revision>54</cp:revision>
  <dcterms:created xsi:type="dcterms:W3CDTF">2017-01-06T14:53:40Z</dcterms:created>
  <dcterms:modified xsi:type="dcterms:W3CDTF">2018-02-13T14:38:18Z</dcterms:modified>
</cp:coreProperties>
</file>