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handoutMasterIdLst>
    <p:handoutMasterId r:id="rId17"/>
  </p:handoutMasterIdLst>
  <p:sldIdLst>
    <p:sldId id="280" r:id="rId2"/>
    <p:sldId id="256" r:id="rId3"/>
    <p:sldId id="278" r:id="rId4"/>
    <p:sldId id="279" r:id="rId5"/>
    <p:sldId id="305" r:id="rId6"/>
    <p:sldId id="281" r:id="rId7"/>
    <p:sldId id="306" r:id="rId8"/>
    <p:sldId id="282" r:id="rId9"/>
    <p:sldId id="283" r:id="rId10"/>
    <p:sldId id="284" r:id="rId11"/>
    <p:sldId id="274" r:id="rId12"/>
    <p:sldId id="275" r:id="rId13"/>
    <p:sldId id="285" r:id="rId14"/>
    <p:sldId id="286" r:id="rId15"/>
    <p:sldId id="271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2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6089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Late Homework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207" y="2438400"/>
            <a:ext cx="6717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a homework assignment is due on Tuesday. If you fail to submit in the assignment on time, your assignment is considered late. If you hand in the assignment 3 hours later (i.e., 3 hours after the deadline), I will deduct 10%. If you hand in the assignment 25 hours after the deadline it will be considered 2 days late and 20% will be deducted.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85747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Semantics</a:t>
            </a:r>
          </a:p>
          <a:p>
            <a:r>
              <a:rPr lang="en-US" dirty="0"/>
              <a:t>SML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involves the design and implementation of an SML-based interpreter for a small imperative programing language. </a:t>
            </a:r>
          </a:p>
          <a:p>
            <a:r>
              <a:rPr lang="en-US" dirty="0"/>
              <a:t>The project is divided into 4 milestones.</a:t>
            </a:r>
          </a:p>
          <a:p>
            <a:r>
              <a:rPr lang="en-US" dirty="0"/>
              <a:t>You will need to form groups of size 3 – 4 for this project.</a:t>
            </a:r>
          </a:p>
          <a:p>
            <a:pPr lvl="1"/>
            <a:r>
              <a:rPr lang="en-US" dirty="0"/>
              <a:t>Do you have a resume?</a:t>
            </a:r>
          </a:p>
        </p:txBody>
      </p:sp>
    </p:spTree>
    <p:extLst>
      <p:ext uri="{BB962C8B-B14F-4D97-AF65-F5344CB8AC3E}">
        <p14:creationId xmlns:p14="http://schemas.microsoft.com/office/powerpoint/2010/main" val="20670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will contain the following constructs:</a:t>
            </a:r>
          </a:p>
          <a:p>
            <a:pPr lvl="1"/>
            <a:r>
              <a:rPr lang="en-US" dirty="0"/>
              <a:t>Declaration statements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Conditional statements</a:t>
            </a:r>
          </a:p>
          <a:p>
            <a:pPr lvl="1"/>
            <a:r>
              <a:rPr lang="en-US" dirty="0"/>
              <a:t>Pre/post increment/decrement statements</a:t>
            </a:r>
          </a:p>
          <a:p>
            <a:pPr lvl="1"/>
            <a:r>
              <a:rPr lang="en-US" dirty="0"/>
              <a:t>Iterator statements</a:t>
            </a:r>
          </a:p>
          <a:p>
            <a:pPr lvl="1"/>
            <a:r>
              <a:rPr lang="en-US" dirty="0"/>
              <a:t>Block statements</a:t>
            </a:r>
          </a:p>
          <a:p>
            <a:pPr lvl="1"/>
            <a:r>
              <a:rPr lang="en-US" dirty="0"/>
              <a:t>Print statements</a:t>
            </a:r>
          </a:p>
          <a:p>
            <a:pPr lvl="1"/>
            <a:r>
              <a:rPr lang="en-US" dirty="0"/>
              <a:t>Expressions</a:t>
            </a:r>
          </a:p>
          <a:p>
            <a:r>
              <a:rPr lang="en-US" dirty="0"/>
              <a:t>See the project document for specifics.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9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Conduct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Operational Model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8452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Operational Model for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 company </a:t>
            </a:r>
          </a:p>
          <a:p>
            <a:r>
              <a:rPr lang="en-US" dirty="0"/>
              <a:t>I am your boss</a:t>
            </a:r>
          </a:p>
          <a:p>
            <a:r>
              <a:rPr lang="en-US" dirty="0"/>
              <a:t>You are employees – you are not customers</a:t>
            </a:r>
          </a:p>
          <a:p>
            <a:r>
              <a:rPr lang="en-US" dirty="0"/>
              <a:t>Grades represent the currency in which you will get paid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724400"/>
            <a:ext cx="54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conducting a class in this way to your advantage?</a:t>
            </a:r>
          </a:p>
        </p:txBody>
      </p:sp>
    </p:spTree>
    <p:extLst>
      <p:ext uri="{BB962C8B-B14F-4D97-AF65-F5344CB8AC3E}">
        <p14:creationId xmlns:p14="http://schemas.microsoft.com/office/powerpoint/2010/main" val="30473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learn how to appropriately confront authority</a:t>
            </a:r>
          </a:p>
          <a:p>
            <a:pPr lvl="1"/>
            <a:r>
              <a:rPr lang="en-US" dirty="0"/>
              <a:t>Ask for a raise</a:t>
            </a:r>
          </a:p>
          <a:p>
            <a:pPr lvl="1"/>
            <a:r>
              <a:rPr lang="en-US" dirty="0"/>
              <a:t>Ask for additional resources</a:t>
            </a:r>
          </a:p>
          <a:p>
            <a:pPr lvl="1"/>
            <a:r>
              <a:rPr lang="en-US" dirty="0"/>
              <a:t>Ask for an extension to a deadline</a:t>
            </a:r>
          </a:p>
          <a:p>
            <a:r>
              <a:rPr lang="en-US" dirty="0"/>
              <a:t>Never task up</a:t>
            </a:r>
          </a:p>
          <a:p>
            <a:r>
              <a:rPr lang="en-US" dirty="0"/>
              <a:t>Never task up</a:t>
            </a:r>
          </a:p>
          <a:p>
            <a:r>
              <a:rPr lang="en-US" dirty="0"/>
              <a:t>Never task up</a:t>
            </a:r>
          </a:p>
        </p:txBody>
      </p:sp>
    </p:spTree>
    <p:extLst>
      <p:ext uri="{BB962C8B-B14F-4D97-AF65-F5344CB8AC3E}">
        <p14:creationId xmlns:p14="http://schemas.microsoft.com/office/powerpoint/2010/main" val="36707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0247"/>
          </a:xfrm>
        </p:spPr>
        <p:txBody>
          <a:bodyPr>
            <a:normAutofit/>
          </a:bodyPr>
          <a:lstStyle/>
          <a:p>
            <a:r>
              <a:rPr lang="en-US" dirty="0"/>
              <a:t>Discrete math – this course assumes that all students in have a background in discrete math. </a:t>
            </a:r>
          </a:p>
          <a:p>
            <a:pPr lvl="1"/>
            <a:r>
              <a:rPr lang="en-US" dirty="0"/>
              <a:t>Specifically, this course does not cover (i.e., explain) concepts from discrete math.</a:t>
            </a:r>
          </a:p>
          <a:p>
            <a:r>
              <a:rPr lang="en-US" dirty="0"/>
              <a:t>This course is self-contained with respect to the following.</a:t>
            </a:r>
          </a:p>
          <a:p>
            <a:pPr lvl="1"/>
            <a:r>
              <a:rPr lang="en-US" dirty="0"/>
              <a:t>Formal language theory – this course assumes that (most) students have a background in formal language theory. However, all concepts from formal language theory used in this class will be covered (albeit somewhat rapidly) .</a:t>
            </a:r>
          </a:p>
          <a:p>
            <a:pPr lvl="1"/>
            <a:r>
              <a:rPr lang="en-US" dirty="0"/>
              <a:t>Functional programming – this course does not assume students have any prior experience in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8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LMS for this course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Policy on grade appeal, cheating and plagiarism, and performance</a:t>
            </a:r>
          </a:p>
          <a:p>
            <a:r>
              <a:rPr lang="en-US" dirty="0"/>
              <a:t>Electronic textbooks</a:t>
            </a:r>
          </a:p>
          <a:p>
            <a:r>
              <a:rPr lang="en-US" dirty="0"/>
              <a:t>Videos of lectures</a:t>
            </a:r>
          </a:p>
          <a:p>
            <a:r>
              <a:rPr lang="en-US" dirty="0"/>
              <a:t>Slides used in lectures (with a few exceptions)</a:t>
            </a:r>
          </a:p>
          <a:p>
            <a:r>
              <a:rPr lang="en-US" dirty="0"/>
              <a:t>Online Quizzes</a:t>
            </a:r>
          </a:p>
          <a:p>
            <a:r>
              <a:rPr lang="en-US" dirty="0"/>
              <a:t>Homework assignments</a:t>
            </a:r>
          </a:p>
          <a:p>
            <a:r>
              <a:rPr lang="en-US" dirty="0"/>
              <a:t>Group project description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8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Textbooks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50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Discrete Mathematics And Its Applications by K. Rosen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Introduction to the Theory of Computation by M. </a:t>
            </a:r>
            <a:r>
              <a:rPr lang="en-US" dirty="0" err="1"/>
              <a:t>Sipser</a:t>
            </a:r>
            <a:endParaRPr lang="en-US" dirty="0"/>
          </a:p>
          <a:p>
            <a:pPr lvl="1"/>
            <a:r>
              <a:rPr lang="en-US" dirty="0"/>
              <a:t>Introduction to Automata Theory, Languages, and Computation by J. Hopcroft, R. </a:t>
            </a:r>
            <a:r>
              <a:rPr lang="en-US" dirty="0" err="1"/>
              <a:t>Motwani</a:t>
            </a:r>
            <a:r>
              <a:rPr lang="en-US" dirty="0"/>
              <a:t>, and J. D. Ullman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Denotational Semantics - A Methodology for Language Development by David A. Schmidt</a:t>
            </a:r>
          </a:p>
          <a:p>
            <a:r>
              <a:rPr lang="en-US" dirty="0"/>
              <a:t>SML</a:t>
            </a:r>
          </a:p>
          <a:p>
            <a:pPr lvl="1"/>
            <a:r>
              <a:rPr lang="en-US" dirty="0"/>
              <a:t>Elements of ML Programming by Jeffrey D. Ullman</a:t>
            </a:r>
          </a:p>
          <a:p>
            <a:pPr lvl="1"/>
            <a:r>
              <a:rPr lang="en-US" dirty="0"/>
              <a:t>Programming in Standard ML by Robert Harper</a:t>
            </a:r>
          </a:p>
          <a:p>
            <a:pPr lvl="1"/>
            <a:r>
              <a:rPr lang="en-US" dirty="0"/>
              <a:t>Notes on Programming Standard ML of New Jersey by Riccardo </a:t>
            </a:r>
            <a:r>
              <a:rPr lang="en-US" dirty="0" err="1"/>
              <a:t>Pucella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3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896112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and Quizzes: 20%</a:t>
            </a:r>
          </a:p>
          <a:p>
            <a:r>
              <a:rPr lang="en-US" dirty="0"/>
              <a:t>Exam 1: 30% - first class meeting of week 11</a:t>
            </a:r>
          </a:p>
          <a:p>
            <a:r>
              <a:rPr lang="en-US" dirty="0"/>
              <a:t>Exam 2: 20% - second class meeting of week 15</a:t>
            </a:r>
          </a:p>
          <a:p>
            <a:r>
              <a:rPr lang="en-US" dirty="0"/>
              <a:t>Exam 3: 10% - second class meeting of week 16 (aka prep week)</a:t>
            </a:r>
          </a:p>
          <a:p>
            <a:r>
              <a:rPr lang="en-US" dirty="0"/>
              <a:t>Group Project: 20%</a:t>
            </a:r>
          </a:p>
          <a:p>
            <a:pPr lvl="1"/>
            <a:r>
              <a:rPr lang="en-US" dirty="0"/>
              <a:t>Project Milestone 1: 2% - first class meeting of week 7</a:t>
            </a:r>
          </a:p>
          <a:p>
            <a:pPr lvl="1"/>
            <a:r>
              <a:rPr lang="en-US" dirty="0"/>
              <a:t>Project Milestone 2: 4% - second class meeting of week 9</a:t>
            </a:r>
          </a:p>
          <a:p>
            <a:pPr lvl="1"/>
            <a:r>
              <a:rPr lang="en-US" dirty="0"/>
              <a:t>Project Milestone 3: 4% - second class meeting of week 12</a:t>
            </a:r>
          </a:p>
          <a:p>
            <a:pPr lvl="1"/>
            <a:r>
              <a:rPr lang="en-US" dirty="0"/>
              <a:t>Project Milestone 4: 10% - second class meeting of week 16 (aka prep week)</a:t>
            </a:r>
          </a:p>
        </p:txBody>
      </p:sp>
    </p:spTree>
    <p:extLst>
      <p:ext uri="{BB962C8B-B14F-4D97-AF65-F5344CB8AC3E}">
        <p14:creationId xmlns:p14="http://schemas.microsoft.com/office/powerpoint/2010/main" val="22202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43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must be submitted to the LMS in PDF. </a:t>
            </a:r>
          </a:p>
          <a:p>
            <a:pPr lvl="1"/>
            <a:r>
              <a:rPr lang="en-US" dirty="0"/>
              <a:t>Assignment 4 must include a PDF and an ASCII version of the submission. </a:t>
            </a:r>
          </a:p>
          <a:p>
            <a:r>
              <a:rPr lang="en-US" dirty="0"/>
              <a:t>All student submissions must be well-formatted. </a:t>
            </a:r>
          </a:p>
          <a:p>
            <a:pPr lvl="1"/>
            <a:r>
              <a:rPr lang="en-US" dirty="0"/>
              <a:t>Scanned handwritten documents will not be graded. </a:t>
            </a:r>
          </a:p>
          <a:p>
            <a:pPr lvl="1"/>
            <a:r>
              <a:rPr lang="en-US" dirty="0"/>
              <a:t>Scanned documents will not be graded.</a:t>
            </a:r>
          </a:p>
          <a:p>
            <a:r>
              <a:rPr lang="en-US" dirty="0"/>
              <a:t>Homework submitted after the due date and time will be considered late. </a:t>
            </a:r>
          </a:p>
          <a:p>
            <a:r>
              <a:rPr lang="en-US" dirty="0"/>
              <a:t>I will deduct 10% for each day that a homework assignment (or online quiz) is late (rounding up). </a:t>
            </a:r>
          </a:p>
          <a:p>
            <a:r>
              <a:rPr lang="en-US" dirty="0">
                <a:solidFill>
                  <a:srgbClr val="FF0000"/>
                </a:solidFill>
              </a:rPr>
              <a:t>Important! Assignment 4 (A4) will not be accepted late!</a:t>
            </a:r>
          </a:p>
        </p:txBody>
      </p:sp>
    </p:spTree>
    <p:extLst>
      <p:ext uri="{BB962C8B-B14F-4D97-AF65-F5344CB8AC3E}">
        <p14:creationId xmlns:p14="http://schemas.microsoft.com/office/powerpoint/2010/main" val="42631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2552</TotalTime>
  <Words>708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Gallery</vt:lpstr>
      <vt:lpstr>INTRODUCTION</vt:lpstr>
      <vt:lpstr>Professional Conduct</vt:lpstr>
      <vt:lpstr>The Operational Model for This Class</vt:lpstr>
      <vt:lpstr>Professional Conduct</vt:lpstr>
      <vt:lpstr>Student background</vt:lpstr>
      <vt:lpstr>The LMS for this course contains</vt:lpstr>
      <vt:lpstr>Electronic Textbooks</vt:lpstr>
      <vt:lpstr>Grades</vt:lpstr>
      <vt:lpstr>Student Work</vt:lpstr>
      <vt:lpstr>Example: Late Homework</vt:lpstr>
      <vt:lpstr>Course Content</vt:lpstr>
      <vt:lpstr>Topics</vt:lpstr>
      <vt:lpstr>Project</vt:lpstr>
      <vt:lpstr>Project Details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117</cp:revision>
  <dcterms:created xsi:type="dcterms:W3CDTF">2012-08-22T13:17:44Z</dcterms:created>
  <dcterms:modified xsi:type="dcterms:W3CDTF">2017-08-22T12:42:51Z</dcterms:modified>
</cp:coreProperties>
</file>