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handoutMasterIdLst>
    <p:handoutMasterId r:id="rId10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271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E7"/>
    <a:srgbClr val="F3E7E9"/>
    <a:srgbClr val="285E3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200" y="2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769A6-281D-4976-BC5D-874D0C9F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41971-C218-4583-9834-034C563E4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Topics, Assignments, Project Milestones, Quizzes, and Exams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7689B-B12A-4ADD-9B99-C9B0C7DEF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48" y="319399"/>
            <a:ext cx="2549230" cy="25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7502A-D401-460B-8B75-C18AE6F6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92792"/>
              </p:ext>
            </p:extLst>
          </p:nvPr>
        </p:nvGraphicFramePr>
        <p:xfrm>
          <a:off x="1121456" y="584320"/>
          <a:ext cx="7266274" cy="5428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629">
                  <a:extLst>
                    <a:ext uri="{9D8B030D-6E8A-4147-A177-3AD203B41FA5}">
                      <a16:colId xmlns:a16="http://schemas.microsoft.com/office/drawing/2014/main" val="461948095"/>
                    </a:ext>
                  </a:extLst>
                </a:gridCol>
                <a:gridCol w="1654325">
                  <a:extLst>
                    <a:ext uri="{9D8B030D-6E8A-4147-A177-3AD203B41FA5}">
                      <a16:colId xmlns:a16="http://schemas.microsoft.com/office/drawing/2014/main" val="201244525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1749614791"/>
                    </a:ext>
                  </a:extLst>
                </a:gridCol>
                <a:gridCol w="900312">
                  <a:extLst>
                    <a:ext uri="{9D8B030D-6E8A-4147-A177-3AD203B41FA5}">
                      <a16:colId xmlns:a16="http://schemas.microsoft.com/office/drawing/2014/main" val="3558961444"/>
                    </a:ext>
                  </a:extLst>
                </a:gridCol>
                <a:gridCol w="663981">
                  <a:extLst>
                    <a:ext uri="{9D8B030D-6E8A-4147-A177-3AD203B41FA5}">
                      <a16:colId xmlns:a16="http://schemas.microsoft.com/office/drawing/2014/main" val="3990528562"/>
                    </a:ext>
                  </a:extLst>
                </a:gridCol>
                <a:gridCol w="405141">
                  <a:extLst>
                    <a:ext uri="{9D8B030D-6E8A-4147-A177-3AD203B41FA5}">
                      <a16:colId xmlns:a16="http://schemas.microsoft.com/office/drawing/2014/main" val="3399135318"/>
                    </a:ext>
                  </a:extLst>
                </a:gridCol>
              </a:tblGrid>
              <a:tr h="60508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CSCI 4220</a:t>
                      </a:r>
                      <a:endParaRPr 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35440"/>
                  </a:ext>
                </a:extLst>
              </a:tr>
              <a:tr h="343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 and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2831463983"/>
                  </a:ext>
                </a:extLst>
              </a:tr>
              <a:tr h="36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10550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1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Prelude (opening remarks)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1323487921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Administrative Details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3818503555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Timeline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460482633"/>
                  </a:ext>
                </a:extLst>
              </a:tr>
              <a:tr h="331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2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 and Thought</a:t>
                      </a: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1521112047"/>
                  </a:ext>
                </a:extLst>
              </a:tr>
              <a:tr h="3310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Machines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3013577483"/>
                  </a:ext>
                </a:extLst>
              </a:tr>
              <a:tr h="36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4052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Introduction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Languages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2180365343"/>
                  </a:ext>
                </a:extLst>
              </a:tr>
              <a:tr h="378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Introduction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3817139130"/>
                  </a:ext>
                </a:extLst>
              </a:tr>
              <a:tr h="36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21945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Introduction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Design of 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466507672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Installing the TL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417220792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Parenthesis Normal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1106929136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day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Syntax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Basics of Context-Free Grammars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3921848696"/>
                  </a:ext>
                </a:extLst>
              </a:tr>
              <a:tr h="26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Backus-Naur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/>
                </a:tc>
                <a:extLst>
                  <a:ext uri="{0D108BD9-81ED-4DB2-BD59-A6C34878D82A}">
                    <a16:rowId xmlns:a16="http://schemas.microsoft.com/office/drawing/2014/main" val="394276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53639F-114E-4A05-BC4A-4F0F1BC0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30566"/>
              </p:ext>
            </p:extLst>
          </p:nvPr>
        </p:nvGraphicFramePr>
        <p:xfrm>
          <a:off x="1031279" y="524208"/>
          <a:ext cx="7005816" cy="4556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571">
                  <a:extLst>
                    <a:ext uri="{9D8B030D-6E8A-4147-A177-3AD203B41FA5}">
                      <a16:colId xmlns:a16="http://schemas.microsoft.com/office/drawing/2014/main" val="3500668399"/>
                    </a:ext>
                  </a:extLst>
                </a:gridCol>
                <a:gridCol w="1594204">
                  <a:extLst>
                    <a:ext uri="{9D8B030D-6E8A-4147-A177-3AD203B41FA5}">
                      <a16:colId xmlns:a16="http://schemas.microsoft.com/office/drawing/2014/main" val="4210490200"/>
                    </a:ext>
                  </a:extLst>
                </a:gridCol>
                <a:gridCol w="2458180">
                  <a:extLst>
                    <a:ext uri="{9D8B030D-6E8A-4147-A177-3AD203B41FA5}">
                      <a16:colId xmlns:a16="http://schemas.microsoft.com/office/drawing/2014/main" val="14619606"/>
                    </a:ext>
                  </a:extLst>
                </a:gridCol>
                <a:gridCol w="867593">
                  <a:extLst>
                    <a:ext uri="{9D8B030D-6E8A-4147-A177-3AD203B41FA5}">
                      <a16:colId xmlns:a16="http://schemas.microsoft.com/office/drawing/2014/main" val="3012932584"/>
                    </a:ext>
                  </a:extLst>
                </a:gridCol>
                <a:gridCol w="639851">
                  <a:extLst>
                    <a:ext uri="{9D8B030D-6E8A-4147-A177-3AD203B41FA5}">
                      <a16:colId xmlns:a16="http://schemas.microsoft.com/office/drawing/2014/main" val="2185334238"/>
                    </a:ext>
                  </a:extLst>
                </a:gridCol>
                <a:gridCol w="390417">
                  <a:extLst>
                    <a:ext uri="{9D8B030D-6E8A-4147-A177-3AD203B41FA5}">
                      <a16:colId xmlns:a16="http://schemas.microsoft.com/office/drawing/2014/main" val="2924952810"/>
                    </a:ext>
                  </a:extLst>
                </a:gridCol>
              </a:tblGrid>
              <a:tr h="287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45234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Syntax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2045460454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Ambiguity and Parse Trees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45434557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Syntax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510733375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Regular Expressions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932146073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On-line Quizzes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28504507"/>
                  </a:ext>
                </a:extLst>
              </a:tr>
              <a:tr h="287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5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258868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Syntax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RegEx Dialects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A2, M1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642815728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Look 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486734713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Overview of Assignment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94126515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Overview of Milestone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813637991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Equational Reasoning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Problem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966783581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Term Languages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74498918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Substitution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4026939685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Matching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060025403"/>
                  </a:ext>
                </a:extLst>
              </a:tr>
              <a:tr h="287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6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19851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Equational Reasoning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288628840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Equational Reasoning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999303448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Semantics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091812673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 Algebraic Model of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841771002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Primitive Interactions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57242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9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8E5FEA-BD33-4ED5-9B3E-C69833DA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70298"/>
              </p:ext>
            </p:extLst>
          </p:nvPr>
        </p:nvGraphicFramePr>
        <p:xfrm>
          <a:off x="1663795" y="1038081"/>
          <a:ext cx="7335827" cy="4698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224">
                  <a:extLst>
                    <a:ext uri="{9D8B030D-6E8A-4147-A177-3AD203B41FA5}">
                      <a16:colId xmlns:a16="http://schemas.microsoft.com/office/drawing/2014/main" val="1424559800"/>
                    </a:ext>
                  </a:extLst>
                </a:gridCol>
                <a:gridCol w="1805380">
                  <a:extLst>
                    <a:ext uri="{9D8B030D-6E8A-4147-A177-3AD203B41FA5}">
                      <a16:colId xmlns:a16="http://schemas.microsoft.com/office/drawing/2014/main" val="459997213"/>
                    </a:ext>
                  </a:extLst>
                </a:gridCol>
                <a:gridCol w="2783805">
                  <a:extLst>
                    <a:ext uri="{9D8B030D-6E8A-4147-A177-3AD203B41FA5}">
                      <a16:colId xmlns:a16="http://schemas.microsoft.com/office/drawing/2014/main" val="1482876711"/>
                    </a:ext>
                  </a:extLst>
                </a:gridCol>
                <a:gridCol w="982521">
                  <a:extLst>
                    <a:ext uri="{9D8B030D-6E8A-4147-A177-3AD203B41FA5}">
                      <a16:colId xmlns:a16="http://schemas.microsoft.com/office/drawing/2014/main" val="1001742724"/>
                    </a:ext>
                  </a:extLst>
                </a:gridCol>
                <a:gridCol w="526213">
                  <a:extLst>
                    <a:ext uri="{9D8B030D-6E8A-4147-A177-3AD203B41FA5}">
                      <a16:colId xmlns:a16="http://schemas.microsoft.com/office/drawing/2014/main" val="588308554"/>
                    </a:ext>
                  </a:extLst>
                </a:gridCol>
                <a:gridCol w="304684">
                  <a:extLst>
                    <a:ext uri="{9D8B030D-6E8A-4147-A177-3AD203B41FA5}">
                      <a16:colId xmlns:a16="http://schemas.microsoft.com/office/drawing/2014/main" val="752403754"/>
                    </a:ext>
                  </a:extLst>
                </a:gridCol>
              </a:tblGrid>
              <a:tr h="262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47816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Semantics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Sophisticated Interactions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751593875"/>
                  </a:ext>
                </a:extLst>
              </a:tr>
              <a:tr h="375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 Passing and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Evaluation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329581251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Parse Expressions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392284301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of 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427305959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of M1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452172014"/>
                  </a:ext>
                </a:extLst>
              </a:tr>
              <a:tr h="262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8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94352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Semantics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Matching with Parse Expressions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337518892"/>
                  </a:ext>
                </a:extLst>
              </a:tr>
              <a:tr h="375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Denotational Semantics for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Arithmetic Expressions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725041648"/>
                  </a:ext>
                </a:extLst>
              </a:tr>
              <a:tr h="375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Denotational Semantics for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Imperative Language Constructs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094605684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Semantics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541149099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 Checking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01435919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Denotational-style Type Checker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652902205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Information 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955092199"/>
                  </a:ext>
                </a:extLst>
              </a:tr>
              <a:tr h="262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9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79456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Getting Started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266657468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Basics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483244639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Val Declarations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582749875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Function Declarations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2174135543"/>
                  </a:ext>
                </a:extLst>
              </a:tr>
              <a:tr h="187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Sequences and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Let-blocks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12351820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5047A1-C1BC-450C-9383-DF056D121388}"/>
              </a:ext>
            </a:extLst>
          </p:cNvPr>
          <p:cNvSpPr txBox="1"/>
          <p:nvPr/>
        </p:nvSpPr>
        <p:spPr>
          <a:xfrm>
            <a:off x="82503" y="1905274"/>
            <a:ext cx="115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does</a:t>
            </a:r>
          </a:p>
          <a:p>
            <a:r>
              <a:rPr lang="en-US" dirty="0"/>
              <a:t>not meet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DED743-21DA-4D7B-9DC0-008DD1C5C015}"/>
              </a:ext>
            </a:extLst>
          </p:cNvPr>
          <p:cNvCxnSpPr>
            <a:stCxn id="3" idx="3"/>
          </p:cNvCxnSpPr>
          <p:nvPr/>
        </p:nvCxnSpPr>
        <p:spPr>
          <a:xfrm flipV="1">
            <a:off x="1237371" y="2228439"/>
            <a:ext cx="323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1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A286C5-60C8-45EA-BE06-13AC20D9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12859"/>
              </p:ext>
            </p:extLst>
          </p:nvPr>
        </p:nvGraphicFramePr>
        <p:xfrm>
          <a:off x="1686130" y="1094848"/>
          <a:ext cx="6254711" cy="3765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402">
                  <a:extLst>
                    <a:ext uri="{9D8B030D-6E8A-4147-A177-3AD203B41FA5}">
                      <a16:colId xmlns:a16="http://schemas.microsoft.com/office/drawing/2014/main" val="2778492191"/>
                    </a:ext>
                  </a:extLst>
                </a:gridCol>
                <a:gridCol w="1423286">
                  <a:extLst>
                    <a:ext uri="{9D8B030D-6E8A-4147-A177-3AD203B41FA5}">
                      <a16:colId xmlns:a16="http://schemas.microsoft.com/office/drawing/2014/main" val="154790651"/>
                    </a:ext>
                  </a:extLst>
                </a:gridCol>
                <a:gridCol w="2194636">
                  <a:extLst>
                    <a:ext uri="{9D8B030D-6E8A-4147-A177-3AD203B41FA5}">
                      <a16:colId xmlns:a16="http://schemas.microsoft.com/office/drawing/2014/main" val="2343673470"/>
                    </a:ext>
                  </a:extLst>
                </a:gridCol>
                <a:gridCol w="774577">
                  <a:extLst>
                    <a:ext uri="{9D8B030D-6E8A-4147-A177-3AD203B41FA5}">
                      <a16:colId xmlns:a16="http://schemas.microsoft.com/office/drawing/2014/main" val="2524773569"/>
                    </a:ext>
                  </a:extLst>
                </a:gridCol>
                <a:gridCol w="571250">
                  <a:extLst>
                    <a:ext uri="{9D8B030D-6E8A-4147-A177-3AD203B41FA5}">
                      <a16:colId xmlns:a16="http://schemas.microsoft.com/office/drawing/2014/main" val="690505009"/>
                    </a:ext>
                  </a:extLst>
                </a:gridCol>
                <a:gridCol w="348560">
                  <a:extLst>
                    <a:ext uri="{9D8B030D-6E8A-4147-A177-3AD203B41FA5}">
                      <a16:colId xmlns:a16="http://schemas.microsoft.com/office/drawing/2014/main" val="3472056724"/>
                    </a:ext>
                  </a:extLst>
                </a:gridCol>
              </a:tblGrid>
              <a:tr h="28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10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35223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Look Back - Part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572348958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Recursion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2096983805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(30%)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Exam 1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2633995099"/>
                  </a:ext>
                </a:extLst>
              </a:tr>
              <a:tr h="28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effectLst/>
                        </a:rPr>
                        <a:t>Spring Break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938510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09865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83454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8780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98447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285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76700"/>
                  </a:ext>
                </a:extLst>
              </a:tr>
              <a:tr h="28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588578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of Exam 1 (Office Hours)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A3,M3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1826646963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Overview of 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3157421387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Overview of M3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2341258926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Towers of Hanoi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545986122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Collatz Conjecture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1816590098"/>
                  </a:ext>
                </a:extLst>
              </a:tr>
              <a:tr h="20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149732921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E69110D-C67F-4482-806C-D6DFB53535B0}"/>
              </a:ext>
            </a:extLst>
          </p:cNvPr>
          <p:cNvGrpSpPr/>
          <p:nvPr/>
        </p:nvGrpSpPr>
        <p:grpSpPr>
          <a:xfrm>
            <a:off x="103341" y="3429000"/>
            <a:ext cx="1478165" cy="646331"/>
            <a:chOff x="96253" y="3074057"/>
            <a:chExt cx="147816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0F4A6A-49BE-4B54-8AE1-D9C41FDF9F92}"/>
                </a:ext>
              </a:extLst>
            </p:cNvPr>
            <p:cNvSpPr txBox="1"/>
            <p:nvPr/>
          </p:nvSpPr>
          <p:spPr>
            <a:xfrm>
              <a:off x="96253" y="3074057"/>
              <a:ext cx="1154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does</a:t>
              </a:r>
            </a:p>
            <a:p>
              <a:r>
                <a:rPr lang="en-US" dirty="0"/>
                <a:t>not meet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DD580A2-B7C7-4CF4-B9D3-A32647BDCA54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1251121" y="3397222"/>
              <a:ext cx="3232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4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7ACF70-784E-4B5D-94DD-6629333F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11542"/>
              </p:ext>
            </p:extLst>
          </p:nvPr>
        </p:nvGraphicFramePr>
        <p:xfrm>
          <a:off x="1628258" y="1365709"/>
          <a:ext cx="61468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43">
                  <a:extLst>
                    <a:ext uri="{9D8B030D-6E8A-4147-A177-3AD203B41FA5}">
                      <a16:colId xmlns:a16="http://schemas.microsoft.com/office/drawing/2014/main" val="601916102"/>
                    </a:ext>
                  </a:extLst>
                </a:gridCol>
                <a:gridCol w="1398730">
                  <a:extLst>
                    <a:ext uri="{9D8B030D-6E8A-4147-A177-3AD203B41FA5}">
                      <a16:colId xmlns:a16="http://schemas.microsoft.com/office/drawing/2014/main" val="341306277"/>
                    </a:ext>
                  </a:extLst>
                </a:gridCol>
                <a:gridCol w="2156772">
                  <a:extLst>
                    <a:ext uri="{9D8B030D-6E8A-4147-A177-3AD203B41FA5}">
                      <a16:colId xmlns:a16="http://schemas.microsoft.com/office/drawing/2014/main" val="1430165675"/>
                    </a:ext>
                  </a:extLst>
                </a:gridCol>
                <a:gridCol w="761214">
                  <a:extLst>
                    <a:ext uri="{9D8B030D-6E8A-4147-A177-3AD203B41FA5}">
                      <a16:colId xmlns:a16="http://schemas.microsoft.com/office/drawing/2014/main" val="2587569173"/>
                    </a:ext>
                  </a:extLst>
                </a:gridCol>
                <a:gridCol w="561395">
                  <a:extLst>
                    <a:ext uri="{9D8B030D-6E8A-4147-A177-3AD203B41FA5}">
                      <a16:colId xmlns:a16="http://schemas.microsoft.com/office/drawing/2014/main" val="1477223560"/>
                    </a:ext>
                  </a:extLst>
                </a:gridCol>
                <a:gridCol w="342546">
                  <a:extLst>
                    <a:ext uri="{9D8B030D-6E8A-4147-A177-3AD203B41FA5}">
                      <a16:colId xmlns:a16="http://schemas.microsoft.com/office/drawing/2014/main" val="200983924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Week 13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34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Programming with Lists - Part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1979555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with Lists - Part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3" marR="8983" marT="8983" marB="0" anchor="b"/>
                </a:tc>
                <a:extLst>
                  <a:ext uri="{0D108BD9-81ED-4DB2-BD59-A6C34878D82A}">
                    <a16:rowId xmlns:a16="http://schemas.microsoft.com/office/drawing/2014/main" val="418382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Datatypes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475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Structures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59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Standard Basis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6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Modeling Program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517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36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of A4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659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Overview of M4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95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 values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79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159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F1D1C42-ED90-4A43-BB05-F4334A0757AA}"/>
              </a:ext>
            </a:extLst>
          </p:cNvPr>
          <p:cNvGrpSpPr/>
          <p:nvPr/>
        </p:nvGrpSpPr>
        <p:grpSpPr>
          <a:xfrm>
            <a:off x="90230" y="2825112"/>
            <a:ext cx="1478165" cy="646331"/>
            <a:chOff x="61877" y="2187158"/>
            <a:chExt cx="147816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8AF9B9-53C3-4C16-9F64-CAC65881F36A}"/>
                </a:ext>
              </a:extLst>
            </p:cNvPr>
            <p:cNvSpPr txBox="1"/>
            <p:nvPr/>
          </p:nvSpPr>
          <p:spPr>
            <a:xfrm>
              <a:off x="61877" y="2187158"/>
              <a:ext cx="1154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does</a:t>
              </a:r>
            </a:p>
            <a:p>
              <a:r>
                <a:rPr lang="en-US" dirty="0"/>
                <a:t>not meet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F23BEB8-5AA3-41B8-A890-E45E5D4EC2FC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1216745" y="2510323"/>
              <a:ext cx="3232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7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B03104-153B-40E7-AB28-7BD9BE06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10080"/>
              </p:ext>
            </p:extLst>
          </p:nvPr>
        </p:nvGraphicFramePr>
        <p:xfrm>
          <a:off x="1828609" y="1630709"/>
          <a:ext cx="6449118" cy="2247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43">
                  <a:extLst>
                    <a:ext uri="{9D8B030D-6E8A-4147-A177-3AD203B41FA5}">
                      <a16:colId xmlns:a16="http://schemas.microsoft.com/office/drawing/2014/main" val="2072914605"/>
                    </a:ext>
                  </a:extLst>
                </a:gridCol>
                <a:gridCol w="1398730">
                  <a:extLst>
                    <a:ext uri="{9D8B030D-6E8A-4147-A177-3AD203B41FA5}">
                      <a16:colId xmlns:a16="http://schemas.microsoft.com/office/drawing/2014/main" val="719186507"/>
                    </a:ext>
                  </a:extLst>
                </a:gridCol>
                <a:gridCol w="2156772">
                  <a:extLst>
                    <a:ext uri="{9D8B030D-6E8A-4147-A177-3AD203B41FA5}">
                      <a16:colId xmlns:a16="http://schemas.microsoft.com/office/drawing/2014/main" val="2676201886"/>
                    </a:ext>
                  </a:extLst>
                </a:gridCol>
                <a:gridCol w="761214">
                  <a:extLst>
                    <a:ext uri="{9D8B030D-6E8A-4147-A177-3AD203B41FA5}">
                      <a16:colId xmlns:a16="http://schemas.microsoft.com/office/drawing/2014/main" val="1064207824"/>
                    </a:ext>
                  </a:extLst>
                </a:gridCol>
                <a:gridCol w="821248">
                  <a:extLst>
                    <a:ext uri="{9D8B030D-6E8A-4147-A177-3AD203B41FA5}">
                      <a16:colId xmlns:a16="http://schemas.microsoft.com/office/drawing/2014/main" val="1189943950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380842803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15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82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Map and App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116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491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Higher-order Examples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811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30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(20%)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 2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25102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 16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Prep Week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6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 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Overview of Exam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845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of Q3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021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Tail Recursion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338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Nameless Recursion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100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32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(10%)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Exam 3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M4 (10%)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523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5199470-6D66-4FE8-A063-E37663994670}"/>
              </a:ext>
            </a:extLst>
          </p:cNvPr>
          <p:cNvGrpSpPr/>
          <p:nvPr/>
        </p:nvGrpSpPr>
        <p:grpSpPr>
          <a:xfrm>
            <a:off x="110003" y="2695774"/>
            <a:ext cx="1478165" cy="646331"/>
            <a:chOff x="110003" y="2929678"/>
            <a:chExt cx="147816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294B5D-C003-4F56-AEC6-6D56E369250A}"/>
                </a:ext>
              </a:extLst>
            </p:cNvPr>
            <p:cNvSpPr txBox="1"/>
            <p:nvPr/>
          </p:nvSpPr>
          <p:spPr>
            <a:xfrm>
              <a:off x="110003" y="2929678"/>
              <a:ext cx="1154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does</a:t>
              </a:r>
            </a:p>
            <a:p>
              <a:r>
                <a:rPr lang="en-US" dirty="0"/>
                <a:t>not meet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442116C-71E6-4A25-BCAF-C2F0F39022E4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1264871" y="3252843"/>
              <a:ext cx="3232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9F2431-8BAA-4BCA-84F1-6FD07435652A}"/>
              </a:ext>
            </a:extLst>
          </p:cNvPr>
          <p:cNvGrpSpPr/>
          <p:nvPr/>
        </p:nvGrpSpPr>
        <p:grpSpPr>
          <a:xfrm>
            <a:off x="127190" y="1692757"/>
            <a:ext cx="1478165" cy="646331"/>
            <a:chOff x="110003" y="2929678"/>
            <a:chExt cx="1478165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0C6A3B-83B6-4448-BDAC-180644C16C33}"/>
                </a:ext>
              </a:extLst>
            </p:cNvPr>
            <p:cNvSpPr txBox="1"/>
            <p:nvPr/>
          </p:nvSpPr>
          <p:spPr>
            <a:xfrm>
              <a:off x="110003" y="2929678"/>
              <a:ext cx="1154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does</a:t>
              </a:r>
            </a:p>
            <a:p>
              <a:r>
                <a:rPr lang="en-US" dirty="0"/>
                <a:t>not meet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86DEE3-B6B2-4637-8892-769394F1B4BE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1264871" y="3252843"/>
              <a:ext cx="3232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20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3806</TotalTime>
  <Words>532</Words>
  <Application>Microsoft Office PowerPoint</Application>
  <PresentationFormat>On-screen Show (4:3)</PresentationFormat>
  <Paragraphs>552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Gallery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130</cp:revision>
  <dcterms:created xsi:type="dcterms:W3CDTF">2012-08-22T13:17:44Z</dcterms:created>
  <dcterms:modified xsi:type="dcterms:W3CDTF">2018-01-09T15:21:56Z</dcterms:modified>
</cp:coreProperties>
</file>