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20"/>
  </p:notesMasterIdLst>
  <p:handoutMasterIdLst>
    <p:handoutMasterId r:id="rId21"/>
  </p:handoutMasterIdLst>
  <p:sldIdLst>
    <p:sldId id="280" r:id="rId2"/>
    <p:sldId id="282" r:id="rId3"/>
    <p:sldId id="281" r:id="rId4"/>
    <p:sldId id="284" r:id="rId5"/>
    <p:sldId id="283" r:id="rId6"/>
    <p:sldId id="286" r:id="rId7"/>
    <p:sldId id="285" r:id="rId8"/>
    <p:sldId id="287" r:id="rId9"/>
    <p:sldId id="288" r:id="rId10"/>
    <p:sldId id="324" r:id="rId11"/>
    <p:sldId id="332" r:id="rId12"/>
    <p:sldId id="326" r:id="rId13"/>
    <p:sldId id="331" r:id="rId14"/>
    <p:sldId id="327" r:id="rId15"/>
    <p:sldId id="328" r:id="rId16"/>
    <p:sldId id="329" r:id="rId17"/>
    <p:sldId id="330" r:id="rId18"/>
    <p:sldId id="271"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1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6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1/12/2017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1/12/2017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1/12/2017</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1/12/2017</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1/12/2017</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www.investopedia.com/terms/m/mooreslaw.as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Machines</a:t>
            </a:r>
          </a:p>
        </p:txBody>
      </p:sp>
      <p:sp>
        <p:nvSpPr>
          <p:cNvPr id="2" name="Subtitle 1"/>
          <p:cNvSpPr>
            <a:spLocks noGrp="1"/>
          </p:cNvSpPr>
          <p:nvPr>
            <p:ph type="subTitle" idx="1"/>
          </p:nvPr>
        </p:nvSpPr>
        <p:spPr/>
        <p:txBody>
          <a:bodyPr/>
          <a:lstStyle/>
          <a:p>
            <a:r>
              <a:rPr lang="en-US" dirty="0"/>
              <a:t>Their influence on us</a:t>
            </a:r>
          </a:p>
        </p:txBody>
      </p:sp>
    </p:spTree>
    <p:extLst>
      <p:ext uri="{BB962C8B-B14F-4D97-AF65-F5344CB8AC3E}">
        <p14:creationId xmlns:p14="http://schemas.microsoft.com/office/powerpoint/2010/main" val="96089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Uncontrolled jumps - The </a:t>
            </a:r>
            <a:r>
              <a:rPr lang="en-US" dirty="0" err="1"/>
              <a:t>goto</a:t>
            </a:r>
            <a:r>
              <a:rPr lang="en-US" dirty="0"/>
              <a:t> statement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09916"/>
            <a:ext cx="4450080" cy="3307492"/>
          </a:xfrm>
          <a:prstGeom prst="rect">
            <a:avLst/>
          </a:prstGeom>
        </p:spPr>
      </p:pic>
    </p:spTree>
    <p:extLst>
      <p:ext uri="{BB962C8B-B14F-4D97-AF65-F5344CB8AC3E}">
        <p14:creationId xmlns:p14="http://schemas.microsoft.com/office/powerpoint/2010/main" val="192232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Moore’s law</a:t>
            </a:r>
          </a:p>
        </p:txBody>
      </p:sp>
      <p:sp>
        <p:nvSpPr>
          <p:cNvPr id="4" name="Text Placeholder 3"/>
          <p:cNvSpPr>
            <a:spLocks noGrp="1"/>
          </p:cNvSpPr>
          <p:nvPr>
            <p:ph type="body" idx="1"/>
          </p:nvPr>
        </p:nvSpPr>
        <p:spPr/>
        <p:txBody>
          <a:bodyPr/>
          <a:lstStyle/>
          <a:p>
            <a:r>
              <a:rPr lang="en-US" dirty="0"/>
              <a:t>Single core processors, multicore processors and functional languages</a:t>
            </a:r>
          </a:p>
        </p:txBody>
      </p:sp>
    </p:spTree>
    <p:extLst>
      <p:ext uri="{BB962C8B-B14F-4D97-AF65-F5344CB8AC3E}">
        <p14:creationId xmlns:p14="http://schemas.microsoft.com/office/powerpoint/2010/main" val="278318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Moore’s law</a:t>
            </a:r>
          </a:p>
        </p:txBody>
      </p:sp>
      <p:sp>
        <p:nvSpPr>
          <p:cNvPr id="3" name="TextBox 2"/>
          <p:cNvSpPr txBox="1"/>
          <p:nvPr/>
        </p:nvSpPr>
        <p:spPr>
          <a:xfrm>
            <a:off x="1233034" y="2362200"/>
            <a:ext cx="6781800" cy="1477328"/>
          </a:xfrm>
          <a:prstGeom prst="rect">
            <a:avLst/>
          </a:prstGeom>
          <a:noFill/>
        </p:spPr>
        <p:txBody>
          <a:bodyPr wrap="square" rtlCol="0">
            <a:spAutoFit/>
          </a:bodyPr>
          <a:lstStyle/>
          <a:p>
            <a:r>
              <a:rPr lang="en-US" b="1"/>
              <a:t>Moore's law</a:t>
            </a:r>
            <a:r>
              <a:rPr lang="en-US"/>
              <a:t> refers to an observation made by Intel co-founder Gordon </a:t>
            </a:r>
            <a:r>
              <a:rPr lang="en-US" b="1"/>
              <a:t>Moore</a:t>
            </a:r>
            <a:r>
              <a:rPr lang="en-US"/>
              <a:t> in 1965. He noticed that the number of transistors per square inch on integrated circuits had doubled every year since their invention. </a:t>
            </a:r>
            <a:r>
              <a:rPr lang="en-US" b="1"/>
              <a:t>Moore's law</a:t>
            </a:r>
            <a:r>
              <a:rPr lang="en-US"/>
              <a:t> predicts that this trend will continue into the foreseeable future.</a:t>
            </a:r>
            <a:endParaRPr lang="en-US" dirty="0"/>
          </a:p>
        </p:txBody>
      </p:sp>
      <p:sp>
        <p:nvSpPr>
          <p:cNvPr id="4" name="TextBox 3"/>
          <p:cNvSpPr txBox="1"/>
          <p:nvPr/>
        </p:nvSpPr>
        <p:spPr>
          <a:xfrm>
            <a:off x="1233034" y="4564380"/>
            <a:ext cx="6274153" cy="369332"/>
          </a:xfrm>
          <a:prstGeom prst="rect">
            <a:avLst/>
          </a:prstGeom>
          <a:noFill/>
        </p:spPr>
        <p:txBody>
          <a:bodyPr wrap="none" rtlCol="0">
            <a:spAutoFit/>
          </a:bodyPr>
          <a:lstStyle/>
          <a:p>
            <a:r>
              <a:rPr lang="en-US" dirty="0"/>
              <a:t>Source:   </a:t>
            </a:r>
            <a:r>
              <a:rPr lang="en-US" dirty="0">
                <a:hlinkClick r:id="rId2"/>
              </a:rPr>
              <a:t>http://www.investopedia.com/terms/m/mooreslaw.asp</a:t>
            </a:r>
            <a:r>
              <a:rPr lang="en-US" dirty="0"/>
              <a:t> </a:t>
            </a:r>
          </a:p>
        </p:txBody>
      </p:sp>
    </p:spTree>
    <p:extLst>
      <p:ext uri="{BB962C8B-B14F-4D97-AF65-F5344CB8AC3E}">
        <p14:creationId xmlns:p14="http://schemas.microsoft.com/office/powerpoint/2010/main" val="289240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4032" y="259080"/>
            <a:ext cx="6057900" cy="2585323"/>
          </a:xfrm>
          <a:prstGeom prst="rect">
            <a:avLst/>
          </a:prstGeom>
          <a:noFill/>
        </p:spPr>
        <p:txBody>
          <a:bodyPr wrap="square" rtlCol="0">
            <a:spAutoFit/>
          </a:bodyPr>
          <a:lstStyle/>
          <a:p>
            <a:r>
              <a:rPr lang="en-US" dirty="0"/>
              <a:t>“The industry saw signs that Moore’s Law was running out of steam as far back as 2005, when researchers began to worry that computer processors were becoming so hot that they would soon match the surface of the sun in heat output.</a:t>
            </a:r>
          </a:p>
          <a:p>
            <a:endParaRPr lang="en-US" dirty="0"/>
          </a:p>
          <a:p>
            <a:r>
              <a:rPr lang="en-US" dirty="0"/>
              <a:t>But the industry managed to fix the problem by worrying less about increasing speed and instead splitting tasks among many processors. In effect, it kept things cool by finding a way to share the load.”</a:t>
            </a:r>
          </a:p>
        </p:txBody>
      </p:sp>
      <p:sp>
        <p:nvSpPr>
          <p:cNvPr id="4" name="TextBox 3"/>
          <p:cNvSpPr txBox="1"/>
          <p:nvPr/>
        </p:nvSpPr>
        <p:spPr>
          <a:xfrm>
            <a:off x="1784032" y="4983480"/>
            <a:ext cx="6667500" cy="923330"/>
          </a:xfrm>
          <a:prstGeom prst="rect">
            <a:avLst/>
          </a:prstGeom>
          <a:noFill/>
        </p:spPr>
        <p:txBody>
          <a:bodyPr wrap="square" rtlCol="0">
            <a:spAutoFit/>
          </a:bodyPr>
          <a:lstStyle/>
          <a:p>
            <a:r>
              <a:rPr lang="en-US" i="1" dirty="0"/>
              <a:t>Moore’s Law Running Out of Room, Tech Looks for a Successor</a:t>
            </a:r>
          </a:p>
          <a:p>
            <a:r>
              <a:rPr lang="en-US" dirty="0"/>
              <a:t>By John </a:t>
            </a:r>
            <a:r>
              <a:rPr lang="en-US" dirty="0" err="1"/>
              <a:t>Markoff</a:t>
            </a:r>
            <a:r>
              <a:rPr lang="en-US" dirty="0"/>
              <a:t>, May 2016</a:t>
            </a:r>
          </a:p>
          <a:p>
            <a:r>
              <a:rPr lang="en-US" dirty="0" err="1"/>
              <a:t>NYTimes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3113841"/>
            <a:ext cx="2857500" cy="1600200"/>
          </a:xfrm>
          <a:prstGeom prst="rect">
            <a:avLst/>
          </a:prstGeom>
        </p:spPr>
      </p:pic>
    </p:spTree>
    <p:extLst>
      <p:ext uri="{BB962C8B-B14F-4D97-AF65-F5344CB8AC3E}">
        <p14:creationId xmlns:p14="http://schemas.microsoft.com/office/powerpoint/2010/main" val="402418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Practice</a:t>
            </a:r>
          </a:p>
        </p:txBody>
      </p:sp>
      <p:sp>
        <p:nvSpPr>
          <p:cNvPr id="3" name="Content Placeholder 2"/>
          <p:cNvSpPr>
            <a:spLocks noGrp="1"/>
          </p:cNvSpPr>
          <p:nvPr>
            <p:ph sz="quarter" idx="1"/>
          </p:nvPr>
        </p:nvSpPr>
        <p:spPr/>
        <p:txBody>
          <a:bodyPr>
            <a:normAutofit/>
          </a:bodyPr>
          <a:lstStyle/>
          <a:p>
            <a:r>
              <a:rPr lang="en-US" dirty="0"/>
              <a:t>Multi-core and many-core technologies are on the rise.</a:t>
            </a:r>
          </a:p>
          <a:p>
            <a:pPr lvl="1"/>
            <a:r>
              <a:rPr lang="en-US" dirty="0"/>
              <a:t>The New Moore’s Law</a:t>
            </a:r>
          </a:p>
          <a:p>
            <a:pPr marL="0" indent="0">
              <a:buNone/>
            </a:pPr>
            <a:endParaRPr lang="en-US" dirty="0"/>
          </a:p>
          <a:p>
            <a:r>
              <a:rPr lang="en-US" dirty="0"/>
              <a:t>Two Models of Concurrency</a:t>
            </a:r>
          </a:p>
          <a:p>
            <a:pPr lvl="1"/>
            <a:r>
              <a:rPr lang="en-US" dirty="0"/>
              <a:t>Shared state</a:t>
            </a:r>
          </a:p>
          <a:p>
            <a:pPr lvl="1"/>
            <a:r>
              <a:rPr lang="en-US" dirty="0"/>
              <a:t>Message passing</a:t>
            </a:r>
          </a:p>
        </p:txBody>
      </p:sp>
    </p:spTree>
    <p:extLst>
      <p:ext uri="{BB962C8B-B14F-4D97-AF65-F5344CB8AC3E}">
        <p14:creationId xmlns:p14="http://schemas.microsoft.com/office/powerpoint/2010/main" val="340810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State Concurrency</a:t>
            </a:r>
          </a:p>
        </p:txBody>
      </p:sp>
      <p:sp>
        <p:nvSpPr>
          <p:cNvPr id="3" name="Content Placeholder 2"/>
          <p:cNvSpPr>
            <a:spLocks noGrp="1"/>
          </p:cNvSpPr>
          <p:nvPr>
            <p:ph sz="quarter" idx="1"/>
          </p:nvPr>
        </p:nvSpPr>
        <p:spPr>
          <a:xfrm>
            <a:off x="1443491" y="2015733"/>
            <a:ext cx="7228069" cy="3828807"/>
          </a:xfrm>
        </p:spPr>
        <p:txBody>
          <a:bodyPr>
            <a:normAutofit/>
          </a:bodyPr>
          <a:lstStyle/>
          <a:p>
            <a:r>
              <a:rPr lang="en-US" dirty="0"/>
              <a:t>Mutable State</a:t>
            </a:r>
          </a:p>
          <a:p>
            <a:pPr lvl="1"/>
            <a:r>
              <a:rPr lang="en-US" dirty="0" err="1"/>
              <a:t>Mutex</a:t>
            </a:r>
            <a:r>
              <a:rPr lang="en-US" dirty="0"/>
              <a:t> or synchronized method needed to lock a specific region in memory</a:t>
            </a:r>
          </a:p>
          <a:p>
            <a:pPr lvl="1"/>
            <a:r>
              <a:rPr lang="en-US" dirty="0"/>
              <a:t>Threats:</a:t>
            </a:r>
          </a:p>
          <a:p>
            <a:pPr lvl="2"/>
            <a:r>
              <a:rPr lang="en-US" dirty="0"/>
              <a:t>Deadlock and starvation</a:t>
            </a:r>
          </a:p>
          <a:p>
            <a:pPr lvl="2"/>
            <a:r>
              <a:rPr lang="en-US" dirty="0"/>
              <a:t>What happens when a program in possession of a lock crashes?</a:t>
            </a:r>
          </a:p>
          <a:p>
            <a:r>
              <a:rPr lang="en-US" dirty="0"/>
              <a:t>Suited to “Von Neumann isomorphic” models of computation</a:t>
            </a:r>
          </a:p>
          <a:p>
            <a:pPr lvl="1"/>
            <a:r>
              <a:rPr lang="en-US" dirty="0"/>
              <a:t>Java, C++</a:t>
            </a:r>
          </a:p>
        </p:txBody>
      </p:sp>
    </p:spTree>
    <p:extLst>
      <p:ext uri="{BB962C8B-B14F-4D97-AF65-F5344CB8AC3E}">
        <p14:creationId xmlns:p14="http://schemas.microsoft.com/office/powerpoint/2010/main" val="407112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Concurrency</a:t>
            </a:r>
          </a:p>
        </p:txBody>
      </p:sp>
      <p:sp>
        <p:nvSpPr>
          <p:cNvPr id="3" name="Content Placeholder 2"/>
          <p:cNvSpPr>
            <a:spLocks noGrp="1"/>
          </p:cNvSpPr>
          <p:nvPr>
            <p:ph sz="quarter" idx="1"/>
          </p:nvPr>
        </p:nvSpPr>
        <p:spPr/>
        <p:txBody>
          <a:bodyPr/>
          <a:lstStyle/>
          <a:p>
            <a:r>
              <a:rPr lang="en-US" dirty="0"/>
              <a:t>Immutable State (stateless)</a:t>
            </a:r>
          </a:p>
          <a:p>
            <a:r>
              <a:rPr lang="en-US" dirty="0"/>
              <a:t>Well-suited to computational models underlying functional programming languages</a:t>
            </a:r>
          </a:p>
        </p:txBody>
      </p:sp>
      <p:sp>
        <p:nvSpPr>
          <p:cNvPr id="4" name="Rectangle 3"/>
          <p:cNvSpPr/>
          <p:nvPr/>
        </p:nvSpPr>
        <p:spPr>
          <a:xfrm>
            <a:off x="1109662" y="4030980"/>
            <a:ext cx="7239000" cy="1524000"/>
          </a:xfrm>
          <a:prstGeom prst="rect">
            <a:avLst/>
          </a:prstGeom>
          <a:solidFill>
            <a:schemeClr val="accent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p>
          <a:p>
            <a:r>
              <a:rPr lang="en-US" sz="2400" dirty="0"/>
              <a:t>“Your </a:t>
            </a:r>
            <a:r>
              <a:rPr lang="en-US" sz="2400" dirty="0" err="1"/>
              <a:t>Erlang</a:t>
            </a:r>
            <a:r>
              <a:rPr lang="en-US" sz="2400" dirty="0"/>
              <a:t> program should just run N times faster on an N-core processor.”</a:t>
            </a:r>
          </a:p>
          <a:p>
            <a:pPr algn="ctr"/>
            <a:endParaRPr lang="en-US" dirty="0"/>
          </a:p>
          <a:p>
            <a:pPr algn="r"/>
            <a:r>
              <a:rPr lang="en-US" dirty="0"/>
              <a:t>– Joe Armstrong </a:t>
            </a:r>
          </a:p>
          <a:p>
            <a:pPr algn="ctr"/>
            <a:endParaRPr lang="en-US" dirty="0"/>
          </a:p>
        </p:txBody>
      </p:sp>
    </p:spTree>
    <p:extLst>
      <p:ext uri="{BB962C8B-B14F-4D97-AF65-F5344CB8AC3E}">
        <p14:creationId xmlns:p14="http://schemas.microsoft.com/office/powerpoint/2010/main" val="401424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8</a:t>
            </a:r>
          </a:p>
        </p:txBody>
      </p:sp>
      <p:sp>
        <p:nvSpPr>
          <p:cNvPr id="3" name="Content Placeholder 2"/>
          <p:cNvSpPr>
            <a:spLocks noGrp="1"/>
          </p:cNvSpPr>
          <p:nvPr>
            <p:ph sz="quarter" idx="1"/>
          </p:nvPr>
        </p:nvSpPr>
        <p:spPr/>
        <p:txBody>
          <a:bodyPr/>
          <a:lstStyle/>
          <a:p>
            <a:r>
              <a:rPr lang="en-US" dirty="0"/>
              <a:t>Lambda expressions and method references</a:t>
            </a:r>
          </a:p>
          <a:p>
            <a:pPr lvl="1"/>
            <a:r>
              <a:rPr lang="en-US" dirty="0"/>
              <a:t>Can be passed as parameters to other methods</a:t>
            </a:r>
          </a:p>
          <a:p>
            <a:r>
              <a:rPr lang="en-US" dirty="0"/>
              <a:t>Essential to multi-core programming</a:t>
            </a:r>
          </a:p>
          <a:p>
            <a:pPr lvl="1"/>
            <a:r>
              <a:rPr lang="en-US" dirty="0"/>
              <a:t>Applications involving bulk-data on multi-core environments</a:t>
            </a:r>
          </a:p>
          <a:p>
            <a:r>
              <a:rPr lang="en-US" dirty="0"/>
              <a:t>Enable Collection APIs to control the parallelization of iterations over the data it stores.</a:t>
            </a:r>
          </a:p>
          <a:p>
            <a:endParaRPr lang="en-US" dirty="0"/>
          </a:p>
        </p:txBody>
      </p:sp>
    </p:spTree>
    <p:extLst>
      <p:ext uri="{BB962C8B-B14F-4D97-AF65-F5344CB8AC3E}">
        <p14:creationId xmlns:p14="http://schemas.microsoft.com/office/powerpoint/2010/main" val="14106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244468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6341" y="2346960"/>
            <a:ext cx="7033260" cy="954107"/>
          </a:xfrm>
          <a:prstGeom prst="rect">
            <a:avLst/>
          </a:prstGeom>
          <a:noFill/>
        </p:spPr>
        <p:txBody>
          <a:bodyPr wrap="square" rtlCol="0">
            <a:spAutoFit/>
          </a:bodyPr>
          <a:lstStyle/>
          <a:p>
            <a:r>
              <a:rPr lang="en-US" sz="2800" dirty="0"/>
              <a:t>Why are the keys on a QWERTY typewriter laid out the way they are?</a:t>
            </a:r>
          </a:p>
        </p:txBody>
      </p:sp>
    </p:spTree>
    <p:extLst>
      <p:ext uri="{BB962C8B-B14F-4D97-AF65-F5344CB8AC3E}">
        <p14:creationId xmlns:p14="http://schemas.microsoft.com/office/powerpoint/2010/main" val="297581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541" y="327660"/>
            <a:ext cx="5092181" cy="5212080"/>
          </a:xfrm>
          <a:prstGeom prst="rect">
            <a:avLst/>
          </a:prstGeom>
        </p:spPr>
      </p:pic>
    </p:spTree>
    <p:extLst>
      <p:ext uri="{BB962C8B-B14F-4D97-AF65-F5344CB8AC3E}">
        <p14:creationId xmlns:p14="http://schemas.microsoft.com/office/powerpoint/2010/main" val="63668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672" y="1392555"/>
            <a:ext cx="3381375" cy="2533650"/>
          </a:xfrm>
          <a:prstGeom prst="rect">
            <a:avLst/>
          </a:prstGeom>
        </p:spPr>
      </p:pic>
    </p:spTree>
    <p:extLst>
      <p:ext uri="{BB962C8B-B14F-4D97-AF65-F5344CB8AC3E}">
        <p14:creationId xmlns:p14="http://schemas.microsoft.com/office/powerpoint/2010/main" val="6833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20" y="477202"/>
            <a:ext cx="6096000" cy="4486275"/>
          </a:xfrm>
          <a:prstGeom prst="rect">
            <a:avLst/>
          </a:prstGeom>
        </p:spPr>
      </p:pic>
    </p:spTree>
    <p:extLst>
      <p:ext uri="{BB962C8B-B14F-4D97-AF65-F5344CB8AC3E}">
        <p14:creationId xmlns:p14="http://schemas.microsoft.com/office/powerpoint/2010/main" val="159824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505864"/>
            <a:ext cx="7673340" cy="3080272"/>
          </a:xfrm>
          <a:prstGeom prst="rect">
            <a:avLst/>
          </a:prstGeom>
        </p:spPr>
      </p:pic>
      <p:sp>
        <p:nvSpPr>
          <p:cNvPr id="2" name="Rectangle 1"/>
          <p:cNvSpPr/>
          <p:nvPr/>
        </p:nvSpPr>
        <p:spPr>
          <a:xfrm>
            <a:off x="1691640" y="2552700"/>
            <a:ext cx="3131820" cy="510540"/>
          </a:xfrm>
          <a:prstGeom prst="rect">
            <a:avLst/>
          </a:prstGeom>
          <a:solidFill>
            <a:srgbClr val="B71E42">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96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854" y="2065020"/>
            <a:ext cx="4286250" cy="3124200"/>
          </a:xfrm>
          <a:prstGeom prst="rect">
            <a:avLst/>
          </a:prstGeom>
        </p:spPr>
      </p:pic>
      <p:sp>
        <p:nvSpPr>
          <p:cNvPr id="3" name="TextBox 2"/>
          <p:cNvSpPr txBox="1"/>
          <p:nvPr/>
        </p:nvSpPr>
        <p:spPr>
          <a:xfrm>
            <a:off x="2514985" y="5400485"/>
            <a:ext cx="3793987" cy="369332"/>
          </a:xfrm>
          <a:prstGeom prst="rect">
            <a:avLst/>
          </a:prstGeom>
          <a:noFill/>
        </p:spPr>
        <p:txBody>
          <a:bodyPr wrap="none" rtlCol="0">
            <a:spAutoFit/>
          </a:bodyPr>
          <a:lstStyle/>
          <a:p>
            <a:r>
              <a:rPr lang="en-US" dirty="0"/>
              <a:t>fundamental abstraction = the register</a:t>
            </a:r>
          </a:p>
        </p:txBody>
      </p:sp>
      <p:sp>
        <p:nvSpPr>
          <p:cNvPr id="4" name="Title 3"/>
          <p:cNvSpPr>
            <a:spLocks noGrp="1"/>
          </p:cNvSpPr>
          <p:nvPr>
            <p:ph type="title"/>
          </p:nvPr>
        </p:nvSpPr>
        <p:spPr/>
        <p:txBody>
          <a:bodyPr/>
          <a:lstStyle/>
          <a:p>
            <a:r>
              <a:rPr lang="en-US" dirty="0"/>
              <a:t>The Von Neumann Machine</a:t>
            </a:r>
          </a:p>
        </p:txBody>
      </p:sp>
    </p:spTree>
    <p:extLst>
      <p:ext uri="{BB962C8B-B14F-4D97-AF65-F5344CB8AC3E}">
        <p14:creationId xmlns:p14="http://schemas.microsoft.com/office/powerpoint/2010/main" val="426230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80160" y="2255520"/>
            <a:ext cx="6896100" cy="3139321"/>
          </a:xfrm>
          <a:prstGeom prst="rect">
            <a:avLst/>
          </a:prstGeom>
          <a:noFill/>
        </p:spPr>
        <p:txBody>
          <a:bodyPr wrap="square" rtlCol="0">
            <a:spAutoFit/>
          </a:bodyPr>
          <a:lstStyle/>
          <a:p>
            <a:r>
              <a:rPr lang="en-US" sz="2400" dirty="0"/>
              <a:t>Conventional programming languages are basically high level, complex versions of the von Neumann computer. Our thirty year old belief that there is only one kind of computer is the basis of our belief that there is only one kind of programming language, the conventional—von Neumann--language. </a:t>
            </a:r>
          </a:p>
          <a:p>
            <a:endParaRPr lang="en-US" dirty="0"/>
          </a:p>
          <a:p>
            <a:r>
              <a:rPr lang="en-US" dirty="0"/>
              <a:t>									John Backus </a:t>
            </a:r>
          </a:p>
          <a:p>
            <a:r>
              <a:rPr lang="en-US" dirty="0"/>
              <a:t>									1978 Turing Award Lecture</a:t>
            </a:r>
          </a:p>
        </p:txBody>
      </p:sp>
      <p:sp>
        <p:nvSpPr>
          <p:cNvPr id="2" name="Title 1"/>
          <p:cNvSpPr>
            <a:spLocks noGrp="1"/>
          </p:cNvSpPr>
          <p:nvPr>
            <p:ph type="title"/>
          </p:nvPr>
        </p:nvSpPr>
        <p:spPr/>
        <p:txBody>
          <a:bodyPr/>
          <a:lstStyle/>
          <a:p>
            <a:r>
              <a:rPr lang="en-US" dirty="0"/>
              <a:t>Von Neumann isomorphism</a:t>
            </a:r>
          </a:p>
        </p:txBody>
      </p:sp>
    </p:spTree>
    <p:extLst>
      <p:ext uri="{BB962C8B-B14F-4D97-AF65-F5344CB8AC3E}">
        <p14:creationId xmlns:p14="http://schemas.microsoft.com/office/powerpoint/2010/main" val="193799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52500" y="1554480"/>
            <a:ext cx="7452360" cy="2400657"/>
          </a:xfrm>
          <a:prstGeom prst="rect">
            <a:avLst/>
          </a:prstGeom>
          <a:noFill/>
        </p:spPr>
        <p:txBody>
          <a:bodyPr wrap="square" rtlCol="0">
            <a:spAutoFit/>
          </a:bodyPr>
          <a:lstStyle/>
          <a:p>
            <a:r>
              <a:rPr lang="en-US" sz="2400" dirty="0"/>
              <a:t>The assignment statement is the von Neumann bottleneck of programming languages and keeps us thinking in word-at-a-time terms in much the same way the computer's bottleneck does. </a:t>
            </a:r>
          </a:p>
          <a:p>
            <a:endParaRPr lang="en-US" dirty="0"/>
          </a:p>
          <a:p>
            <a:r>
              <a:rPr lang="en-US" dirty="0"/>
              <a:t>										John Backus </a:t>
            </a:r>
          </a:p>
          <a:p>
            <a:r>
              <a:rPr lang="en-US" dirty="0"/>
              <a:t>										1978 Turing Award Lecture</a:t>
            </a:r>
          </a:p>
        </p:txBody>
      </p:sp>
    </p:spTree>
    <p:extLst>
      <p:ext uri="{BB962C8B-B14F-4D97-AF65-F5344CB8AC3E}">
        <p14:creationId xmlns:p14="http://schemas.microsoft.com/office/powerpoint/2010/main" val="29384173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2785</TotalTime>
  <Words>386</Words>
  <Application>Microsoft Office PowerPoint</Application>
  <PresentationFormat>On-screen Show (4:3)</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Calibri</vt:lpstr>
      <vt:lpstr>Arial</vt:lpstr>
      <vt:lpstr>Gallery</vt:lpstr>
      <vt:lpstr>Machines</vt:lpstr>
      <vt:lpstr>PowerPoint Presentation</vt:lpstr>
      <vt:lpstr>PowerPoint Presentation</vt:lpstr>
      <vt:lpstr>PowerPoint Presentation</vt:lpstr>
      <vt:lpstr>PowerPoint Presentation</vt:lpstr>
      <vt:lpstr>PowerPoint Presentation</vt:lpstr>
      <vt:lpstr>The Von Neumann Machine</vt:lpstr>
      <vt:lpstr>Von Neumann isomorphism</vt:lpstr>
      <vt:lpstr>PowerPoint Presentation</vt:lpstr>
      <vt:lpstr>Uncontrolled jumps - The goto statement</vt:lpstr>
      <vt:lpstr>Moore’s law</vt:lpstr>
      <vt:lpstr>Moore’s law</vt:lpstr>
      <vt:lpstr>PowerPoint Presentation</vt:lpstr>
      <vt:lpstr>In Practice</vt:lpstr>
      <vt:lpstr>Shared State Concurrency</vt:lpstr>
      <vt:lpstr>Message Passing Concurrency</vt:lpstr>
      <vt:lpstr>Java 8</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121</cp:revision>
  <dcterms:created xsi:type="dcterms:W3CDTF">2012-08-22T13:17:44Z</dcterms:created>
  <dcterms:modified xsi:type="dcterms:W3CDTF">2017-01-12T14:43:12Z</dcterms:modified>
</cp:coreProperties>
</file>