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041" r:id="rId1"/>
  </p:sldMasterIdLst>
  <p:notesMasterIdLst>
    <p:notesMasterId r:id="rId37"/>
  </p:notesMasterIdLst>
  <p:handoutMasterIdLst>
    <p:handoutMasterId r:id="rId38"/>
  </p:handoutMasterIdLst>
  <p:sldIdLst>
    <p:sldId id="289" r:id="rId2"/>
    <p:sldId id="290" r:id="rId3"/>
    <p:sldId id="291" r:id="rId4"/>
    <p:sldId id="292" r:id="rId5"/>
    <p:sldId id="293" r:id="rId6"/>
    <p:sldId id="323" r:id="rId7"/>
    <p:sldId id="294" r:id="rId8"/>
    <p:sldId id="295" r:id="rId9"/>
    <p:sldId id="296" r:id="rId10"/>
    <p:sldId id="297" r:id="rId11"/>
    <p:sldId id="298" r:id="rId12"/>
    <p:sldId id="312" r:id="rId13"/>
    <p:sldId id="313" r:id="rId14"/>
    <p:sldId id="311" r:id="rId15"/>
    <p:sldId id="314" r:id="rId16"/>
    <p:sldId id="315" r:id="rId17"/>
    <p:sldId id="316" r:id="rId18"/>
    <p:sldId id="299" r:id="rId19"/>
    <p:sldId id="302" r:id="rId20"/>
    <p:sldId id="300" r:id="rId21"/>
    <p:sldId id="322" r:id="rId22"/>
    <p:sldId id="303" r:id="rId23"/>
    <p:sldId id="304" r:id="rId24"/>
    <p:sldId id="305" r:id="rId25"/>
    <p:sldId id="306" r:id="rId26"/>
    <p:sldId id="307" r:id="rId27"/>
    <p:sldId id="308" r:id="rId28"/>
    <p:sldId id="309" r:id="rId29"/>
    <p:sldId id="310" r:id="rId30"/>
    <p:sldId id="318" r:id="rId31"/>
    <p:sldId id="319" r:id="rId32"/>
    <p:sldId id="320" r:id="rId33"/>
    <p:sldId id="321" r:id="rId34"/>
    <p:sldId id="317" r:id="rId35"/>
    <p:sldId id="271" r:id="rId36"/>
  </p:sldIdLst>
  <p:sldSz cx="9144000" cy="6858000" type="screen4x3"/>
  <p:notesSz cx="6858000" cy="9144000"/>
  <p:embeddedFontLst>
    <p:embeddedFont>
      <p:font typeface="Calibri" panose="020F0502020204030204" pitchFamily="34" charset="0"/>
      <p:regular r:id="rId39"/>
      <p:bold r:id="rId40"/>
      <p:italic r:id="rId41"/>
      <p:boldItalic r:id="rId42"/>
    </p:embeddedFont>
    <p:embeddedFont>
      <p:font typeface="Cambria Math" panose="02040503050406030204" pitchFamily="18" charset="0"/>
      <p:regular r:id="rId4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960" y="13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0" d="100"/>
          <a:sy n="100" d="100"/>
        </p:scale>
        <p:origin x="4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20BD33-A1F8-49A9-B04D-B1E56D19E00D}" type="datetimeFigureOut">
              <a:rPr lang="en-US" smtClean="0"/>
              <a:t>1/16/2018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F7FBBA-C8F5-4977-836B-5049A9A3F15D}" type="slidenum">
              <a:rPr lang="en-US" smtClean="0"/>
              <a:t>‹#›</a:t>
            </a:fld>
            <a:endParaRPr lang="en-US"/>
          </a:p>
        </p:txBody>
      </p:sp>
    </p:spTree>
    <p:extLst>
      <p:ext uri="{BB962C8B-B14F-4D97-AF65-F5344CB8AC3E}">
        <p14:creationId xmlns:p14="http://schemas.microsoft.com/office/powerpoint/2010/main" val="4070897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A4BAE-1822-43CE-B35A-9B725FBDFD71}" type="datetimeFigureOut">
              <a:rPr lang="en-US" smtClean="0"/>
              <a:t>1/16/2018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D5283-29F1-4D12-A1A6-FE6586F50610}" type="slidenum">
              <a:rPr lang="en-US" smtClean="0"/>
              <a:t>‹#›</a:t>
            </a:fld>
            <a:endParaRPr lang="en-US"/>
          </a:p>
        </p:txBody>
      </p:sp>
    </p:spTree>
    <p:extLst>
      <p:ext uri="{BB962C8B-B14F-4D97-AF65-F5344CB8AC3E}">
        <p14:creationId xmlns:p14="http://schemas.microsoft.com/office/powerpoint/2010/main" val="3518273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Ruler" TargetMode="External"/><Relationship Id="rId3" Type="http://schemas.openxmlformats.org/officeDocument/2006/relationships/hyperlink" Target="https://en.wikipedia.org/wiki/Euclid" TargetMode="External"/><Relationship Id="rId7" Type="http://schemas.openxmlformats.org/officeDocument/2006/relationships/hyperlink" Target="https://en.wikipedia.org/wiki/Positive_number"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s://en.wikipedia.org/wiki/Integer" TargetMode="External"/><Relationship Id="rId5" Type="http://schemas.openxmlformats.org/officeDocument/2006/relationships/hyperlink" Target="https://en.wikipedia.org/wiki/Necessary_and_sufficient_condition" TargetMode="External"/><Relationship Id="rId10" Type="http://schemas.openxmlformats.org/officeDocument/2006/relationships/hyperlink" Target="https://en.wikipedia.org/wiki/Length" TargetMode="External"/><Relationship Id="rId4" Type="http://schemas.openxmlformats.org/officeDocument/2006/relationships/hyperlink" Target="https://en.wikipedia.org/wiki/Euclid's_Elements" TargetMode="External"/><Relationship Id="rId9" Type="http://schemas.openxmlformats.org/officeDocument/2006/relationships/hyperlink" Target="https://en.wikipedia.org/wiki/Line_segmen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 6.0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 = 3.6 </a:t>
            </a:r>
          </a:p>
        </p:txBody>
      </p:sp>
      <p:sp>
        <p:nvSpPr>
          <p:cNvPr id="4" name="Slide Number Placeholder 3"/>
          <p:cNvSpPr>
            <a:spLocks noGrp="1"/>
          </p:cNvSpPr>
          <p:nvPr>
            <p:ph type="sldNum" sz="quarter" idx="10"/>
          </p:nvPr>
        </p:nvSpPr>
        <p:spPr/>
        <p:txBody>
          <a:bodyPr/>
          <a:lstStyle/>
          <a:p>
            <a:fld id="{915D5283-29F1-4D12-A1A6-FE6586F50610}" type="slidenum">
              <a:rPr lang="en-US" smtClean="0"/>
              <a:t>19</a:t>
            </a:fld>
            <a:endParaRPr lang="en-US"/>
          </a:p>
        </p:txBody>
      </p:sp>
    </p:spTree>
    <p:extLst>
      <p:ext uri="{BB962C8B-B14F-4D97-AF65-F5344CB8AC3E}">
        <p14:creationId xmlns:p14="http://schemas.microsoft.com/office/powerpoint/2010/main" val="1967008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 3.6, b = 6.0</a:t>
            </a:r>
          </a:p>
        </p:txBody>
      </p:sp>
      <p:sp>
        <p:nvSpPr>
          <p:cNvPr id="4" name="Slide Number Placeholder 3"/>
          <p:cNvSpPr>
            <a:spLocks noGrp="1"/>
          </p:cNvSpPr>
          <p:nvPr>
            <p:ph type="sldNum" sz="quarter" idx="10"/>
          </p:nvPr>
        </p:nvSpPr>
        <p:spPr/>
        <p:txBody>
          <a:bodyPr/>
          <a:lstStyle/>
          <a:p>
            <a:fld id="{915D5283-29F1-4D12-A1A6-FE6586F50610}" type="slidenum">
              <a:rPr lang="en-US" smtClean="0"/>
              <a:t>20</a:t>
            </a:fld>
            <a:endParaRPr lang="en-US"/>
          </a:p>
        </p:txBody>
      </p:sp>
    </p:spTree>
    <p:extLst>
      <p:ext uri="{BB962C8B-B14F-4D97-AF65-F5344CB8AC3E}">
        <p14:creationId xmlns:p14="http://schemas.microsoft.com/office/powerpoint/2010/main" val="3752373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y &gt; 0 was written and not y != 0.</a:t>
            </a:r>
          </a:p>
        </p:txBody>
      </p:sp>
      <p:sp>
        <p:nvSpPr>
          <p:cNvPr id="4" name="Slide Number Placeholder 3"/>
          <p:cNvSpPr>
            <a:spLocks noGrp="1"/>
          </p:cNvSpPr>
          <p:nvPr>
            <p:ph type="sldNum" sz="quarter" idx="10"/>
          </p:nvPr>
        </p:nvSpPr>
        <p:spPr/>
        <p:txBody>
          <a:bodyPr/>
          <a:lstStyle/>
          <a:p>
            <a:fld id="{915D5283-29F1-4D12-A1A6-FE6586F50610}" type="slidenum">
              <a:rPr lang="en-US" smtClean="0"/>
              <a:t>25</a:t>
            </a:fld>
            <a:endParaRPr lang="en-US"/>
          </a:p>
        </p:txBody>
      </p:sp>
    </p:spTree>
    <p:extLst>
      <p:ext uri="{BB962C8B-B14F-4D97-AF65-F5344CB8AC3E}">
        <p14:creationId xmlns:p14="http://schemas.microsoft.com/office/powerpoint/2010/main" val="2374997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negation of y &gt; 0 is y &lt;= 0</a:t>
            </a:r>
            <a:endParaRPr lang="en-US" dirty="0"/>
          </a:p>
        </p:txBody>
      </p:sp>
      <p:sp>
        <p:nvSpPr>
          <p:cNvPr id="4" name="Slide Number Placeholder 3"/>
          <p:cNvSpPr>
            <a:spLocks noGrp="1"/>
          </p:cNvSpPr>
          <p:nvPr>
            <p:ph type="sldNum" sz="quarter" idx="10"/>
          </p:nvPr>
        </p:nvSpPr>
        <p:spPr/>
        <p:txBody>
          <a:bodyPr/>
          <a:lstStyle/>
          <a:p>
            <a:fld id="{915D5283-29F1-4D12-A1A6-FE6586F50610}" type="slidenum">
              <a:rPr lang="en-US" smtClean="0"/>
              <a:t>26</a:t>
            </a:fld>
            <a:endParaRPr lang="en-US"/>
          </a:p>
        </p:txBody>
      </p:sp>
    </p:spTree>
    <p:extLst>
      <p:ext uri="{BB962C8B-B14F-4D97-AF65-F5344CB8AC3E}">
        <p14:creationId xmlns:p14="http://schemas.microsoft.com/office/powerpoint/2010/main" val="2228882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usage primarily comes to us from translations of </a:t>
            </a:r>
            <a:r>
              <a:rPr lang="en-US" sz="1200" b="0" i="0" u="none" strike="noStrike" kern="1200" dirty="0">
                <a:solidFill>
                  <a:schemeClr val="tx1"/>
                </a:solidFill>
                <a:effectLst/>
                <a:latin typeface="+mn-lt"/>
                <a:ea typeface="+mn-ea"/>
                <a:cs typeface="+mn-cs"/>
                <a:hlinkClick r:id="rId3" tooltip="Euclid"/>
              </a:rPr>
              <a:t>Euclid</a:t>
            </a:r>
            <a:r>
              <a:rPr lang="en-US" sz="1200" b="0" i="0" kern="1200" dirty="0">
                <a:solidFill>
                  <a:schemeClr val="tx1"/>
                </a:solidFill>
                <a:effectLst/>
                <a:latin typeface="+mn-lt"/>
                <a:ea typeface="+mn-ea"/>
                <a:cs typeface="+mn-cs"/>
              </a:rPr>
              <a:t>'s </a:t>
            </a:r>
            <a:r>
              <a:rPr lang="en-US" sz="1200" b="0" i="1" u="none" strike="noStrike" kern="1200" dirty="0">
                <a:solidFill>
                  <a:schemeClr val="tx1"/>
                </a:solidFill>
                <a:effectLst/>
                <a:latin typeface="+mn-lt"/>
                <a:ea typeface="+mn-ea"/>
                <a:cs typeface="+mn-cs"/>
                <a:hlinkClick r:id="rId4" tooltip="Euclid's Elements"/>
              </a:rPr>
              <a:t>Elements</a:t>
            </a:r>
            <a:r>
              <a:rPr lang="en-US" sz="1200" b="0" i="0" kern="1200" dirty="0">
                <a:solidFill>
                  <a:schemeClr val="tx1"/>
                </a:solidFill>
                <a:effectLst/>
                <a:latin typeface="+mn-lt"/>
                <a:ea typeface="+mn-ea"/>
                <a:cs typeface="+mn-cs"/>
              </a:rPr>
              <a:t>, in which two line segments </a:t>
            </a:r>
            <a:r>
              <a:rPr lang="en-US" sz="1200" b="0" i="1"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are called commensurable precisely if there is some third segment </a:t>
            </a:r>
            <a:r>
              <a:rPr lang="en-US" sz="1200" b="0" i="1" kern="1200" dirty="0">
                <a:solidFill>
                  <a:schemeClr val="tx1"/>
                </a:solidFill>
                <a:effectLst/>
                <a:latin typeface="+mn-lt"/>
                <a:ea typeface="+mn-ea"/>
                <a:cs typeface="+mn-cs"/>
              </a:rPr>
              <a:t>c</a:t>
            </a:r>
            <a:r>
              <a:rPr lang="en-US" sz="1200" b="0" i="0" kern="1200" dirty="0">
                <a:solidFill>
                  <a:schemeClr val="tx1"/>
                </a:solidFill>
                <a:effectLst/>
                <a:latin typeface="+mn-lt"/>
                <a:ea typeface="+mn-ea"/>
                <a:cs typeface="+mn-cs"/>
              </a:rPr>
              <a:t> that can be laid end-to-end a whole number of times to produce a segment congruent to </a:t>
            </a:r>
            <a:r>
              <a:rPr lang="en-US" sz="1200" b="0" i="1"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and also, with a different whole number, a segment congruent to </a:t>
            </a:r>
            <a:r>
              <a:rPr lang="en-US" sz="1200" b="0" i="1"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Euclid did not use any concept of real number, but he used a notion of congruence of line segments, and of one such segment being longer or shorter than another.</a:t>
            </a:r>
          </a:p>
          <a:p>
            <a:r>
              <a:rPr lang="en-US" sz="1200" b="0" i="0" kern="1200" dirty="0">
                <a:solidFill>
                  <a:schemeClr val="tx1"/>
                </a:solidFill>
                <a:effectLst/>
                <a:latin typeface="+mn-lt"/>
                <a:ea typeface="+mn-ea"/>
                <a:cs typeface="+mn-cs"/>
              </a:rPr>
              <a:t>That </a:t>
            </a:r>
            <a:r>
              <a:rPr lang="en-US" sz="1200" b="0" i="1" kern="1200" dirty="0">
                <a:solidFill>
                  <a:schemeClr val="tx1"/>
                </a:solidFill>
                <a:effectLst/>
                <a:latin typeface="+mn-lt"/>
                <a:ea typeface="+mn-ea"/>
                <a:cs typeface="+mn-cs"/>
              </a:rPr>
              <a:t>a/b</a:t>
            </a:r>
            <a:r>
              <a:rPr lang="en-US" sz="1200" b="0" i="0" kern="1200" dirty="0">
                <a:solidFill>
                  <a:schemeClr val="tx1"/>
                </a:solidFill>
                <a:effectLst/>
                <a:latin typeface="+mn-lt"/>
                <a:ea typeface="+mn-ea"/>
                <a:cs typeface="+mn-cs"/>
              </a:rPr>
              <a:t> is rational is a </a:t>
            </a:r>
            <a:r>
              <a:rPr lang="en-US" sz="1200" b="0" i="0" u="none" strike="noStrike" kern="1200" dirty="0">
                <a:solidFill>
                  <a:schemeClr val="tx1"/>
                </a:solidFill>
                <a:effectLst/>
                <a:latin typeface="+mn-lt"/>
                <a:ea typeface="+mn-ea"/>
                <a:cs typeface="+mn-cs"/>
                <a:hlinkClick r:id="rId5" tooltip="Necessary and sufficient condition"/>
              </a:rPr>
              <a:t>necessary and sufficient condition</a:t>
            </a:r>
            <a:r>
              <a:rPr lang="en-US" sz="1200" b="0" i="0" kern="1200" dirty="0">
                <a:solidFill>
                  <a:schemeClr val="tx1"/>
                </a:solidFill>
                <a:effectLst/>
                <a:latin typeface="+mn-lt"/>
                <a:ea typeface="+mn-ea"/>
                <a:cs typeface="+mn-cs"/>
              </a:rPr>
              <a:t> for the existence of some real number </a:t>
            </a:r>
            <a:r>
              <a:rPr lang="en-US" sz="1200" b="0" i="1" kern="1200" dirty="0">
                <a:solidFill>
                  <a:schemeClr val="tx1"/>
                </a:solidFill>
                <a:effectLst/>
                <a:latin typeface="+mn-lt"/>
                <a:ea typeface="+mn-ea"/>
                <a:cs typeface="+mn-cs"/>
              </a:rPr>
              <a:t>c</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6" tooltip="Integer"/>
              </a:rPr>
              <a:t>integers</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m</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n</a:t>
            </a:r>
            <a:r>
              <a:rPr lang="en-US" sz="1200" b="0" i="0" kern="1200" dirty="0">
                <a:solidFill>
                  <a:schemeClr val="tx1"/>
                </a:solidFill>
                <a:effectLst/>
                <a:latin typeface="+mn-lt"/>
                <a:ea typeface="+mn-ea"/>
                <a:cs typeface="+mn-cs"/>
              </a:rPr>
              <a:t>, such that</a:t>
            </a:r>
          </a:p>
          <a:p>
            <a:r>
              <a:rPr lang="en-US" i="1" dirty="0"/>
              <a:t>a</a:t>
            </a:r>
            <a:r>
              <a:rPr lang="en-US" dirty="0"/>
              <a:t> = </a:t>
            </a:r>
            <a:r>
              <a:rPr lang="en-US" i="1" dirty="0"/>
              <a:t>mc</a:t>
            </a:r>
            <a:r>
              <a:rPr lang="en-US" dirty="0"/>
              <a:t> and </a:t>
            </a:r>
            <a:r>
              <a:rPr lang="en-US" i="1" dirty="0"/>
              <a:t>b</a:t>
            </a:r>
            <a:r>
              <a:rPr lang="en-US" dirty="0"/>
              <a:t> = </a:t>
            </a:r>
            <a:r>
              <a:rPr lang="en-US" i="1" dirty="0" err="1"/>
              <a:t>nc</a:t>
            </a:r>
            <a:r>
              <a:rPr lang="en-US" dirty="0" err="1"/>
              <a:t>.</a:t>
            </a:r>
            <a:r>
              <a:rPr lang="en-US" sz="1200" b="0" i="0" kern="1200" dirty="0" err="1">
                <a:solidFill>
                  <a:schemeClr val="tx1"/>
                </a:solidFill>
                <a:effectLst/>
                <a:latin typeface="+mn-lt"/>
                <a:ea typeface="+mn-ea"/>
                <a:cs typeface="+mn-cs"/>
              </a:rPr>
              <a:t>Assuming</a:t>
            </a:r>
            <a:r>
              <a:rPr lang="en-US" sz="1200" b="0" i="0" kern="1200" dirty="0">
                <a:solidFill>
                  <a:schemeClr val="tx1"/>
                </a:solidFill>
                <a:effectLst/>
                <a:latin typeface="+mn-lt"/>
                <a:ea typeface="+mn-ea"/>
                <a:cs typeface="+mn-cs"/>
              </a:rPr>
              <a:t> for simplicity that </a:t>
            </a:r>
            <a:r>
              <a:rPr lang="en-US" sz="1200" b="0" i="1"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are </a:t>
            </a:r>
            <a:r>
              <a:rPr lang="en-US" sz="1200" b="0" i="0" u="none" strike="noStrike" kern="1200" dirty="0">
                <a:solidFill>
                  <a:schemeClr val="tx1"/>
                </a:solidFill>
                <a:effectLst/>
                <a:latin typeface="+mn-lt"/>
                <a:ea typeface="+mn-ea"/>
                <a:cs typeface="+mn-cs"/>
                <a:hlinkClick r:id="rId7" tooltip="Positive number"/>
              </a:rPr>
              <a:t>positive</a:t>
            </a:r>
            <a:r>
              <a:rPr lang="en-US" sz="1200" b="0" i="0" kern="1200" dirty="0">
                <a:solidFill>
                  <a:schemeClr val="tx1"/>
                </a:solidFill>
                <a:effectLst/>
                <a:latin typeface="+mn-lt"/>
                <a:ea typeface="+mn-ea"/>
                <a:cs typeface="+mn-cs"/>
              </a:rPr>
              <a:t>, one can say that a </a:t>
            </a:r>
            <a:r>
              <a:rPr lang="en-US" sz="1200" b="0" i="0" u="none" strike="noStrike" kern="1200" dirty="0">
                <a:solidFill>
                  <a:schemeClr val="tx1"/>
                </a:solidFill>
                <a:effectLst/>
                <a:latin typeface="+mn-lt"/>
                <a:ea typeface="+mn-ea"/>
                <a:cs typeface="+mn-cs"/>
                <a:hlinkClick r:id="rId8" tooltip="Ruler"/>
              </a:rPr>
              <a:t>ruler</a:t>
            </a:r>
            <a:r>
              <a:rPr lang="en-US" sz="1200" b="0" i="0" kern="1200" dirty="0">
                <a:solidFill>
                  <a:schemeClr val="tx1"/>
                </a:solidFill>
                <a:effectLst/>
                <a:latin typeface="+mn-lt"/>
                <a:ea typeface="+mn-ea"/>
                <a:cs typeface="+mn-cs"/>
              </a:rPr>
              <a:t>, marked off in units of length </a:t>
            </a:r>
            <a:r>
              <a:rPr lang="en-US" sz="1200" b="0" i="1" kern="1200" dirty="0">
                <a:solidFill>
                  <a:schemeClr val="tx1"/>
                </a:solidFill>
                <a:effectLst/>
                <a:latin typeface="+mn-lt"/>
                <a:ea typeface="+mn-ea"/>
                <a:cs typeface="+mn-cs"/>
              </a:rPr>
              <a:t>c</a:t>
            </a:r>
            <a:r>
              <a:rPr lang="en-US" sz="1200" b="0" i="0" kern="1200" dirty="0">
                <a:solidFill>
                  <a:schemeClr val="tx1"/>
                </a:solidFill>
                <a:effectLst/>
                <a:latin typeface="+mn-lt"/>
                <a:ea typeface="+mn-ea"/>
                <a:cs typeface="+mn-cs"/>
              </a:rPr>
              <a:t>, could be used to measure out both a </a:t>
            </a:r>
            <a:r>
              <a:rPr lang="en-US" sz="1200" b="0" i="0" u="none" strike="noStrike" kern="1200" dirty="0">
                <a:solidFill>
                  <a:schemeClr val="tx1"/>
                </a:solidFill>
                <a:effectLst/>
                <a:latin typeface="+mn-lt"/>
                <a:ea typeface="+mn-ea"/>
                <a:cs typeface="+mn-cs"/>
                <a:hlinkClick r:id="rId9" tooltip="Line segment"/>
              </a:rPr>
              <a:t>line segment</a:t>
            </a:r>
            <a:r>
              <a:rPr lang="en-US" sz="1200" b="0" i="0" kern="1200" dirty="0">
                <a:solidFill>
                  <a:schemeClr val="tx1"/>
                </a:solidFill>
                <a:effectLst/>
                <a:latin typeface="+mn-lt"/>
                <a:ea typeface="+mn-ea"/>
                <a:cs typeface="+mn-cs"/>
              </a:rPr>
              <a:t> of length </a:t>
            </a:r>
            <a:r>
              <a:rPr lang="en-US" sz="1200" b="0" i="1"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and one of length </a:t>
            </a:r>
            <a:r>
              <a:rPr lang="en-US" sz="1200" b="0" i="1"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That is, there is a common unit of </a:t>
            </a:r>
            <a:r>
              <a:rPr lang="en-US" sz="1200" b="0" i="0" u="none" strike="noStrike" kern="1200" dirty="0">
                <a:solidFill>
                  <a:schemeClr val="tx1"/>
                </a:solidFill>
                <a:effectLst/>
                <a:latin typeface="+mn-lt"/>
                <a:ea typeface="+mn-ea"/>
                <a:cs typeface="+mn-cs"/>
                <a:hlinkClick r:id="rId10" tooltip="Length"/>
              </a:rPr>
              <a:t>length</a:t>
            </a:r>
            <a:r>
              <a:rPr lang="en-US" sz="1200" b="0" i="0" kern="1200" dirty="0">
                <a:solidFill>
                  <a:schemeClr val="tx1"/>
                </a:solidFill>
                <a:effectLst/>
                <a:latin typeface="+mn-lt"/>
                <a:ea typeface="+mn-ea"/>
                <a:cs typeface="+mn-cs"/>
              </a:rPr>
              <a:t> in terms of which </a:t>
            </a:r>
            <a:r>
              <a:rPr lang="en-US" sz="1200" b="0" i="1"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can both be measured; this is the origin of the term. Otherwise the pair </a:t>
            </a:r>
            <a:r>
              <a:rPr lang="en-US" sz="1200" b="0" i="1"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are </a:t>
            </a:r>
            <a:r>
              <a:rPr lang="en-US" sz="1200" b="1" i="0" kern="1200" dirty="0">
                <a:solidFill>
                  <a:schemeClr val="tx1"/>
                </a:solidFill>
                <a:effectLst/>
                <a:latin typeface="+mn-lt"/>
                <a:ea typeface="+mn-ea"/>
                <a:cs typeface="+mn-cs"/>
              </a:rPr>
              <a:t>incommensurable</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15D5283-29F1-4D12-A1A6-FE6586F50610}" type="slidenum">
              <a:rPr lang="en-US" smtClean="0"/>
              <a:t>33</a:t>
            </a:fld>
            <a:endParaRPr lang="en-US"/>
          </a:p>
        </p:txBody>
      </p:sp>
    </p:spTree>
    <p:extLst>
      <p:ext uri="{BB962C8B-B14F-4D97-AF65-F5344CB8AC3E}">
        <p14:creationId xmlns:p14="http://schemas.microsoft.com/office/powerpoint/2010/main" val="2343923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50B29BA9-25EC-47D4-918F-FB08A3BC88F7}" type="datetimeFigureOut">
              <a:rPr lang="en-US" smtClean="0"/>
              <a:t>1/16/2018</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4F3F89F3-B602-48AE-91E7-754DA5E077BE}"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3998469"/>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61062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323230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280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B29BA9-25EC-47D4-918F-FB08A3BC88F7}"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457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B29BA9-25EC-47D4-918F-FB08A3BC88F7}"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416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B29BA9-25EC-47D4-918F-FB08A3BC88F7}"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64348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B29BA9-25EC-47D4-918F-FB08A3BC88F7}"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333654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29BA9-25EC-47D4-918F-FB08A3BC88F7}"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7397202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0B29BA9-25EC-47D4-918F-FB08A3BC88F7}"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621279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0B29BA9-25EC-47D4-918F-FB08A3BC88F7}" type="datetimeFigureOut">
              <a:rPr lang="en-US" smtClean="0"/>
              <a:t>1/16/2018</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8756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0B29BA9-25EC-47D4-918F-FB08A3BC88F7}" type="datetimeFigureOut">
              <a:rPr lang="en-US" smtClean="0"/>
              <a:t>1/16/2018</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4F3F89F3-B602-48AE-91E7-754DA5E077BE}" type="slidenum">
              <a:rPr lang="en-US" smtClean="0"/>
              <a:t>‹#›</a:t>
            </a:fld>
            <a:endParaRPr lang="en-US"/>
          </a:p>
        </p:txBody>
      </p:sp>
    </p:spTree>
    <p:extLst>
      <p:ext uri="{BB962C8B-B14F-4D97-AF65-F5344CB8AC3E}">
        <p14:creationId xmlns:p14="http://schemas.microsoft.com/office/powerpoint/2010/main" val="2482891072"/>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Languages</a:t>
            </a:r>
          </a:p>
        </p:txBody>
      </p:sp>
      <p:sp>
        <p:nvSpPr>
          <p:cNvPr id="3" name="Text Placeholder 2"/>
          <p:cNvSpPr>
            <a:spLocks noGrp="1"/>
          </p:cNvSpPr>
          <p:nvPr>
            <p:ph type="body" idx="1"/>
          </p:nvPr>
        </p:nvSpPr>
        <p:spPr/>
        <p:txBody>
          <a:bodyPr/>
          <a:lstStyle/>
          <a:p>
            <a:r>
              <a:rPr lang="en-US" dirty="0"/>
              <a:t>Design goals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083" y="600077"/>
            <a:ext cx="1987874" cy="1987874"/>
          </a:xfrm>
          <a:prstGeom prst="rect">
            <a:avLst/>
          </a:prstGeom>
        </p:spPr>
      </p:pic>
    </p:spTree>
    <p:extLst>
      <p:ext uri="{BB962C8B-B14F-4D97-AF65-F5344CB8AC3E}">
        <p14:creationId xmlns:p14="http://schemas.microsoft.com/office/powerpoint/2010/main" val="289105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(runtime) Analysis</a:t>
            </a:r>
          </a:p>
        </p:txBody>
      </p:sp>
      <p:sp>
        <p:nvSpPr>
          <p:cNvPr id="3" name="Content Placeholder 2"/>
          <p:cNvSpPr>
            <a:spLocks noGrp="1"/>
          </p:cNvSpPr>
          <p:nvPr>
            <p:ph idx="1"/>
          </p:nvPr>
        </p:nvSpPr>
        <p:spPr/>
        <p:txBody>
          <a:bodyPr>
            <a:normAutofit/>
          </a:bodyPr>
          <a:lstStyle/>
          <a:p>
            <a:r>
              <a:rPr lang="en-US" dirty="0"/>
              <a:t>Array bounds</a:t>
            </a:r>
          </a:p>
          <a:p>
            <a:r>
              <a:rPr lang="en-US" dirty="0"/>
              <a:t>Divide by zero</a:t>
            </a:r>
          </a:p>
          <a:p>
            <a:r>
              <a:rPr lang="en-US" dirty="0"/>
              <a:t>Exceeding max </a:t>
            </a:r>
            <a:r>
              <a:rPr lang="en-US" dirty="0" err="1"/>
              <a:t>int</a:t>
            </a:r>
            <a:endParaRPr lang="en-US" dirty="0"/>
          </a:p>
          <a:p>
            <a:r>
              <a:rPr lang="en-US" dirty="0"/>
              <a:t>Pointer checks (e.g., null pointer exception)</a:t>
            </a:r>
            <a:br>
              <a:rPr lang="en-US" dirty="0"/>
            </a:br>
            <a:endParaRPr lang="en-US" dirty="0"/>
          </a:p>
        </p:txBody>
      </p:sp>
    </p:spTree>
    <p:extLst>
      <p:ext uri="{BB962C8B-B14F-4D97-AF65-F5344CB8AC3E}">
        <p14:creationId xmlns:p14="http://schemas.microsoft.com/office/powerpoint/2010/main" val="25164593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Paradigms</a:t>
            </a:r>
          </a:p>
        </p:txBody>
      </p:sp>
      <p:sp>
        <p:nvSpPr>
          <p:cNvPr id="5" name="Text Placeholder 4"/>
          <p:cNvSpPr>
            <a:spLocks noGrp="1"/>
          </p:cNvSpPr>
          <p:nvPr>
            <p:ph type="body" idx="1"/>
          </p:nvPr>
        </p:nvSpPr>
        <p:spPr/>
        <p:txBody>
          <a:bodyPr/>
          <a:lstStyle/>
          <a:p>
            <a:r>
              <a:rPr lang="en-US" dirty="0"/>
              <a:t>Imperative, functional, declarative, object-oriented, aspect-oriented</a:t>
            </a:r>
          </a:p>
        </p:txBody>
      </p:sp>
    </p:spTree>
    <p:extLst>
      <p:ext uri="{BB962C8B-B14F-4D97-AF65-F5344CB8AC3E}">
        <p14:creationId xmlns:p14="http://schemas.microsoft.com/office/powerpoint/2010/main" val="284401834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Imperative (procedural)</a:t>
            </a:r>
          </a:p>
        </p:txBody>
      </p:sp>
      <p:sp>
        <p:nvSpPr>
          <p:cNvPr id="5" name="Content Placeholder 4"/>
          <p:cNvSpPr>
            <a:spLocks noGrp="1"/>
          </p:cNvSpPr>
          <p:nvPr>
            <p:ph idx="1"/>
          </p:nvPr>
        </p:nvSpPr>
        <p:spPr/>
        <p:txBody>
          <a:bodyPr/>
          <a:lstStyle/>
          <a:p>
            <a:r>
              <a:rPr lang="en-US" dirty="0"/>
              <a:t>Implicit notion of “state”</a:t>
            </a:r>
          </a:p>
          <a:p>
            <a:r>
              <a:rPr lang="en-US" dirty="0"/>
              <a:t>Based on the assignment statement</a:t>
            </a:r>
          </a:p>
          <a:p>
            <a:r>
              <a:rPr lang="en-US" dirty="0"/>
              <a:t>Result of a computation is a “state” that can be inspected via I/O operations</a:t>
            </a:r>
          </a:p>
          <a:p>
            <a:r>
              <a:rPr lang="en-US" dirty="0"/>
              <a:t>Successful Languages: Pascal, Basic, Fortran, C</a:t>
            </a:r>
          </a:p>
        </p:txBody>
      </p:sp>
    </p:spTree>
    <p:extLst>
      <p:ext uri="{BB962C8B-B14F-4D97-AF65-F5344CB8AC3E}">
        <p14:creationId xmlns:p14="http://schemas.microsoft.com/office/powerpoint/2010/main" val="29875061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(applicative)</a:t>
            </a:r>
          </a:p>
        </p:txBody>
      </p:sp>
      <p:sp>
        <p:nvSpPr>
          <p:cNvPr id="3" name="Content Placeholder 2"/>
          <p:cNvSpPr>
            <a:spLocks noGrp="1"/>
          </p:cNvSpPr>
          <p:nvPr>
            <p:ph idx="1"/>
          </p:nvPr>
        </p:nvSpPr>
        <p:spPr/>
        <p:txBody>
          <a:bodyPr/>
          <a:lstStyle/>
          <a:p>
            <a:r>
              <a:rPr lang="en-US" dirty="0"/>
              <a:t>Based on function calls</a:t>
            </a:r>
          </a:p>
          <a:p>
            <a:r>
              <a:rPr lang="en-US" dirty="0"/>
              <a:t>The result of a computation is a value</a:t>
            </a:r>
          </a:p>
          <a:p>
            <a:r>
              <a:rPr lang="en-US" dirty="0"/>
              <a:t>Often easier to reason about and manipulate</a:t>
            </a:r>
          </a:p>
          <a:p>
            <a:r>
              <a:rPr lang="en-US" dirty="0"/>
              <a:t>Successful Languages: Lisp, SML, Haskell</a:t>
            </a:r>
          </a:p>
        </p:txBody>
      </p:sp>
    </p:spTree>
    <p:extLst>
      <p:ext uri="{BB962C8B-B14F-4D97-AF65-F5344CB8AC3E}">
        <p14:creationId xmlns:p14="http://schemas.microsoft.com/office/powerpoint/2010/main" val="12447394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Logic (declarative)</a:t>
            </a:r>
          </a:p>
        </p:txBody>
      </p:sp>
      <p:sp>
        <p:nvSpPr>
          <p:cNvPr id="5" name="Content Placeholder 4"/>
          <p:cNvSpPr>
            <a:spLocks noGrp="1"/>
          </p:cNvSpPr>
          <p:nvPr>
            <p:ph idx="1"/>
          </p:nvPr>
        </p:nvSpPr>
        <p:spPr/>
        <p:txBody>
          <a:bodyPr/>
          <a:lstStyle/>
          <a:p>
            <a:r>
              <a:rPr lang="en-US" dirty="0"/>
              <a:t>Based on properties (e.g., horn-clauses)</a:t>
            </a:r>
          </a:p>
          <a:p>
            <a:r>
              <a:rPr lang="en-US" dirty="0"/>
              <a:t>The result of a program is a unification (and proof)</a:t>
            </a:r>
          </a:p>
          <a:p>
            <a:r>
              <a:rPr lang="en-US" dirty="0"/>
              <a:t>Complex control provided by the system (e.g., backtracking)</a:t>
            </a:r>
          </a:p>
          <a:p>
            <a:r>
              <a:rPr lang="en-US" dirty="0"/>
              <a:t>Successful Languages: Prolog (and dialects of Prolog)</a:t>
            </a:r>
          </a:p>
        </p:txBody>
      </p:sp>
    </p:spTree>
    <p:extLst>
      <p:ext uri="{BB962C8B-B14F-4D97-AF65-F5344CB8AC3E}">
        <p14:creationId xmlns:p14="http://schemas.microsoft.com/office/powerpoint/2010/main" val="10657366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Oriented</a:t>
            </a:r>
          </a:p>
        </p:txBody>
      </p:sp>
      <p:sp>
        <p:nvSpPr>
          <p:cNvPr id="3" name="Content Placeholder 2"/>
          <p:cNvSpPr>
            <a:spLocks noGrp="1"/>
          </p:cNvSpPr>
          <p:nvPr>
            <p:ph idx="1"/>
          </p:nvPr>
        </p:nvSpPr>
        <p:spPr>
          <a:xfrm>
            <a:off x="1443491" y="2015733"/>
            <a:ext cx="6571343" cy="1596147"/>
          </a:xfrm>
        </p:spPr>
        <p:txBody>
          <a:bodyPr/>
          <a:lstStyle/>
          <a:p>
            <a:r>
              <a:rPr lang="en-US" dirty="0"/>
              <a:t>Centered around the notion of an “object”</a:t>
            </a:r>
          </a:p>
          <a:p>
            <a:r>
              <a:rPr lang="en-US" dirty="0"/>
              <a:t>Often used to extend imperative programming</a:t>
            </a:r>
          </a:p>
          <a:p>
            <a:r>
              <a:rPr lang="en-US" dirty="0"/>
              <a:t>Successful Languages: Smalltalk, C++ and Java</a:t>
            </a:r>
          </a:p>
        </p:txBody>
      </p:sp>
    </p:spTree>
    <p:extLst>
      <p:ext uri="{BB962C8B-B14F-4D97-AF65-F5344CB8AC3E}">
        <p14:creationId xmlns:p14="http://schemas.microsoft.com/office/powerpoint/2010/main" val="20026369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4420" y="1363980"/>
            <a:ext cx="7077574" cy="2554545"/>
          </a:xfrm>
          <a:prstGeom prst="rect">
            <a:avLst/>
          </a:prstGeom>
          <a:noFill/>
        </p:spPr>
        <p:txBody>
          <a:bodyPr wrap="square" rtlCol="0">
            <a:spAutoFit/>
          </a:bodyPr>
          <a:lstStyle/>
          <a:p>
            <a:r>
              <a:rPr lang="en-US" sz="2000" dirty="0"/>
              <a:t>Though OOP came from many motivations, two were central. The large scale one was to find a better module scheme for complex systems involving hiding of details, and the small scale one was to find a more flexible version of assignment, and then to try to eliminate it altogether.</a:t>
            </a:r>
          </a:p>
          <a:p>
            <a:endParaRPr lang="en-US" sz="2000" dirty="0"/>
          </a:p>
          <a:p>
            <a:r>
              <a:rPr lang="en-US" sz="2000" dirty="0"/>
              <a:t>								Alan Kay</a:t>
            </a:r>
          </a:p>
          <a:p>
            <a:r>
              <a:rPr lang="en-US" sz="2000" dirty="0"/>
              <a:t>								The Early History of Smalltalk</a:t>
            </a:r>
          </a:p>
        </p:txBody>
      </p:sp>
    </p:spTree>
    <p:extLst>
      <p:ext uri="{BB962C8B-B14F-4D97-AF65-F5344CB8AC3E}">
        <p14:creationId xmlns:p14="http://schemas.microsoft.com/office/powerpoint/2010/main" val="7325027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Aspect Oriented</a:t>
            </a:r>
          </a:p>
        </p:txBody>
      </p:sp>
      <p:sp>
        <p:nvSpPr>
          <p:cNvPr id="3" name="Content Placeholder 2"/>
          <p:cNvSpPr>
            <a:spLocks noGrp="1"/>
          </p:cNvSpPr>
          <p:nvPr>
            <p:ph idx="1"/>
          </p:nvPr>
        </p:nvSpPr>
        <p:spPr/>
        <p:txBody>
          <a:bodyPr/>
          <a:lstStyle/>
          <a:p>
            <a:r>
              <a:rPr lang="en-US" dirty="0"/>
              <a:t>Centered around the notion of an “aspect”</a:t>
            </a:r>
          </a:p>
          <a:p>
            <a:r>
              <a:rPr lang="en-US" dirty="0"/>
              <a:t>Combines transformation with another language paradigm (typically the OO paradigm).</a:t>
            </a:r>
          </a:p>
          <a:p>
            <a:r>
              <a:rPr lang="en-US" dirty="0"/>
              <a:t>Successful Languages: AspectJ (and dialects)</a:t>
            </a:r>
          </a:p>
        </p:txBody>
      </p:sp>
    </p:spTree>
    <p:extLst>
      <p:ext uri="{BB962C8B-B14F-4D97-AF65-F5344CB8AC3E}">
        <p14:creationId xmlns:p14="http://schemas.microsoft.com/office/powerpoint/2010/main" val="16785394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a:t>Implementing Euclid’s GCD algorithm</a:t>
            </a:r>
          </a:p>
        </p:txBody>
      </p:sp>
    </p:spTree>
    <p:extLst>
      <p:ext uri="{BB962C8B-B14F-4D97-AF65-F5344CB8AC3E}">
        <p14:creationId xmlns:p14="http://schemas.microsoft.com/office/powerpoint/2010/main" val="278105455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Tiling a floor</a:t>
            </a:r>
          </a:p>
        </p:txBody>
      </p:sp>
      <p:sp>
        <p:nvSpPr>
          <p:cNvPr id="5" name="Rectangle 4"/>
          <p:cNvSpPr/>
          <p:nvPr/>
        </p:nvSpPr>
        <p:spPr>
          <a:xfrm>
            <a:off x="1985962" y="2318504"/>
            <a:ext cx="5486400" cy="32918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443491" y="3785354"/>
            <a:ext cx="306494" cy="369332"/>
          </a:xfrm>
          <a:prstGeom prst="rect">
            <a:avLst/>
          </a:prstGeom>
          <a:noFill/>
        </p:spPr>
        <p:txBody>
          <a:bodyPr wrap="none" rtlCol="0">
            <a:spAutoFit/>
          </a:bodyPr>
          <a:lstStyle/>
          <a:p>
            <a:r>
              <a:rPr lang="en-US" dirty="0"/>
              <a:t>b</a:t>
            </a:r>
          </a:p>
        </p:txBody>
      </p:sp>
      <p:sp>
        <p:nvSpPr>
          <p:cNvPr id="7" name="TextBox 6"/>
          <p:cNvSpPr txBox="1"/>
          <p:nvPr/>
        </p:nvSpPr>
        <p:spPr>
          <a:xfrm>
            <a:off x="4519810" y="1943576"/>
            <a:ext cx="295274" cy="369332"/>
          </a:xfrm>
          <a:prstGeom prst="rect">
            <a:avLst/>
          </a:prstGeom>
          <a:noFill/>
        </p:spPr>
        <p:txBody>
          <a:bodyPr wrap="none" rtlCol="0">
            <a:spAutoFit/>
          </a:bodyPr>
          <a:lstStyle/>
          <a:p>
            <a:r>
              <a:rPr lang="en-US" dirty="0"/>
              <a:t>a</a:t>
            </a:r>
          </a:p>
        </p:txBody>
      </p:sp>
      <p:cxnSp>
        <p:nvCxnSpPr>
          <p:cNvPr id="15" name="Straight Connector 14"/>
          <p:cNvCxnSpPr/>
          <p:nvPr/>
        </p:nvCxnSpPr>
        <p:spPr>
          <a:xfrm>
            <a:off x="5277802" y="2324100"/>
            <a:ext cx="0" cy="329184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277802" y="3419856"/>
            <a:ext cx="219456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373368" y="2316480"/>
            <a:ext cx="0" cy="11064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380988" y="2316956"/>
            <a:ext cx="1097280" cy="109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65164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Language Attributes</a:t>
            </a:r>
          </a:p>
        </p:txBody>
      </p:sp>
      <p:sp>
        <p:nvSpPr>
          <p:cNvPr id="5" name="Content Placeholder 4"/>
          <p:cNvSpPr>
            <a:spLocks noGrp="1"/>
          </p:cNvSpPr>
          <p:nvPr>
            <p:ph idx="1"/>
          </p:nvPr>
        </p:nvSpPr>
        <p:spPr/>
        <p:txBody>
          <a:bodyPr/>
          <a:lstStyle/>
          <a:p>
            <a:r>
              <a:rPr lang="en-US" dirty="0"/>
              <a:t>Easy to compile</a:t>
            </a:r>
          </a:p>
          <a:p>
            <a:r>
              <a:rPr lang="en-US" dirty="0"/>
              <a:t>Efficient execution – single core vs multi-core</a:t>
            </a:r>
          </a:p>
          <a:p>
            <a:r>
              <a:rPr lang="en-US" dirty="0"/>
              <a:t>Platform independence</a:t>
            </a:r>
          </a:p>
          <a:p>
            <a:r>
              <a:rPr lang="en-US" dirty="0"/>
              <a:t>Binding – early vs late</a:t>
            </a:r>
          </a:p>
          <a:p>
            <a:r>
              <a:rPr lang="en-US" dirty="0"/>
              <a:t>Evaluation – strict vs non-strict</a:t>
            </a:r>
          </a:p>
          <a:p>
            <a:r>
              <a:rPr lang="en-US" dirty="0"/>
              <a:t>Simple syntax</a:t>
            </a:r>
          </a:p>
          <a:p>
            <a:r>
              <a:rPr lang="en-US" dirty="0"/>
              <a:t>Simple semantics</a:t>
            </a:r>
          </a:p>
          <a:p>
            <a:endParaRPr lang="en-US" dirty="0"/>
          </a:p>
        </p:txBody>
      </p:sp>
    </p:spTree>
    <p:extLst>
      <p:ext uri="{BB962C8B-B14F-4D97-AF65-F5344CB8AC3E}">
        <p14:creationId xmlns:p14="http://schemas.microsoft.com/office/powerpoint/2010/main" val="32612993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Common Measure (AKA common factor)</a:t>
            </a:r>
          </a:p>
        </p:txBody>
      </p:sp>
      <p:sp>
        <p:nvSpPr>
          <p:cNvPr id="5" name="Rectangle 4"/>
          <p:cNvSpPr/>
          <p:nvPr/>
        </p:nvSpPr>
        <p:spPr>
          <a:xfrm>
            <a:off x="1985962" y="2318504"/>
            <a:ext cx="5486400" cy="32918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443491" y="3785354"/>
            <a:ext cx="306494" cy="369332"/>
          </a:xfrm>
          <a:prstGeom prst="rect">
            <a:avLst/>
          </a:prstGeom>
          <a:noFill/>
        </p:spPr>
        <p:txBody>
          <a:bodyPr wrap="none" rtlCol="0">
            <a:spAutoFit/>
          </a:bodyPr>
          <a:lstStyle/>
          <a:p>
            <a:r>
              <a:rPr lang="en-US" dirty="0"/>
              <a:t>b</a:t>
            </a:r>
          </a:p>
        </p:txBody>
      </p:sp>
      <p:sp>
        <p:nvSpPr>
          <p:cNvPr id="7" name="TextBox 6"/>
          <p:cNvSpPr txBox="1"/>
          <p:nvPr/>
        </p:nvSpPr>
        <p:spPr>
          <a:xfrm>
            <a:off x="4519810" y="1943576"/>
            <a:ext cx="295274" cy="369332"/>
          </a:xfrm>
          <a:prstGeom prst="rect">
            <a:avLst/>
          </a:prstGeom>
          <a:noFill/>
        </p:spPr>
        <p:txBody>
          <a:bodyPr wrap="none" rtlCol="0">
            <a:spAutoFit/>
          </a:bodyPr>
          <a:lstStyle/>
          <a:p>
            <a:r>
              <a:rPr lang="en-US" dirty="0"/>
              <a:t>a</a:t>
            </a:r>
          </a:p>
        </p:txBody>
      </p:sp>
      <p:sp>
        <p:nvSpPr>
          <p:cNvPr id="28" name="Rectangle 27"/>
          <p:cNvSpPr/>
          <p:nvPr/>
        </p:nvSpPr>
        <p:spPr>
          <a:xfrm>
            <a:off x="3084006" y="2312908"/>
            <a:ext cx="1097280" cy="109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985962" y="2316718"/>
            <a:ext cx="1097280" cy="109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278184" y="2312908"/>
            <a:ext cx="1097280" cy="109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180140" y="2316718"/>
            <a:ext cx="1097280" cy="109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3088386" y="3410188"/>
            <a:ext cx="1097280" cy="109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990342" y="3413998"/>
            <a:ext cx="1097280" cy="109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282564" y="3410188"/>
            <a:ext cx="1097280" cy="109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184520" y="3413998"/>
            <a:ext cx="1097280" cy="109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083433" y="4507468"/>
            <a:ext cx="1097280" cy="109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1985389" y="4511278"/>
            <a:ext cx="1097280" cy="109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277611" y="4507468"/>
            <a:ext cx="1097280" cy="109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4187187" y="4511278"/>
            <a:ext cx="1097280" cy="109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368035" y="4511040"/>
            <a:ext cx="1097280" cy="109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367844" y="3413998"/>
            <a:ext cx="1097280" cy="109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a:off x="6367844" y="2316718"/>
            <a:ext cx="1097280" cy="1097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547310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500"/>
                                        <p:tgtEl>
                                          <p:spTgt spid="4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500"/>
                                        <p:tgtEl>
                                          <p:spTgt spid="4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500"/>
                                        <p:tgtEl>
                                          <p:spTgt spid="54"/>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6" grpId="0" animBg="1"/>
      <p:bldP spid="37" grpId="0" animBg="1"/>
      <p:bldP spid="44" grpId="0" animBg="1"/>
      <p:bldP spid="45" grpId="0" animBg="1"/>
      <p:bldP spid="42" grpId="0" animBg="1"/>
      <p:bldP spid="43" grpId="0" animBg="1"/>
      <p:bldP spid="51" grpId="0" animBg="1"/>
      <p:bldP spid="52" grpId="0" animBg="1"/>
      <p:bldP spid="49" grpId="0" animBg="1"/>
      <p:bldP spid="50" grpId="0" animBg="1"/>
      <p:bldP spid="53" grpId="0" animBg="1"/>
      <p:bldP spid="54" grpId="0" animBg="1"/>
      <p:bldP spid="5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common unit of measure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710" y="2278380"/>
            <a:ext cx="8394700" cy="990600"/>
          </a:xfrm>
          <a:prstGeom prst="rect">
            <a:avLst/>
          </a:prstGeom>
        </p:spPr>
      </p:pic>
      <p:sp>
        <p:nvSpPr>
          <p:cNvPr id="5" name="TextBox 4"/>
          <p:cNvSpPr txBox="1"/>
          <p:nvPr/>
        </p:nvSpPr>
        <p:spPr>
          <a:xfrm>
            <a:off x="3162300" y="3693605"/>
            <a:ext cx="3542445" cy="1200329"/>
          </a:xfrm>
          <a:prstGeom prst="rect">
            <a:avLst/>
          </a:prstGeom>
          <a:noFill/>
        </p:spPr>
        <p:txBody>
          <a:bodyPr wrap="none" rtlCol="0">
            <a:spAutoFit/>
          </a:bodyPr>
          <a:lstStyle/>
          <a:p>
            <a:r>
              <a:rPr lang="en-US" dirty="0"/>
              <a:t>side a = 5 * unit</a:t>
            </a:r>
          </a:p>
          <a:p>
            <a:r>
              <a:rPr lang="en-US" dirty="0"/>
              <a:t>side b = 3 * unit</a:t>
            </a:r>
          </a:p>
          <a:p>
            <a:endParaRPr lang="en-US" dirty="0"/>
          </a:p>
          <a:p>
            <a:r>
              <a:rPr lang="en-US" dirty="0"/>
              <a:t>Note that both 5 and 3 are integers.</a:t>
            </a:r>
          </a:p>
        </p:txBody>
      </p:sp>
    </p:spTree>
    <p:extLst>
      <p:ext uri="{BB962C8B-B14F-4D97-AF65-F5344CB8AC3E}">
        <p14:creationId xmlns:p14="http://schemas.microsoft.com/office/powerpoint/2010/main" val="3792789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 of GCD</a:t>
            </a:r>
          </a:p>
        </p:txBody>
      </p:sp>
      <p:sp>
        <p:nvSpPr>
          <p:cNvPr id="5" name="TextBox 4"/>
          <p:cNvSpPr txBox="1"/>
          <p:nvPr/>
        </p:nvSpPr>
        <p:spPr>
          <a:xfrm>
            <a:off x="1443491" y="2636520"/>
            <a:ext cx="6237469" cy="1477328"/>
          </a:xfrm>
          <a:prstGeom prst="rect">
            <a:avLst/>
          </a:prstGeom>
          <a:noFill/>
        </p:spPr>
        <p:txBody>
          <a:bodyPr wrap="square" rtlCol="0">
            <a:spAutoFit/>
          </a:bodyPr>
          <a:lstStyle/>
          <a:p>
            <a:r>
              <a:rPr lang="en-US" dirty="0"/>
              <a:t>Assume u and v are not both 0.</a:t>
            </a:r>
          </a:p>
          <a:p>
            <a:endParaRPr lang="en-US" dirty="0"/>
          </a:p>
          <a:p>
            <a:r>
              <a:rPr lang="en-US" dirty="0" err="1"/>
              <a:t>gcd</a:t>
            </a:r>
            <a:r>
              <a:rPr lang="en-US" dirty="0"/>
              <a:t>(</a:t>
            </a:r>
            <a:r>
              <a:rPr lang="en-US" dirty="0" err="1"/>
              <a:t>u,v</a:t>
            </a:r>
            <a:r>
              <a:rPr lang="en-US" dirty="0"/>
              <a:t>) is the largest integer x such that the following holds.</a:t>
            </a:r>
          </a:p>
          <a:p>
            <a:endParaRPr lang="en-US" dirty="0"/>
          </a:p>
          <a:p>
            <a:r>
              <a:rPr lang="en-US" dirty="0"/>
              <a:t>		</a:t>
            </a:r>
            <a:r>
              <a:rPr lang="en-US" dirty="0">
                <a:sym typeface="Symbol" panose="05050102010706020507" pitchFamily="18" charset="2"/>
              </a:rPr>
              <a:t></a:t>
            </a:r>
            <a:r>
              <a:rPr lang="en-US" dirty="0"/>
              <a:t> </a:t>
            </a:r>
            <a:r>
              <a:rPr lang="en-US" dirty="0" err="1"/>
              <a:t>a,b</a:t>
            </a:r>
            <a:r>
              <a:rPr lang="en-US" dirty="0"/>
              <a:t> :   a * x = u   </a:t>
            </a:r>
            <a:r>
              <a:rPr lang="en-US" dirty="0">
                <a:sym typeface="Symbol" panose="05050102010706020507" pitchFamily="18" charset="2"/>
              </a:rPr>
              <a:t>  </a:t>
            </a:r>
            <a:r>
              <a:rPr lang="en-US" dirty="0"/>
              <a:t> b * x = v</a:t>
            </a:r>
          </a:p>
        </p:txBody>
      </p:sp>
    </p:spTree>
    <p:extLst>
      <p:ext uri="{BB962C8B-B14F-4D97-AF65-F5344CB8AC3E}">
        <p14:creationId xmlns:p14="http://schemas.microsoft.com/office/powerpoint/2010/main" val="1090083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Euclid’s </a:t>
            </a:r>
            <a:r>
              <a:rPr lang="en-US" dirty="0" err="1"/>
              <a:t>ALgorithm</a:t>
            </a:r>
            <a:endParaRPr lang="en-US" dirty="0"/>
          </a:p>
        </p:txBody>
      </p:sp>
      <p:sp>
        <p:nvSpPr>
          <p:cNvPr id="3" name="Content Placeholder 2"/>
          <p:cNvSpPr>
            <a:spLocks noGrp="1"/>
          </p:cNvSpPr>
          <p:nvPr>
            <p:ph idx="1"/>
          </p:nvPr>
        </p:nvSpPr>
        <p:spPr>
          <a:xfrm>
            <a:off x="1443491" y="2015733"/>
            <a:ext cx="6831829" cy="3450613"/>
          </a:xfrm>
        </p:spPr>
        <p:txBody>
          <a:bodyPr/>
          <a:lstStyle/>
          <a:p>
            <a:r>
              <a:rPr lang="en-US" dirty="0"/>
              <a:t>Given (</a:t>
            </a:r>
            <a:r>
              <a:rPr lang="en-US" dirty="0" err="1"/>
              <a:t>u,v</a:t>
            </a:r>
            <a:r>
              <a:rPr lang="en-US" dirty="0"/>
              <a:t>) where </a:t>
            </a:r>
          </a:p>
          <a:p>
            <a:pPr lvl="1"/>
            <a:r>
              <a:rPr lang="en-US" dirty="0"/>
              <a:t>u and v are non-negative integers </a:t>
            </a:r>
          </a:p>
          <a:p>
            <a:pPr lvl="1"/>
            <a:r>
              <a:rPr lang="en-US" dirty="0"/>
              <a:t>u and v are not both 0</a:t>
            </a:r>
          </a:p>
          <a:p>
            <a:r>
              <a:rPr lang="en-US" dirty="0" err="1"/>
              <a:t>gcd</a:t>
            </a:r>
            <a:r>
              <a:rPr lang="en-US" dirty="0"/>
              <a:t>(0,v) = v</a:t>
            </a:r>
          </a:p>
          <a:p>
            <a:r>
              <a:rPr lang="en-US" dirty="0" err="1"/>
              <a:t>gcd</a:t>
            </a:r>
            <a:r>
              <a:rPr lang="en-US" dirty="0"/>
              <a:t>(u,0) = u                                      </a:t>
            </a:r>
          </a:p>
          <a:p>
            <a:r>
              <a:rPr lang="en-US" dirty="0" err="1"/>
              <a:t>gcd</a:t>
            </a:r>
            <a:r>
              <a:rPr lang="en-US" dirty="0"/>
              <a:t>(</a:t>
            </a:r>
            <a:r>
              <a:rPr lang="en-US" dirty="0" err="1"/>
              <a:t>u,v</a:t>
            </a:r>
            <a:r>
              <a:rPr lang="en-US" dirty="0"/>
              <a:t>) = </a:t>
            </a:r>
            <a:r>
              <a:rPr lang="en-US" dirty="0" err="1"/>
              <a:t>gcd</a:t>
            </a:r>
            <a:r>
              <a:rPr lang="en-US" dirty="0"/>
              <a:t>(v, u mod v)             note that v </a:t>
            </a:r>
            <a:r>
              <a:rPr lang="en-US" dirty="0">
                <a:sym typeface="Symbol" panose="05050102010706020507" pitchFamily="18" charset="2"/>
              </a:rPr>
              <a:t></a:t>
            </a:r>
            <a:r>
              <a:rPr lang="en-US" dirty="0"/>
              <a:t> u mod v</a:t>
            </a:r>
          </a:p>
        </p:txBody>
      </p:sp>
    </p:spTree>
    <p:extLst>
      <p:ext uri="{BB962C8B-B14F-4D97-AF65-F5344CB8AC3E}">
        <p14:creationId xmlns:p14="http://schemas.microsoft.com/office/powerpoint/2010/main" val="38895489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a:t>
            </a:r>
          </a:p>
        </p:txBody>
      </p:sp>
      <p:sp>
        <p:nvSpPr>
          <p:cNvPr id="5" name="TextBox 4"/>
          <p:cNvSpPr txBox="1"/>
          <p:nvPr/>
        </p:nvSpPr>
        <p:spPr>
          <a:xfrm>
            <a:off x="1410785" y="2606040"/>
            <a:ext cx="6636753" cy="1938992"/>
          </a:xfrm>
          <a:prstGeom prst="rect">
            <a:avLst/>
          </a:prstGeom>
          <a:solidFill>
            <a:schemeClr val="bg1"/>
          </a:solidFill>
          <a:ln>
            <a:solidFill>
              <a:schemeClr val="accent1"/>
            </a:solidFill>
          </a:ln>
        </p:spPr>
        <p:txBody>
          <a:bodyPr wrap="none" rtlCol="0">
            <a:spAutoFit/>
          </a:bodyPr>
          <a:lstStyle/>
          <a:p>
            <a:r>
              <a:rPr lang="en-US" sz="2400" dirty="0"/>
              <a:t>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gcd</a:t>
            </a:r>
            <a:r>
              <a:rPr lang="en-US" sz="2400" dirty="0">
                <a:latin typeface="Courier New" panose="02070309020205020404" pitchFamily="49" charset="0"/>
                <a:cs typeface="Courier New" panose="02070309020205020404" pitchFamily="49" charset="0"/>
              </a:rPr>
              <a:t>(100,75) = </a:t>
            </a:r>
            <a:r>
              <a:rPr lang="en-US" sz="2400" dirty="0" err="1">
                <a:latin typeface="Courier New" panose="02070309020205020404" pitchFamily="49" charset="0"/>
                <a:cs typeface="Courier New" panose="02070309020205020404" pitchFamily="49" charset="0"/>
              </a:rPr>
              <a:t>gcd</a:t>
            </a:r>
            <a:r>
              <a:rPr lang="en-US" sz="2400" dirty="0">
                <a:latin typeface="Courier New" panose="02070309020205020404" pitchFamily="49" charset="0"/>
                <a:cs typeface="Courier New" panose="02070309020205020404" pitchFamily="49" charset="0"/>
              </a:rPr>
              <a:t>(75,25)      </a:t>
            </a:r>
          </a:p>
          <a:p>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gcd</a:t>
            </a:r>
            <a:r>
              <a:rPr lang="en-US" sz="2400" dirty="0">
                <a:latin typeface="Courier New" panose="02070309020205020404" pitchFamily="49" charset="0"/>
                <a:cs typeface="Courier New" panose="02070309020205020404" pitchFamily="49" charset="0"/>
              </a:rPr>
              <a:t>(25,0)</a:t>
            </a:r>
          </a:p>
          <a:p>
            <a:r>
              <a:rPr lang="en-US" sz="2400" dirty="0">
                <a:latin typeface="Courier New" panose="02070309020205020404" pitchFamily="49" charset="0"/>
                <a:cs typeface="Courier New" panose="02070309020205020404" pitchFamily="49" charset="0"/>
              </a:rPr>
              <a:t>                 = 25</a:t>
            </a:r>
          </a:p>
          <a:p>
            <a:endParaRPr lang="en-US" sz="2400" dirty="0"/>
          </a:p>
        </p:txBody>
      </p:sp>
    </p:spTree>
    <p:extLst>
      <p:ext uri="{BB962C8B-B14F-4D97-AF65-F5344CB8AC3E}">
        <p14:creationId xmlns:p14="http://schemas.microsoft.com/office/powerpoint/2010/main" val="17980337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Java/C</a:t>
            </a:r>
          </a:p>
        </p:txBody>
      </p:sp>
      <p:sp>
        <p:nvSpPr>
          <p:cNvPr id="3" name="TextBox 2"/>
          <p:cNvSpPr txBox="1"/>
          <p:nvPr/>
        </p:nvSpPr>
        <p:spPr>
          <a:xfrm>
            <a:off x="2698432" y="2133576"/>
            <a:ext cx="4061460" cy="2585323"/>
          </a:xfrm>
          <a:prstGeom prst="rect">
            <a:avLst/>
          </a:prstGeom>
          <a:solidFill>
            <a:schemeClr val="bg1"/>
          </a:solidFill>
          <a:ln>
            <a:solidFill>
              <a:schemeClr val="accent1"/>
            </a:solidFill>
          </a:ln>
        </p:spPr>
        <p:txBody>
          <a:bodyPr wrap="square" rtlCol="0">
            <a:spAutoFit/>
          </a:bodyPr>
          <a:lstStyle/>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x = u;</a:t>
            </a:r>
          </a:p>
          <a:p>
            <a:r>
              <a:rPr lang="en-US" dirty="0">
                <a:latin typeface="Courier New" panose="02070309020205020404" pitchFamily="49" charset="0"/>
                <a:cs typeface="Courier New" panose="02070309020205020404" pitchFamily="49" charset="0"/>
              </a:rPr>
              <a:t>     y = v;</a:t>
            </a:r>
          </a:p>
          <a:p>
            <a:r>
              <a:rPr lang="en-US" dirty="0">
                <a:latin typeface="Courier New" panose="02070309020205020404" pitchFamily="49" charset="0"/>
                <a:cs typeface="Courier New" panose="02070309020205020404" pitchFamily="49" charset="0"/>
              </a:rPr>
              <a:t>     while (y &gt; 0) {</a:t>
            </a:r>
          </a:p>
          <a:p>
            <a:r>
              <a:rPr lang="en-US" dirty="0">
                <a:latin typeface="Courier New" panose="02070309020205020404" pitchFamily="49" charset="0"/>
                <a:cs typeface="Courier New" panose="02070309020205020404" pitchFamily="49" charset="0"/>
              </a:rPr>
              <a:t>          t = x % y;</a:t>
            </a:r>
          </a:p>
          <a:p>
            <a:r>
              <a:rPr lang="en-US" dirty="0">
                <a:latin typeface="Courier New" panose="02070309020205020404" pitchFamily="49" charset="0"/>
                <a:cs typeface="Courier New" panose="02070309020205020404" pitchFamily="49" charset="0"/>
              </a:rPr>
              <a:t>          x = y;</a:t>
            </a:r>
          </a:p>
          <a:p>
            <a:r>
              <a:rPr lang="en-US" dirty="0">
                <a:latin typeface="Courier New" panose="02070309020205020404" pitchFamily="49" charset="0"/>
                <a:cs typeface="Courier New" panose="02070309020205020404" pitchFamily="49" charset="0"/>
              </a:rPr>
              <a:t>          y = t;</a:t>
            </a:r>
          </a:p>
          <a:p>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p:txBody>
      </p:sp>
      <p:sp>
        <p:nvSpPr>
          <p:cNvPr id="4" name="TextBox 3"/>
          <p:cNvSpPr txBox="1"/>
          <p:nvPr/>
        </p:nvSpPr>
        <p:spPr>
          <a:xfrm>
            <a:off x="1659732" y="4998720"/>
            <a:ext cx="6138860" cy="646331"/>
          </a:xfrm>
          <a:prstGeom prst="rect">
            <a:avLst/>
          </a:prstGeom>
          <a:noFill/>
        </p:spPr>
        <p:txBody>
          <a:bodyPr wrap="none" rtlCol="0">
            <a:spAutoFit/>
          </a:bodyPr>
          <a:lstStyle/>
          <a:p>
            <a:r>
              <a:rPr lang="en-US" dirty="0"/>
              <a:t>Note that we generally do not want to overwrite the values in u</a:t>
            </a:r>
          </a:p>
          <a:p>
            <a:r>
              <a:rPr lang="en-US" dirty="0"/>
              <a:t>and v, thus we need to store our own copies (x and y).</a:t>
            </a:r>
          </a:p>
        </p:txBody>
      </p:sp>
    </p:spTree>
    <p:extLst>
      <p:ext uri="{BB962C8B-B14F-4D97-AF65-F5344CB8AC3E}">
        <p14:creationId xmlns:p14="http://schemas.microsoft.com/office/powerpoint/2010/main" val="2549036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Modula-2</a:t>
            </a:r>
          </a:p>
        </p:txBody>
      </p:sp>
      <p:sp>
        <p:nvSpPr>
          <p:cNvPr id="3" name="TextBox 2"/>
          <p:cNvSpPr txBox="1"/>
          <p:nvPr/>
        </p:nvSpPr>
        <p:spPr>
          <a:xfrm>
            <a:off x="2515552" y="2156460"/>
            <a:ext cx="4427220" cy="3693319"/>
          </a:xfrm>
          <a:prstGeom prst="rect">
            <a:avLst/>
          </a:prstGeom>
          <a:solidFill>
            <a:schemeClr val="bg1"/>
          </a:solidFill>
          <a:ln>
            <a:solidFill>
              <a:schemeClr val="accent1"/>
            </a:solidFill>
          </a:ln>
        </p:spPr>
        <p:txBody>
          <a:bodyPr wrap="square" rtlCol="0">
            <a:spAutoFit/>
          </a:bodyPr>
          <a:lstStyle/>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x := u;</a:t>
            </a:r>
          </a:p>
          <a:p>
            <a:r>
              <a:rPr lang="en-US" dirty="0">
                <a:latin typeface="Courier New" panose="02070309020205020404" pitchFamily="49" charset="0"/>
                <a:cs typeface="Courier New" panose="02070309020205020404" pitchFamily="49" charset="0"/>
              </a:rPr>
              <a:t>     y := v;</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LOOP</a:t>
            </a:r>
          </a:p>
          <a:p>
            <a:r>
              <a:rPr lang="en-US" dirty="0">
                <a:latin typeface="Courier New" panose="02070309020205020404" pitchFamily="49" charset="0"/>
                <a:cs typeface="Courier New" panose="02070309020205020404" pitchFamily="49" charset="0"/>
              </a:rPr>
              <a:t>          IF y &lt;= 0 THEN</a:t>
            </a:r>
          </a:p>
          <a:p>
            <a:r>
              <a:rPr lang="en-US" dirty="0">
                <a:latin typeface="Courier New" panose="02070309020205020404" pitchFamily="49" charset="0"/>
                <a:cs typeface="Courier New" panose="02070309020205020404" pitchFamily="49" charset="0"/>
              </a:rPr>
              <a:t>               EXIT</a:t>
            </a:r>
          </a:p>
          <a:p>
            <a:r>
              <a:rPr lang="en-US" dirty="0">
                <a:latin typeface="Courier New" panose="02070309020205020404" pitchFamily="49" charset="0"/>
                <a:cs typeface="Courier New" panose="02070309020205020404" pitchFamily="49" charset="0"/>
              </a:rPr>
              <a:t>          END;</a:t>
            </a:r>
          </a:p>
          <a:p>
            <a:r>
              <a:rPr lang="en-US" dirty="0">
                <a:latin typeface="Courier New" panose="02070309020205020404" pitchFamily="49" charset="0"/>
                <a:cs typeface="Courier New" panose="02070309020205020404" pitchFamily="49" charset="0"/>
              </a:rPr>
              <a:t>          t := y;</a:t>
            </a:r>
          </a:p>
          <a:p>
            <a:r>
              <a:rPr lang="en-US" dirty="0">
                <a:latin typeface="Courier New" panose="02070309020205020404" pitchFamily="49" charset="0"/>
                <a:cs typeface="Courier New" panose="02070309020205020404" pitchFamily="49" charset="0"/>
              </a:rPr>
              <a:t>          y := x MOD y;</a:t>
            </a:r>
          </a:p>
          <a:p>
            <a:r>
              <a:rPr lang="en-US" dirty="0">
                <a:latin typeface="Courier New" panose="02070309020205020404" pitchFamily="49" charset="0"/>
                <a:cs typeface="Courier New" panose="02070309020205020404" pitchFamily="49" charset="0"/>
              </a:rPr>
              <a:t>          x := t</a:t>
            </a:r>
          </a:p>
          <a:p>
            <a:r>
              <a:rPr lang="en-US" dirty="0">
                <a:latin typeface="Courier New" panose="02070309020205020404" pitchFamily="49" charset="0"/>
                <a:cs typeface="Courier New" panose="02070309020205020404" pitchFamily="49" charset="0"/>
              </a:rPr>
              <a:t>     END;</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752415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Lisp</a:t>
            </a:r>
          </a:p>
        </p:txBody>
      </p:sp>
      <p:sp>
        <p:nvSpPr>
          <p:cNvPr id="3" name="TextBox 2"/>
          <p:cNvSpPr txBox="1"/>
          <p:nvPr/>
        </p:nvSpPr>
        <p:spPr>
          <a:xfrm>
            <a:off x="2050732" y="2499360"/>
            <a:ext cx="5356860" cy="1477328"/>
          </a:xfrm>
          <a:prstGeom prst="rect">
            <a:avLst/>
          </a:prstGeom>
          <a:solidFill>
            <a:schemeClr val="bg1"/>
          </a:solidFill>
          <a:ln>
            <a:solidFill>
              <a:schemeClr val="accent1"/>
            </a:solidFill>
          </a:ln>
        </p:spPr>
        <p:txBody>
          <a:bodyPr wrap="square" rtlCol="0">
            <a:spAutoFit/>
          </a:bodyPr>
          <a:lstStyle/>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(define (</a:t>
            </a:r>
            <a:r>
              <a:rPr lang="en-US" dirty="0" err="1">
                <a:latin typeface="Courier New" panose="02070309020205020404" pitchFamily="49" charset="0"/>
                <a:cs typeface="Courier New" panose="02070309020205020404" pitchFamily="49" charset="0"/>
              </a:rPr>
              <a:t>gcd</a:t>
            </a:r>
            <a:r>
              <a:rPr lang="en-US" dirty="0">
                <a:latin typeface="Courier New" panose="02070309020205020404" pitchFamily="49" charset="0"/>
                <a:cs typeface="Courier New" panose="02070309020205020404" pitchFamily="49" charset="0"/>
              </a:rPr>
              <a:t> u v)</a:t>
            </a:r>
          </a:p>
          <a:p>
            <a:r>
              <a:rPr lang="en-US" dirty="0">
                <a:latin typeface="Courier New" panose="02070309020205020404" pitchFamily="49" charset="0"/>
                <a:cs typeface="Courier New" panose="02070309020205020404" pitchFamily="49" charset="0"/>
              </a:rPr>
              <a:t>          (if (= v 0) u</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gcd</a:t>
            </a:r>
            <a:r>
              <a:rPr lang="en-US" dirty="0">
                <a:latin typeface="Courier New" panose="02070309020205020404" pitchFamily="49" charset="0"/>
                <a:cs typeface="Courier New" panose="02070309020205020404" pitchFamily="49" charset="0"/>
              </a:rPr>
              <a:t> v (remainder u v))))</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063573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Prolog</a:t>
            </a:r>
          </a:p>
        </p:txBody>
      </p:sp>
      <p:sp>
        <p:nvSpPr>
          <p:cNvPr id="3" name="TextBox 2"/>
          <p:cNvSpPr txBox="1"/>
          <p:nvPr/>
        </p:nvSpPr>
        <p:spPr>
          <a:xfrm>
            <a:off x="2168842" y="2705100"/>
            <a:ext cx="5120640" cy="2031325"/>
          </a:xfrm>
          <a:prstGeom prst="rect">
            <a:avLst/>
          </a:prstGeom>
          <a:solidFill>
            <a:schemeClr val="bg1"/>
          </a:solidFill>
          <a:ln>
            <a:solidFill>
              <a:schemeClr val="accent1"/>
            </a:solidFill>
          </a:ln>
        </p:spPr>
        <p:txBody>
          <a:bodyPr wrap="square" rtlCol="0">
            <a:spAutoFit/>
          </a:bodyPr>
          <a:lstStyle/>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gcd</a:t>
            </a:r>
            <a:r>
              <a:rPr lang="en-US" dirty="0">
                <a:latin typeface="Courier New" panose="02070309020205020404" pitchFamily="49" charset="0"/>
                <a:cs typeface="Courier New" panose="02070309020205020404" pitchFamily="49" charset="0"/>
              </a:rPr>
              <a:t>(U,0,U).</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gcd</a:t>
            </a:r>
            <a:r>
              <a:rPr lang="en-US" dirty="0">
                <a:latin typeface="Courier New" panose="02070309020205020404" pitchFamily="49" charset="0"/>
                <a:cs typeface="Courier New" panose="02070309020205020404" pitchFamily="49" charset="0"/>
              </a:rPr>
              <a:t>(U,V,X) :- V &gt; 0,</a:t>
            </a:r>
          </a:p>
          <a:p>
            <a:r>
              <a:rPr lang="en-US" dirty="0">
                <a:latin typeface="Courier New" panose="02070309020205020404" pitchFamily="49" charset="0"/>
                <a:cs typeface="Courier New" panose="02070309020205020404" pitchFamily="49" charset="0"/>
              </a:rPr>
              <a:t>                   Y is U mod V,</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gcd</a:t>
            </a:r>
            <a:r>
              <a:rPr lang="en-US" dirty="0">
                <a:latin typeface="Courier New" panose="02070309020205020404" pitchFamily="49" charset="0"/>
                <a:cs typeface="Courier New" panose="02070309020205020404" pitchFamily="49" charset="0"/>
              </a:rPr>
              <a:t>(V,Y,X).</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441219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SML</a:t>
            </a:r>
          </a:p>
        </p:txBody>
      </p:sp>
      <p:sp>
        <p:nvSpPr>
          <p:cNvPr id="3" name="TextBox 2"/>
          <p:cNvSpPr txBox="1"/>
          <p:nvPr/>
        </p:nvSpPr>
        <p:spPr>
          <a:xfrm>
            <a:off x="1944052" y="2720340"/>
            <a:ext cx="5570220" cy="1200329"/>
          </a:xfrm>
          <a:prstGeom prst="rect">
            <a:avLst/>
          </a:prstGeom>
          <a:solidFill>
            <a:schemeClr val="bg1"/>
          </a:solidFill>
          <a:ln>
            <a:solidFill>
              <a:schemeClr val="accent1"/>
            </a:solidFill>
          </a:ln>
        </p:spPr>
        <p:txBody>
          <a:bodyPr wrap="square" rtlCol="0">
            <a:spAutoFit/>
          </a:bodyPr>
          <a:lstStyle/>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fun </a:t>
            </a:r>
            <a:r>
              <a:rPr lang="en-US" dirty="0" err="1">
                <a:latin typeface="Courier New" panose="02070309020205020404" pitchFamily="49" charset="0"/>
                <a:cs typeface="Courier New" panose="02070309020205020404" pitchFamily="49" charset="0"/>
              </a:rPr>
              <a:t>gcd</a:t>
            </a:r>
            <a:r>
              <a:rPr lang="en-US" dirty="0">
                <a:latin typeface="Courier New" panose="02070309020205020404" pitchFamily="49" charset="0"/>
                <a:cs typeface="Courier New" panose="02070309020205020404" pitchFamily="49" charset="0"/>
              </a:rPr>
              <a:t>(x,0) = x</a:t>
            </a:r>
          </a:p>
          <a:p>
            <a:r>
              <a:rPr lang="es-ES" dirty="0">
                <a:latin typeface="Courier New" panose="02070309020205020404" pitchFamily="49" charset="0"/>
                <a:cs typeface="Courier New" panose="02070309020205020404" pitchFamily="49" charset="0"/>
              </a:rPr>
              <a:t>       | </a:t>
            </a:r>
            <a:r>
              <a:rPr lang="es-ES" dirty="0" err="1">
                <a:latin typeface="Courier New" panose="02070309020205020404" pitchFamily="49" charset="0"/>
                <a:cs typeface="Courier New" panose="02070309020205020404" pitchFamily="49" charset="0"/>
              </a:rPr>
              <a:t>gcd</a:t>
            </a:r>
            <a:r>
              <a:rPr lang="es-ES" dirty="0">
                <a:latin typeface="Courier New" panose="02070309020205020404" pitchFamily="49" charset="0"/>
                <a:cs typeface="Courier New" panose="02070309020205020404" pitchFamily="49" charset="0"/>
              </a:rPr>
              <a:t>(</a:t>
            </a:r>
            <a:r>
              <a:rPr lang="es-ES" dirty="0" err="1">
                <a:latin typeface="Courier New" panose="02070309020205020404" pitchFamily="49" charset="0"/>
                <a:cs typeface="Courier New" panose="02070309020205020404" pitchFamily="49" charset="0"/>
              </a:rPr>
              <a:t>x,y</a:t>
            </a:r>
            <a:r>
              <a:rPr lang="es-ES" dirty="0">
                <a:latin typeface="Courier New" panose="02070309020205020404" pitchFamily="49" charset="0"/>
                <a:cs typeface="Courier New" panose="02070309020205020404" pitchFamily="49" charset="0"/>
              </a:rPr>
              <a:t>) = </a:t>
            </a:r>
            <a:r>
              <a:rPr lang="es-ES" dirty="0" err="1">
                <a:latin typeface="Courier New" panose="02070309020205020404" pitchFamily="49" charset="0"/>
                <a:cs typeface="Courier New" panose="02070309020205020404" pitchFamily="49" charset="0"/>
              </a:rPr>
              <a:t>gcd</a:t>
            </a:r>
            <a:r>
              <a:rPr lang="es-ES" dirty="0">
                <a:latin typeface="Courier New" panose="02070309020205020404" pitchFamily="49" charset="0"/>
                <a:cs typeface="Courier New" panose="02070309020205020404" pitchFamily="49" charset="0"/>
              </a:rPr>
              <a:t>(</a:t>
            </a:r>
            <a:r>
              <a:rPr lang="es-ES" dirty="0" err="1">
                <a:latin typeface="Courier New" panose="02070309020205020404" pitchFamily="49" charset="0"/>
                <a:cs typeface="Courier New" panose="02070309020205020404" pitchFamily="49" charset="0"/>
              </a:rPr>
              <a:t>y,x</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mod</a:t>
            </a:r>
            <a:r>
              <a:rPr lang="es-ES" dirty="0">
                <a:latin typeface="Courier New" panose="02070309020205020404" pitchFamily="49" charset="0"/>
                <a:cs typeface="Courier New" panose="02070309020205020404" pitchFamily="49" charset="0"/>
              </a:rPr>
              <a:t> y);</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40708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3" name="Content Placeholder 2"/>
          <p:cNvSpPr>
            <a:spLocks noGrp="1"/>
          </p:cNvSpPr>
          <p:nvPr>
            <p:ph idx="1"/>
          </p:nvPr>
        </p:nvSpPr>
        <p:spPr/>
        <p:txBody>
          <a:bodyPr/>
          <a:lstStyle/>
          <a:p>
            <a:r>
              <a:rPr lang="en-US" dirty="0"/>
              <a:t>Referential transparency</a:t>
            </a:r>
          </a:p>
          <a:p>
            <a:r>
              <a:rPr lang="en-US" dirty="0"/>
              <a:t>Orthogonality</a:t>
            </a:r>
          </a:p>
          <a:p>
            <a:r>
              <a:rPr lang="en-US" dirty="0"/>
              <a:t>Generality</a:t>
            </a:r>
          </a:p>
          <a:p>
            <a:r>
              <a:rPr lang="en-US" dirty="0"/>
              <a:t>Uniformity</a:t>
            </a:r>
          </a:p>
          <a:p>
            <a:r>
              <a:rPr lang="en-US" dirty="0"/>
              <a:t>…</a:t>
            </a:r>
          </a:p>
        </p:txBody>
      </p:sp>
    </p:spTree>
    <p:extLst>
      <p:ext uri="{BB962C8B-B14F-4D97-AF65-F5344CB8AC3E}">
        <p14:creationId xmlns:p14="http://schemas.microsoft.com/office/powerpoint/2010/main" val="8432007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golden ratio</a:t>
            </a:r>
          </a:p>
        </p:txBody>
      </p:sp>
      <p:sp>
        <p:nvSpPr>
          <p:cNvPr id="4" name="Text Placeholder 3"/>
          <p:cNvSpPr>
            <a:spLocks noGrp="1"/>
          </p:cNvSpPr>
          <p:nvPr>
            <p:ph type="body" idx="1"/>
          </p:nvPr>
        </p:nvSpPr>
        <p:spPr/>
        <p:txBody>
          <a:bodyPr/>
          <a:lstStyle/>
          <a:p>
            <a:r>
              <a:rPr lang="en-US" dirty="0"/>
              <a:t>A variation of Euclid’s tiling problem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345" y="91201"/>
            <a:ext cx="2032635" cy="3167743"/>
          </a:xfrm>
          <a:prstGeom prst="rect">
            <a:avLst/>
          </a:prstGeom>
        </p:spPr>
      </p:pic>
    </p:spTree>
    <p:extLst>
      <p:ext uri="{BB962C8B-B14F-4D97-AF65-F5344CB8AC3E}">
        <p14:creationId xmlns:p14="http://schemas.microsoft.com/office/powerpoint/2010/main" val="157807845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Ratio of a rectangle</a:t>
            </a:r>
          </a:p>
        </p:txBody>
      </p:sp>
      <p:sp>
        <p:nvSpPr>
          <p:cNvPr id="7" name="Rectangle 6"/>
          <p:cNvSpPr/>
          <p:nvPr/>
        </p:nvSpPr>
        <p:spPr>
          <a:xfrm>
            <a:off x="1546861" y="2446564"/>
            <a:ext cx="5455920" cy="2674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94323" y="1923344"/>
            <a:ext cx="360996" cy="523220"/>
          </a:xfrm>
          <a:prstGeom prst="rect">
            <a:avLst/>
          </a:prstGeom>
          <a:noFill/>
        </p:spPr>
        <p:txBody>
          <a:bodyPr wrap="none" rtlCol="0">
            <a:spAutoFit/>
          </a:bodyPr>
          <a:lstStyle/>
          <a:p>
            <a:r>
              <a:rPr lang="en-US" sz="2800" dirty="0"/>
              <a:t>a</a:t>
            </a:r>
          </a:p>
        </p:txBody>
      </p:sp>
      <p:sp>
        <p:nvSpPr>
          <p:cNvPr id="9" name="TextBox 8"/>
          <p:cNvSpPr txBox="1"/>
          <p:nvPr/>
        </p:nvSpPr>
        <p:spPr>
          <a:xfrm>
            <a:off x="7128674" y="3521992"/>
            <a:ext cx="377026" cy="523220"/>
          </a:xfrm>
          <a:prstGeom prst="rect">
            <a:avLst/>
          </a:prstGeom>
          <a:noFill/>
        </p:spPr>
        <p:txBody>
          <a:bodyPr wrap="none" rtlCol="0">
            <a:spAutoFit/>
          </a:bodyPr>
          <a:lstStyle/>
          <a:p>
            <a:r>
              <a:rPr lang="en-US" sz="2800" dirty="0"/>
              <a:t>b</a:t>
            </a:r>
          </a:p>
        </p:txBody>
      </p:sp>
      <mc:AlternateContent xmlns:mc="http://schemas.openxmlformats.org/markup-compatibility/2006" xmlns:a14="http://schemas.microsoft.com/office/drawing/2010/main">
        <mc:Choice Requires="a14">
          <p:sp>
            <p:nvSpPr>
              <p:cNvPr id="10" name="TextBox 9"/>
              <p:cNvSpPr txBox="1"/>
              <p:nvPr/>
            </p:nvSpPr>
            <p:spPr>
              <a:xfrm>
                <a:off x="3330171" y="5265420"/>
                <a:ext cx="1792029" cy="523220"/>
              </a:xfrm>
              <a:prstGeom prst="rect">
                <a:avLst/>
              </a:prstGeom>
              <a:noFill/>
            </p:spPr>
            <p:txBody>
              <a:bodyPr wrap="none" rtlCol="0">
                <a:spAutoFit/>
              </a:bodyPr>
              <a:lstStyle/>
              <a:p>
                <a:r>
                  <a:rPr lang="en-US" sz="2800" dirty="0"/>
                  <a:t>ratio = </a:t>
                </a:r>
                <a14:m>
                  <m:oMath xmlns:m="http://schemas.openxmlformats.org/officeDocument/2006/math">
                    <m:r>
                      <a:rPr lang="en-US" sz="2800" b="0" i="1" smtClean="0">
                        <a:latin typeface="Cambria Math"/>
                      </a:rPr>
                      <m:t>𝑎</m:t>
                    </m:r>
                    <m:r>
                      <a:rPr lang="en-US" sz="2800" b="0" i="1" smtClean="0">
                        <a:latin typeface="Cambria Math"/>
                      </a:rPr>
                      <m:t>/</m:t>
                    </m:r>
                    <m:r>
                      <a:rPr lang="en-US" sz="2800" b="0" i="1" smtClean="0">
                        <a:latin typeface="Cambria Math"/>
                      </a:rPr>
                      <m:t>𝑏</m:t>
                    </m:r>
                  </m:oMath>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3330171" y="5265420"/>
                <a:ext cx="1792029" cy="523220"/>
              </a:xfrm>
              <a:prstGeom prst="rect">
                <a:avLst/>
              </a:prstGeom>
              <a:blipFill>
                <a:blip r:embed="rId2"/>
                <a:stretch>
                  <a:fillRect l="-6803" t="-11628" b="-32558"/>
                </a:stretch>
              </a:blipFill>
            </p:spPr>
            <p:txBody>
              <a:bodyPr/>
              <a:lstStyle/>
              <a:p>
                <a:r>
                  <a:rPr lang="en-US">
                    <a:noFill/>
                  </a:rPr>
                  <a:t> </a:t>
                </a:r>
              </a:p>
            </p:txBody>
          </p:sp>
        </mc:Fallback>
      </mc:AlternateContent>
    </p:spTree>
    <p:extLst>
      <p:ext uri="{BB962C8B-B14F-4D97-AF65-F5344CB8AC3E}">
        <p14:creationId xmlns:p14="http://schemas.microsoft.com/office/powerpoint/2010/main" val="11747228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5400000">
            <a:off x="4716780" y="1264920"/>
            <a:ext cx="2743200" cy="1691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423160" y="739140"/>
            <a:ext cx="2743200" cy="27432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614262" y="281940"/>
            <a:ext cx="360996" cy="523220"/>
          </a:xfrm>
          <a:prstGeom prst="rect">
            <a:avLst/>
          </a:prstGeom>
          <a:noFill/>
        </p:spPr>
        <p:txBody>
          <a:bodyPr wrap="none" rtlCol="0">
            <a:spAutoFit/>
          </a:bodyPr>
          <a:lstStyle/>
          <a:p>
            <a:r>
              <a:rPr lang="en-US" sz="2800" dirty="0"/>
              <a:t>a</a:t>
            </a:r>
          </a:p>
        </p:txBody>
      </p:sp>
      <p:sp>
        <p:nvSpPr>
          <p:cNvPr id="6" name="TextBox 5"/>
          <p:cNvSpPr txBox="1"/>
          <p:nvPr/>
        </p:nvSpPr>
        <p:spPr>
          <a:xfrm>
            <a:off x="2051278" y="1849130"/>
            <a:ext cx="360996" cy="523220"/>
          </a:xfrm>
          <a:prstGeom prst="rect">
            <a:avLst/>
          </a:prstGeom>
          <a:noFill/>
        </p:spPr>
        <p:txBody>
          <a:bodyPr wrap="none" rtlCol="0">
            <a:spAutoFit/>
          </a:bodyPr>
          <a:lstStyle/>
          <a:p>
            <a:r>
              <a:rPr lang="en-US" sz="2800" dirty="0"/>
              <a:t>a</a:t>
            </a:r>
          </a:p>
        </p:txBody>
      </p:sp>
      <p:sp>
        <p:nvSpPr>
          <p:cNvPr id="7" name="TextBox 6"/>
          <p:cNvSpPr txBox="1"/>
          <p:nvPr/>
        </p:nvSpPr>
        <p:spPr>
          <a:xfrm>
            <a:off x="5899867" y="281940"/>
            <a:ext cx="377026" cy="523220"/>
          </a:xfrm>
          <a:prstGeom prst="rect">
            <a:avLst/>
          </a:prstGeom>
          <a:noFill/>
        </p:spPr>
        <p:txBody>
          <a:bodyPr wrap="none" rtlCol="0">
            <a:spAutoFit/>
          </a:bodyPr>
          <a:lstStyle/>
          <a:p>
            <a:r>
              <a:rPr lang="en-US" sz="2800" dirty="0"/>
              <a:t>b</a:t>
            </a:r>
          </a:p>
        </p:txBody>
      </p:sp>
      <mc:AlternateContent xmlns:mc="http://schemas.openxmlformats.org/markup-compatibility/2006" xmlns:a14="http://schemas.microsoft.com/office/drawing/2010/main">
        <mc:Choice Requires="a14">
          <p:sp>
            <p:nvSpPr>
              <p:cNvPr id="8" name="TextBox 7"/>
              <p:cNvSpPr txBox="1"/>
              <p:nvPr/>
            </p:nvSpPr>
            <p:spPr>
              <a:xfrm>
                <a:off x="3505200" y="3804251"/>
                <a:ext cx="1881797" cy="369332"/>
              </a:xfrm>
              <a:prstGeom prst="rect">
                <a:avLst/>
              </a:prstGeom>
              <a:noFill/>
            </p:spPr>
            <p:txBody>
              <a:bodyPr wrap="none" rtlCol="0">
                <a:spAutoFit/>
              </a:bodyPr>
              <a:lstStyle/>
              <a:p>
                <a:r>
                  <a:rPr lang="en-US" b="0" dirty="0"/>
                  <a:t>Ratio =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a:rPr>
                          <m:t>𝑎</m:t>
                        </m:r>
                        <m:r>
                          <a:rPr lang="en-US" b="0" i="1" smtClean="0">
                            <a:latin typeface="Cambria Math"/>
                          </a:rPr>
                          <m:t>+</m:t>
                        </m:r>
                        <m:r>
                          <a:rPr lang="en-US" b="0" i="1" smtClean="0">
                            <a:latin typeface="Cambria Math"/>
                          </a:rPr>
                          <m:t>𝑏</m:t>
                        </m:r>
                      </m:e>
                    </m:d>
                    <m:r>
                      <a:rPr lang="en-US" b="0" i="1" smtClean="0">
                        <a:latin typeface="Cambria Math"/>
                      </a:rPr>
                      <m:t>/</m:t>
                    </m:r>
                    <m:r>
                      <a:rPr lang="en-US" b="0" i="1" smtClean="0">
                        <a:latin typeface="Cambria Math"/>
                      </a:rPr>
                      <m:t>𝑎</m:t>
                    </m:r>
                  </m:oMath>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505200" y="3804251"/>
                <a:ext cx="1881797" cy="369332"/>
              </a:xfrm>
              <a:prstGeom prst="rect">
                <a:avLst/>
              </a:prstGeom>
              <a:blipFill>
                <a:blip r:embed="rId2"/>
                <a:stretch>
                  <a:fillRect l="-2589" t="-8197" b="-24590"/>
                </a:stretch>
              </a:blipFill>
            </p:spPr>
            <p:txBody>
              <a:bodyPr/>
              <a:lstStyle/>
              <a:p>
                <a:r>
                  <a:rPr lang="en-US">
                    <a:noFill/>
                  </a:rPr>
                  <a:t> </a:t>
                </a:r>
              </a:p>
            </p:txBody>
          </p:sp>
        </mc:Fallback>
      </mc:AlternateContent>
      <p:sp>
        <p:nvSpPr>
          <p:cNvPr id="9" name="TextBox 8"/>
          <p:cNvSpPr txBox="1"/>
          <p:nvPr/>
        </p:nvSpPr>
        <p:spPr>
          <a:xfrm>
            <a:off x="2362200" y="4320540"/>
            <a:ext cx="4886274" cy="369332"/>
          </a:xfrm>
          <a:prstGeom prst="rect">
            <a:avLst/>
          </a:prstGeom>
          <a:noFill/>
        </p:spPr>
        <p:txBody>
          <a:bodyPr wrap="none" rtlCol="0">
            <a:spAutoFit/>
          </a:bodyPr>
          <a:lstStyle/>
          <a:p>
            <a:r>
              <a:rPr lang="en-US" dirty="0"/>
              <a:t>These two rectangles have a </a:t>
            </a:r>
            <a:r>
              <a:rPr lang="en-US" dirty="0">
                <a:solidFill>
                  <a:srgbClr val="FF0000"/>
                </a:solidFill>
              </a:rPr>
              <a:t>divine proportion</a:t>
            </a:r>
            <a:r>
              <a:rPr lang="en-US" dirty="0"/>
              <a:t> if:</a:t>
            </a:r>
          </a:p>
        </p:txBody>
      </p:sp>
      <mc:AlternateContent xmlns:mc="http://schemas.openxmlformats.org/markup-compatibility/2006" xmlns:a14="http://schemas.microsoft.com/office/drawing/2010/main">
        <mc:Choice Requires="a14">
          <p:sp>
            <p:nvSpPr>
              <p:cNvPr id="11" name="TextBox 10"/>
              <p:cNvSpPr txBox="1"/>
              <p:nvPr/>
            </p:nvSpPr>
            <p:spPr>
              <a:xfrm>
                <a:off x="3794760" y="5029200"/>
                <a:ext cx="1891672" cy="712887"/>
              </a:xfrm>
              <a:prstGeom prst="rect">
                <a:avLst/>
              </a:prstGeom>
              <a:noFill/>
            </p:spPr>
            <p:txBody>
              <a:bodyPr wrap="none" rtlCol="0">
                <a:spAutoFit/>
              </a:bodyPr>
              <a:lstStyle/>
              <a:p>
                <a14:m>
                  <m:oMath xmlns:m="http://schemas.openxmlformats.org/officeDocument/2006/math">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a:rPr>
                          <m:t>𝑎</m:t>
                        </m:r>
                        <m:r>
                          <a:rPr lang="en-US" sz="2800" b="0" i="1" smtClean="0">
                            <a:solidFill>
                              <a:schemeClr val="tx1"/>
                            </a:solidFill>
                            <a:latin typeface="Cambria Math"/>
                          </a:rPr>
                          <m:t>+</m:t>
                        </m:r>
                        <m:r>
                          <a:rPr lang="en-US" sz="2800" b="0" i="1" smtClean="0">
                            <a:solidFill>
                              <a:schemeClr val="tx1"/>
                            </a:solidFill>
                            <a:latin typeface="Cambria Math"/>
                          </a:rPr>
                          <m:t>𝑏</m:t>
                        </m:r>
                      </m:num>
                      <m:den>
                        <m:r>
                          <a:rPr lang="en-US" sz="2800" b="0" i="1" smtClean="0">
                            <a:solidFill>
                              <a:schemeClr val="tx1"/>
                            </a:solidFill>
                            <a:latin typeface="Cambria Math"/>
                          </a:rPr>
                          <m:t>𝑎</m:t>
                        </m:r>
                      </m:den>
                    </m:f>
                    <m:r>
                      <a:rPr lang="en-US" sz="2800" b="0" i="1" smtClean="0">
                        <a:solidFill>
                          <a:schemeClr val="tx1"/>
                        </a:solidFill>
                        <a:latin typeface="Cambria Math"/>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a:rPr>
                          <m:t>𝑎</m:t>
                        </m:r>
                      </m:num>
                      <m:den>
                        <m:r>
                          <a:rPr lang="en-US" sz="2800" b="0" i="1" smtClean="0">
                            <a:solidFill>
                              <a:schemeClr val="tx1"/>
                            </a:solidFill>
                            <a:latin typeface="Cambria Math"/>
                          </a:rPr>
                          <m:t>𝑏</m:t>
                        </m:r>
                      </m:den>
                    </m:f>
                  </m:oMath>
                </a14:m>
                <a:r>
                  <a:rPr lang="en-US" sz="2800" dirty="0">
                    <a:solidFill>
                      <a:schemeClr val="tx1"/>
                    </a:solidFill>
                  </a:rPr>
                  <a:t> </a:t>
                </a:r>
                <a:r>
                  <a:rPr lang="en-US" sz="2800" dirty="0">
                    <a:solidFill>
                      <a:schemeClr val="tx1"/>
                    </a:solidFill>
                    <a:sym typeface="Symbol"/>
                  </a:rPr>
                  <a:t>=</a:t>
                </a:r>
                <a:r>
                  <a:rPr lang="en-US" sz="2800" dirty="0">
                    <a:solidFill>
                      <a:schemeClr val="tx1"/>
                    </a:solidFill>
                  </a:rPr>
                  <a:t> </a:t>
                </a:r>
                <a:r>
                  <a:rPr lang="en-US" sz="2800" dirty="0">
                    <a:solidFill>
                      <a:schemeClr val="tx1"/>
                    </a:solidFill>
                    <a:sym typeface="Symbol"/>
                  </a:rPr>
                  <a:t></a:t>
                </a:r>
                <a:endParaRPr lang="en-US" sz="2800"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794760" y="5029200"/>
                <a:ext cx="1891672" cy="712887"/>
              </a:xfrm>
              <a:prstGeom prst="rect">
                <a:avLst/>
              </a:prstGeom>
              <a:blipFill>
                <a:blip r:embed="rId3"/>
                <a:stretch>
                  <a:fillRect r="-6452" b="-11111"/>
                </a:stretch>
              </a:blipFill>
            </p:spPr>
            <p:txBody>
              <a:bodyPr/>
              <a:lstStyle/>
              <a:p>
                <a:r>
                  <a:rPr lang="en-US">
                    <a:noFill/>
                  </a:rPr>
                  <a:t> </a:t>
                </a:r>
              </a:p>
            </p:txBody>
          </p:sp>
        </mc:Fallback>
      </mc:AlternateContent>
    </p:spTree>
    <p:extLst>
      <p:ext uri="{BB962C8B-B14F-4D97-AF65-F5344CB8AC3E}">
        <p14:creationId xmlns:p14="http://schemas.microsoft.com/office/powerpoint/2010/main" val="40529924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Incommensurability</a:t>
            </a:r>
          </a:p>
        </p:txBody>
      </p:sp>
      <p:sp>
        <p:nvSpPr>
          <p:cNvPr id="5" name="Content Placeholder 4"/>
          <p:cNvSpPr>
            <a:spLocks noGrp="1"/>
          </p:cNvSpPr>
          <p:nvPr>
            <p:ph idx="1"/>
          </p:nvPr>
        </p:nvSpPr>
        <p:spPr/>
        <p:txBody>
          <a:bodyPr/>
          <a:lstStyle/>
          <a:p>
            <a:r>
              <a:rPr lang="en-US" dirty="0"/>
              <a:t>A rectangle having a divine proportion has no common unit of measure!</a:t>
            </a:r>
          </a:p>
          <a:p>
            <a:r>
              <a:rPr lang="en-US" dirty="0"/>
              <a:t>More specifically, there is no “unit” u such that the width of the rectangle is an integer multiple of u and the height of the rectangle is also an integer multiple of u.</a:t>
            </a:r>
          </a:p>
          <a:p>
            <a:r>
              <a:rPr lang="en-US" dirty="0"/>
              <a:t>Another way of saying this is that the divine proportion is an irrational number. </a:t>
            </a:r>
          </a:p>
        </p:txBody>
      </p:sp>
    </p:spTree>
    <p:extLst>
      <p:ext uri="{BB962C8B-B14F-4D97-AF65-F5344CB8AC3E}">
        <p14:creationId xmlns:p14="http://schemas.microsoft.com/office/powerpoint/2010/main" val="12611730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7800" y="1219200"/>
            <a:ext cx="6972300" cy="2308324"/>
          </a:xfrm>
          <a:prstGeom prst="rect">
            <a:avLst/>
          </a:prstGeom>
          <a:noFill/>
        </p:spPr>
        <p:txBody>
          <a:bodyPr wrap="square" rtlCol="0">
            <a:spAutoFit/>
          </a:bodyPr>
          <a:lstStyle/>
          <a:p>
            <a:r>
              <a:rPr lang="en-US" dirty="0"/>
              <a:t>The phrase "without common measure" is converted into "without common language". To state that two theories are incommensurable means that there is no neutral language, or other type of language, into which both theories, conceived as sets of statements, can be translated without remainder or loss... [Although] the majority of the terms shared by the two theories function in the same way in both...</a:t>
            </a:r>
          </a:p>
          <a:p>
            <a:endParaRPr lang="en-US" dirty="0"/>
          </a:p>
          <a:p>
            <a:r>
              <a:rPr lang="en-US" i="1" dirty="0"/>
              <a:t>										—  Thomas Kuhn</a:t>
            </a:r>
            <a:endParaRPr lang="en-US" dirty="0"/>
          </a:p>
        </p:txBody>
      </p:sp>
    </p:spTree>
    <p:extLst>
      <p:ext uri="{BB962C8B-B14F-4D97-AF65-F5344CB8AC3E}">
        <p14:creationId xmlns:p14="http://schemas.microsoft.com/office/powerpoint/2010/main" val="779601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The End</a:t>
            </a:r>
          </a:p>
        </p:txBody>
      </p:sp>
    </p:spTree>
    <p:extLst>
      <p:ext uri="{BB962C8B-B14F-4D97-AF65-F5344CB8AC3E}">
        <p14:creationId xmlns:p14="http://schemas.microsoft.com/office/powerpoint/2010/main" val="24446805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Generality</a:t>
            </a:r>
          </a:p>
        </p:txBody>
      </p:sp>
      <p:sp>
        <p:nvSpPr>
          <p:cNvPr id="3" name="Content Placeholder 2"/>
          <p:cNvSpPr>
            <a:spLocks noGrp="1"/>
          </p:cNvSpPr>
          <p:nvPr>
            <p:ph idx="1"/>
          </p:nvPr>
        </p:nvSpPr>
        <p:spPr/>
        <p:txBody>
          <a:bodyPr>
            <a:normAutofit/>
          </a:bodyPr>
          <a:lstStyle/>
          <a:p>
            <a:r>
              <a:rPr lang="en-US" dirty="0"/>
              <a:t>Concerns itself with the restrictions (if any) to what you can do with a “thing”</a:t>
            </a:r>
          </a:p>
          <a:p>
            <a:r>
              <a:rPr lang="en-US" dirty="0"/>
              <a:t>Constant identifier</a:t>
            </a:r>
          </a:p>
          <a:p>
            <a:pPr lvl="1"/>
            <a:r>
              <a:rPr lang="en-US" dirty="0"/>
              <a:t>Restriction = the kind of expression that can be assigned to the identifier (e.g., static evaluation)</a:t>
            </a:r>
          </a:p>
          <a:p>
            <a:r>
              <a:rPr lang="en-US" dirty="0"/>
              <a:t>Arrays</a:t>
            </a:r>
          </a:p>
          <a:p>
            <a:pPr lvl="1"/>
            <a:r>
              <a:rPr lang="en-US" dirty="0"/>
              <a:t>Restriction = cannot perform equality comparison</a:t>
            </a:r>
          </a:p>
        </p:txBody>
      </p:sp>
    </p:spTree>
    <p:extLst>
      <p:ext uri="{BB962C8B-B14F-4D97-AF65-F5344CB8AC3E}">
        <p14:creationId xmlns:p14="http://schemas.microsoft.com/office/powerpoint/2010/main" val="1092150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orthogonality</a:t>
            </a:r>
          </a:p>
        </p:txBody>
      </p:sp>
      <p:sp>
        <p:nvSpPr>
          <p:cNvPr id="3" name="Content Placeholder 2"/>
          <p:cNvSpPr>
            <a:spLocks noGrp="1"/>
          </p:cNvSpPr>
          <p:nvPr>
            <p:ph idx="1"/>
          </p:nvPr>
        </p:nvSpPr>
        <p:spPr/>
        <p:txBody>
          <a:bodyPr/>
          <a:lstStyle/>
          <a:p>
            <a:r>
              <a:rPr lang="en-US" dirty="0"/>
              <a:t>Concerns itself with the restrictions (if any) on the context of where a “thing” can be used.</a:t>
            </a:r>
          </a:p>
          <a:p>
            <a:r>
              <a:rPr lang="en-US" dirty="0"/>
              <a:t>Expressions in the context of constant declarations</a:t>
            </a:r>
          </a:p>
          <a:p>
            <a:pPr lvl="1"/>
            <a:r>
              <a:rPr lang="en-US" dirty="0"/>
              <a:t>Restriction = must be able to evaluate statically </a:t>
            </a:r>
          </a:p>
          <a:p>
            <a:r>
              <a:rPr lang="en-US" dirty="0"/>
              <a:t>Equality operator in the context of array expressions</a:t>
            </a:r>
          </a:p>
          <a:p>
            <a:pPr lvl="1"/>
            <a:r>
              <a:rPr lang="en-US" dirty="0"/>
              <a:t>Restriction = cannot be used to compare arrays</a:t>
            </a:r>
          </a:p>
        </p:txBody>
      </p:sp>
    </p:spTree>
    <p:extLst>
      <p:ext uri="{BB962C8B-B14F-4D97-AF65-F5344CB8AC3E}">
        <p14:creationId xmlns:p14="http://schemas.microsoft.com/office/powerpoint/2010/main" val="7149495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2026920"/>
            <a:ext cx="1620957" cy="1938992"/>
          </a:xfrm>
          <a:prstGeom prst="rect">
            <a:avLst/>
          </a:prstGeom>
          <a:noFill/>
        </p:spPr>
        <p:txBody>
          <a:bodyPr wrap="none" rtlCol="0">
            <a:spAutoFit/>
          </a:bodyPr>
          <a:lstStyle/>
          <a:p>
            <a:r>
              <a:rPr lang="en-US" sz="2400" dirty="0">
                <a:sym typeface="Symbol" panose="05050102010706020507" pitchFamily="18" charset="2"/>
              </a:rPr>
              <a:t></a:t>
            </a:r>
            <a:endParaRPr lang="en-US" sz="2400" dirty="0"/>
          </a:p>
          <a:p>
            <a:r>
              <a:rPr lang="en-US" sz="2400" dirty="0"/>
              <a:t>x </a:t>
            </a:r>
            <a:r>
              <a:rPr lang="en-US" sz="2400" dirty="0">
                <a:sym typeface="Symbol" panose="05050102010706020507" pitchFamily="18" charset="2"/>
              </a:rPr>
              <a:t></a:t>
            </a:r>
            <a:r>
              <a:rPr lang="en-US" sz="2400" dirty="0"/>
              <a:t> 5;</a:t>
            </a:r>
          </a:p>
          <a:p>
            <a:r>
              <a:rPr lang="en-US" sz="2400" dirty="0"/>
              <a:t>y </a:t>
            </a:r>
            <a:r>
              <a:rPr lang="en-US" sz="2400" dirty="0">
                <a:sym typeface="Symbol" panose="05050102010706020507" pitchFamily="18" charset="2"/>
              </a:rPr>
              <a:t></a:t>
            </a:r>
            <a:r>
              <a:rPr lang="en-US" sz="2400" dirty="0"/>
              <a:t> x</a:t>
            </a:r>
            <a:r>
              <a:rPr lang="en-US" sz="2400" dirty="0">
                <a:sym typeface="Symbol" panose="05050102010706020507" pitchFamily="18" charset="2"/>
              </a:rPr>
              <a:t> </a:t>
            </a:r>
            <a:r>
              <a:rPr lang="en-US" sz="2400" dirty="0"/>
              <a:t> x;</a:t>
            </a:r>
          </a:p>
          <a:p>
            <a:r>
              <a:rPr lang="en-US" sz="2400" dirty="0"/>
              <a:t>print(y);</a:t>
            </a:r>
          </a:p>
          <a:p>
            <a:r>
              <a:rPr lang="en-US" sz="2400" dirty="0">
                <a:sym typeface="Symbol" panose="05050102010706020507" pitchFamily="18" charset="2"/>
              </a:rPr>
              <a:t></a:t>
            </a:r>
            <a:endParaRPr lang="en-US" sz="2400" dirty="0"/>
          </a:p>
        </p:txBody>
      </p:sp>
      <p:sp>
        <p:nvSpPr>
          <p:cNvPr id="2" name="Title 1"/>
          <p:cNvSpPr>
            <a:spLocks noGrp="1"/>
          </p:cNvSpPr>
          <p:nvPr>
            <p:ph type="title"/>
          </p:nvPr>
        </p:nvSpPr>
        <p:spPr/>
        <p:txBody>
          <a:bodyPr/>
          <a:lstStyle/>
          <a:p>
            <a:r>
              <a:rPr lang="en-US" dirty="0"/>
              <a:t>A code fragment </a:t>
            </a:r>
          </a:p>
        </p:txBody>
      </p:sp>
    </p:spTree>
    <p:extLst>
      <p:ext uri="{BB962C8B-B14F-4D97-AF65-F5344CB8AC3E}">
        <p14:creationId xmlns:p14="http://schemas.microsoft.com/office/powerpoint/2010/main" val="40777777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Uniformity</a:t>
            </a:r>
          </a:p>
        </p:txBody>
      </p:sp>
      <p:sp>
        <p:nvSpPr>
          <p:cNvPr id="3" name="Content Placeholder 2"/>
          <p:cNvSpPr>
            <a:spLocks noGrp="1"/>
          </p:cNvSpPr>
          <p:nvPr>
            <p:ph idx="1"/>
          </p:nvPr>
        </p:nvSpPr>
        <p:spPr/>
        <p:txBody>
          <a:bodyPr/>
          <a:lstStyle/>
          <a:p>
            <a:r>
              <a:rPr lang="en-US" dirty="0"/>
              <a:t>Similar things should look similar and different things should look different.</a:t>
            </a:r>
          </a:p>
          <a:p>
            <a:r>
              <a:rPr lang="en-US" dirty="0"/>
              <a:t>Return values in Pascal functions look like assignments</a:t>
            </a:r>
          </a:p>
          <a:p>
            <a:r>
              <a:rPr lang="en-US" dirty="0"/>
              <a:t>While-statements in Pascal begin a block, but if-statements do not.</a:t>
            </a:r>
          </a:p>
          <a:p>
            <a:r>
              <a:rPr lang="en-US" dirty="0"/>
              <a:t>Semi-colon as statement separator as well as a statement terminator (?)</a:t>
            </a:r>
          </a:p>
        </p:txBody>
      </p:sp>
    </p:spTree>
    <p:extLst>
      <p:ext uri="{BB962C8B-B14F-4D97-AF65-F5344CB8AC3E}">
        <p14:creationId xmlns:p14="http://schemas.microsoft.com/office/powerpoint/2010/main" val="22029519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for automated support</a:t>
            </a:r>
          </a:p>
        </p:txBody>
      </p:sp>
      <p:sp>
        <p:nvSpPr>
          <p:cNvPr id="4" name="TextBox 3"/>
          <p:cNvSpPr txBox="1"/>
          <p:nvPr/>
        </p:nvSpPr>
        <p:spPr>
          <a:xfrm>
            <a:off x="1094422" y="2987040"/>
            <a:ext cx="7269480" cy="1200329"/>
          </a:xfrm>
          <a:prstGeom prst="rect">
            <a:avLst/>
          </a:prstGeom>
          <a:noFill/>
        </p:spPr>
        <p:txBody>
          <a:bodyPr wrap="square" rtlCol="0">
            <a:spAutoFit/>
          </a:bodyPr>
          <a:lstStyle/>
          <a:p>
            <a:pPr algn="r"/>
            <a:r>
              <a:rPr lang="en-US" sz="2400" dirty="0"/>
              <a:t>“Maximize the number of errors that could not be made”</a:t>
            </a:r>
          </a:p>
          <a:p>
            <a:pPr algn="r"/>
            <a:endParaRPr lang="en-US" sz="2400" dirty="0"/>
          </a:p>
          <a:p>
            <a:pPr algn="r"/>
            <a:r>
              <a:rPr lang="en-US" sz="2400" dirty="0"/>
              <a:t> 								- C.A.R. Hoare</a:t>
            </a:r>
          </a:p>
        </p:txBody>
      </p:sp>
    </p:spTree>
    <p:extLst>
      <p:ext uri="{BB962C8B-B14F-4D97-AF65-F5344CB8AC3E}">
        <p14:creationId xmlns:p14="http://schemas.microsoft.com/office/powerpoint/2010/main" val="315023153"/>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Static Analysis</a:t>
            </a:r>
          </a:p>
        </p:txBody>
      </p:sp>
      <p:sp>
        <p:nvSpPr>
          <p:cNvPr id="3" name="Content Placeholder 2"/>
          <p:cNvSpPr>
            <a:spLocks noGrp="1"/>
          </p:cNvSpPr>
          <p:nvPr>
            <p:ph idx="1"/>
          </p:nvPr>
        </p:nvSpPr>
        <p:spPr/>
        <p:txBody>
          <a:bodyPr>
            <a:normAutofit/>
          </a:bodyPr>
          <a:lstStyle/>
          <a:p>
            <a:r>
              <a:rPr lang="en-US" dirty="0"/>
              <a:t>Require variables to be declared</a:t>
            </a:r>
          </a:p>
          <a:p>
            <a:r>
              <a:rPr lang="en-US" dirty="0"/>
              <a:t>Require variable types to be explicitly declared</a:t>
            </a:r>
          </a:p>
          <a:p>
            <a:r>
              <a:rPr lang="en-US" dirty="0"/>
              <a:t>Assure operators are only applied to values for which they are defined</a:t>
            </a:r>
          </a:p>
          <a:p>
            <a:r>
              <a:rPr lang="en-US" dirty="0"/>
              <a:t>Syntax directed editors (structure editors)</a:t>
            </a:r>
          </a:p>
          <a:p>
            <a:r>
              <a:rPr lang="en-US" dirty="0"/>
              <a:t>Theoretical limitations</a:t>
            </a:r>
          </a:p>
        </p:txBody>
      </p:sp>
    </p:spTree>
    <p:extLst>
      <p:ext uri="{BB962C8B-B14F-4D97-AF65-F5344CB8AC3E}">
        <p14:creationId xmlns:p14="http://schemas.microsoft.com/office/powerpoint/2010/main" val="40427957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2831</TotalTime>
  <Words>1128</Words>
  <Application>Microsoft Office PowerPoint</Application>
  <PresentationFormat>On-screen Show (4:3)</PresentationFormat>
  <Paragraphs>187</Paragraphs>
  <Slides>35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Calibri</vt:lpstr>
      <vt:lpstr>Symbol</vt:lpstr>
      <vt:lpstr>Cambria Math</vt:lpstr>
      <vt:lpstr>Arial</vt:lpstr>
      <vt:lpstr>Courier New</vt:lpstr>
      <vt:lpstr>Gallery</vt:lpstr>
      <vt:lpstr>Programming Languages</vt:lpstr>
      <vt:lpstr>Language Attributes</vt:lpstr>
      <vt:lpstr>Continued…</vt:lpstr>
      <vt:lpstr>Generality</vt:lpstr>
      <vt:lpstr>orthogonality</vt:lpstr>
      <vt:lpstr>A code fragment </vt:lpstr>
      <vt:lpstr>Uniformity</vt:lpstr>
      <vt:lpstr>Design for automated support</vt:lpstr>
      <vt:lpstr>Static Analysis</vt:lpstr>
      <vt:lpstr>Dynamic (runtime) Analysis</vt:lpstr>
      <vt:lpstr>Programming Paradigms</vt:lpstr>
      <vt:lpstr>Imperative (procedural)</vt:lpstr>
      <vt:lpstr>Functional (applicative)</vt:lpstr>
      <vt:lpstr>Logic (declarative)</vt:lpstr>
      <vt:lpstr>Object Oriented</vt:lpstr>
      <vt:lpstr>PowerPoint Presentation</vt:lpstr>
      <vt:lpstr>Aspect Oriented</vt:lpstr>
      <vt:lpstr>Example</vt:lpstr>
      <vt:lpstr>Tiling a floor</vt:lpstr>
      <vt:lpstr>Common Measure (AKA common factor)</vt:lpstr>
      <vt:lpstr>A common unit of measure</vt:lpstr>
      <vt:lpstr>Definition of GCD</vt:lpstr>
      <vt:lpstr>Euclid’s ALgorithm</vt:lpstr>
      <vt:lpstr>Example</vt:lpstr>
      <vt:lpstr>Java/C</vt:lpstr>
      <vt:lpstr>Modula-2</vt:lpstr>
      <vt:lpstr>Lisp</vt:lpstr>
      <vt:lpstr>Prolog</vt:lpstr>
      <vt:lpstr>SML</vt:lpstr>
      <vt:lpstr>The golden ratio</vt:lpstr>
      <vt:lpstr>The Ratio of a rectangle</vt:lpstr>
      <vt:lpstr>PowerPoint Presentation</vt:lpstr>
      <vt:lpstr>Incommensurability</vt:lpstr>
      <vt:lpstr>PowerPoint Presentation</vt:lpstr>
      <vt:lpstr>The End</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vwinter</dc:creator>
  <cp:lastModifiedBy>Victor Winter</cp:lastModifiedBy>
  <cp:revision>125</cp:revision>
  <dcterms:created xsi:type="dcterms:W3CDTF">2012-08-22T13:17:44Z</dcterms:created>
  <dcterms:modified xsi:type="dcterms:W3CDTF">2018-01-16T14:43:04Z</dcterms:modified>
</cp:coreProperties>
</file>