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84"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9" r:id="rId25"/>
    <p:sldId id="280" r:id="rId26"/>
    <p:sldId id="281" r:id="rId27"/>
    <p:sldId id="282" r:id="rId28"/>
    <p:sldId id="283" r:id="rId29"/>
    <p:sldId id="278"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122" d="100"/>
          <a:sy n="122" d="100"/>
        </p:scale>
        <p:origin x="132" y="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AC0C06-8BD2-47E0-AEE9-DEB891C965D8}" type="datetimeFigureOut">
              <a:rPr lang="en-US" smtClean="0"/>
              <a:t>1/23/2018</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5CD688C8-94B0-4E59-A298-E9AE4731349B}"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1315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AC0C06-8BD2-47E0-AEE9-DEB891C965D8}"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D688C8-94B0-4E59-A298-E9AE4731349B}"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58742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AC0C06-8BD2-47E0-AEE9-DEB891C965D8}"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D688C8-94B0-4E59-A298-E9AE4731349B}"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62735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AC0C06-8BD2-47E0-AEE9-DEB891C965D8}"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D688C8-94B0-4E59-A298-E9AE4731349B}"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97300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CAC0C06-8BD2-47E0-AEE9-DEB891C965D8}"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D688C8-94B0-4E59-A298-E9AE4731349B}"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09701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AC0C06-8BD2-47E0-AEE9-DEB891C965D8}" type="datetimeFigureOut">
              <a:rPr lang="en-US" smtClean="0"/>
              <a:t>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D688C8-94B0-4E59-A298-E9AE4731349B}"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72310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AC0C06-8BD2-47E0-AEE9-DEB891C965D8}" type="datetimeFigureOut">
              <a:rPr lang="en-US" smtClean="0"/>
              <a:t>1/23/2018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D688C8-94B0-4E59-A298-E9AE4731349B}"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12025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AC0C06-8BD2-47E0-AEE9-DEB891C965D8}" type="datetimeFigureOut">
              <a:rPr lang="en-US" smtClean="0"/>
              <a:t>1/23/2018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D688C8-94B0-4E59-A298-E9AE4731349B}"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93486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AC0C06-8BD2-47E0-AEE9-DEB891C965D8}" type="datetimeFigureOut">
              <a:rPr lang="en-US" smtClean="0"/>
              <a:t>1/23/2018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D688C8-94B0-4E59-A298-E9AE4731349B}" type="slidenum">
              <a:rPr lang="en-US" smtClean="0"/>
              <a:t>‹#›</a:t>
            </a:fld>
            <a:endParaRPr lang="en-US"/>
          </a:p>
        </p:txBody>
      </p:sp>
    </p:spTree>
    <p:extLst>
      <p:ext uri="{BB962C8B-B14F-4D97-AF65-F5344CB8AC3E}">
        <p14:creationId xmlns:p14="http://schemas.microsoft.com/office/powerpoint/2010/main" val="1715860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CAC0C06-8BD2-47E0-AEE9-DEB891C965D8}" type="datetimeFigureOut">
              <a:rPr lang="en-US" smtClean="0"/>
              <a:t>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D688C8-94B0-4E59-A298-E9AE4731349B}"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04277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CAC0C06-8BD2-47E0-AEE9-DEB891C965D8}" type="datetimeFigureOut">
              <a:rPr lang="en-US" smtClean="0"/>
              <a:t>1/23/2018</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5CD688C8-94B0-4E59-A298-E9AE4731349B}"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48654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CAC0C06-8BD2-47E0-AEE9-DEB891C965D8}" type="datetimeFigureOut">
              <a:rPr lang="en-US" smtClean="0"/>
              <a:t>1/23/2018</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CD688C8-94B0-4E59-A298-E9AE4731349B}"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58046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Parenthesis normal form</a:t>
            </a:r>
          </a:p>
        </p:txBody>
      </p:sp>
      <p:sp>
        <p:nvSpPr>
          <p:cNvPr id="3" name="Subtitle 2"/>
          <p:cNvSpPr>
            <a:spLocks noGrp="1"/>
          </p:cNvSpPr>
          <p:nvPr>
            <p:ph type="subTitle" idx="1"/>
          </p:nvPr>
        </p:nvSpPr>
        <p:spPr/>
        <p:txBody>
          <a:bodyPr/>
          <a:lstStyle/>
          <a:p>
            <a:r>
              <a:rPr lang="en-US" dirty="0"/>
              <a:t>Adding parenthesis to explicitly show the order of evaluation</a:t>
            </a:r>
          </a:p>
        </p:txBody>
      </p:sp>
    </p:spTree>
    <p:extLst>
      <p:ext uri="{BB962C8B-B14F-4D97-AF65-F5344CB8AC3E}">
        <p14:creationId xmlns:p14="http://schemas.microsoft.com/office/powerpoint/2010/main" val="24034214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Precedence and associativity</a:t>
            </a:r>
          </a:p>
        </p:txBody>
      </p:sp>
      <p:graphicFrame>
        <p:nvGraphicFramePr>
          <p:cNvPr id="3" name="Table 2"/>
          <p:cNvGraphicFramePr>
            <a:graphicFrameLocks noGrp="1"/>
          </p:cNvGraphicFramePr>
          <p:nvPr>
            <p:extLst>
              <p:ext uri="{D42A27DB-BD31-4B8C-83A1-F6EECF244321}">
                <p14:modId xmlns:p14="http://schemas.microsoft.com/office/powerpoint/2010/main" val="282729626"/>
              </p:ext>
            </p:extLst>
          </p:nvPr>
        </p:nvGraphicFramePr>
        <p:xfrm>
          <a:off x="3225800" y="2904066"/>
          <a:ext cx="5413828" cy="2590800"/>
        </p:xfrm>
        <a:graphic>
          <a:graphicData uri="http://schemas.openxmlformats.org/drawingml/2006/table">
            <a:tbl>
              <a:tblPr firstRow="1" bandRow="1">
                <a:tableStyleId>{5C22544A-7EE6-4342-B048-85BDC9FD1C3A}</a:tableStyleId>
              </a:tblPr>
              <a:tblGrid>
                <a:gridCol w="2249714">
                  <a:extLst>
                    <a:ext uri="{9D8B030D-6E8A-4147-A177-3AD203B41FA5}">
                      <a16:colId xmlns:a16="http://schemas.microsoft.com/office/drawing/2014/main" val="1081292183"/>
                    </a:ext>
                  </a:extLst>
                </a:gridCol>
                <a:gridCol w="1494971">
                  <a:extLst>
                    <a:ext uri="{9D8B030D-6E8A-4147-A177-3AD203B41FA5}">
                      <a16:colId xmlns:a16="http://schemas.microsoft.com/office/drawing/2014/main" val="808378990"/>
                    </a:ext>
                  </a:extLst>
                </a:gridCol>
                <a:gridCol w="1669143">
                  <a:extLst>
                    <a:ext uri="{9D8B030D-6E8A-4147-A177-3AD203B41FA5}">
                      <a16:colId xmlns:a16="http://schemas.microsoft.com/office/drawing/2014/main" val="3217023536"/>
                    </a:ext>
                  </a:extLst>
                </a:gridCol>
              </a:tblGrid>
              <a:tr h="370840">
                <a:tc>
                  <a:txBody>
                    <a:bodyPr/>
                    <a:lstStyle/>
                    <a:p>
                      <a:r>
                        <a:rPr lang="en-US" dirty="0"/>
                        <a:t>operator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precedence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associativity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2479550"/>
                  </a:ext>
                </a:extLst>
              </a:tr>
              <a:tr h="0">
                <a:tc>
                  <a:txBody>
                    <a:bodyPr/>
                    <a:lstStyle/>
                    <a:p>
                      <a:r>
                        <a:rPr lang="en-US" dirty="0"/>
                        <a:t>not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highest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left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2633252"/>
                  </a:ext>
                </a:extLst>
              </a:tr>
              <a:tr h="370840">
                <a:tc>
                  <a:txBody>
                    <a:bodyPr/>
                    <a:lstStyle/>
                    <a:p>
                      <a:r>
                        <a:rPr lang="en-US" dirty="0">
                          <a:sym typeface="Symbol" panose="05050102010706020507" pitchFamily="18" charset="2"/>
                        </a:rPr>
                        <a:t></a:t>
                      </a:r>
                      <a:r>
                        <a:rPr lang="en-US" dirty="0"/>
                        <a:t>, div, mod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left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6755754"/>
                  </a:ext>
                </a:extLst>
              </a:tr>
              <a:tr h="370840">
                <a:tc>
                  <a:txBody>
                    <a:bodyPr/>
                    <a:lstStyle/>
                    <a:p>
                      <a:r>
                        <a:rPr lang="en-US" dirty="0">
                          <a:sym typeface="Symbol" panose="05050102010706020507" pitchFamily="18" charset="2"/>
                        </a:rPr>
                        <a:t></a:t>
                      </a:r>
                      <a:r>
                        <a:rPr lang="en-US" dirty="0"/>
                        <a:t>, </a:t>
                      </a:r>
                      <a:r>
                        <a:rPr lang="en-US" dirty="0">
                          <a:sym typeface="Symbol" panose="05050102010706020507" pitchFamily="18" charset="2"/>
                        </a:rPr>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left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4358332"/>
                  </a:ext>
                </a:extLst>
              </a:tr>
              <a:tr h="370840">
                <a:tc>
                  <a:txBody>
                    <a:bodyPr/>
                    <a:lstStyle/>
                    <a:p>
                      <a:r>
                        <a:rPr lang="en-US" dirty="0">
                          <a:sym typeface="Symbol" panose="05050102010706020507" pitchFamily="18" charset="2"/>
                        </a:rPr>
                        <a:t></a:t>
                      </a:r>
                      <a:r>
                        <a:rPr lang="en-US" dirty="0"/>
                        <a:t>, </a:t>
                      </a:r>
                      <a:r>
                        <a:rPr lang="en-US" dirty="0">
                          <a:sym typeface="Symbol" panose="05050102010706020507" pitchFamily="18" charset="2"/>
                        </a:rPr>
                        <a:t></a:t>
                      </a:r>
                      <a:r>
                        <a:rPr lang="en-US" dirty="0"/>
                        <a:t>, </a:t>
                      </a:r>
                      <a:r>
                        <a:rPr lang="en-US" dirty="0">
                          <a:sym typeface="Symbol" panose="05050102010706020507" pitchFamily="18" charset="2"/>
                        </a:rPr>
                        <a:t></a:t>
                      </a:r>
                      <a:r>
                        <a:rPr lang="en-US" dirty="0"/>
                        <a:t>, </a:t>
                      </a:r>
                      <a:r>
                        <a:rPr lang="en-US" dirty="0">
                          <a:sym typeface="Symbol" panose="05050102010706020507" pitchFamily="18" charset="2"/>
                        </a:rPr>
                        <a:t></a:t>
                      </a:r>
                      <a:r>
                        <a:rPr lang="en-US" dirty="0"/>
                        <a:t>, </a:t>
                      </a:r>
                      <a:r>
                        <a:rPr lang="en-US" dirty="0">
                          <a:sym typeface="Symbol" panose="05050102010706020507" pitchFamily="18" charset="2"/>
                        </a:rPr>
                        <a:t></a:t>
                      </a:r>
                      <a:r>
                        <a:rPr lang="en-US" dirty="0"/>
                        <a:t>,</a:t>
                      </a:r>
                      <a:r>
                        <a:rPr lang="en-US" baseline="0" dirty="0"/>
                        <a:t> </a:t>
                      </a:r>
                      <a:r>
                        <a:rPr lang="en-US" baseline="0" dirty="0">
                          <a:sym typeface="Symbol" panose="05050102010706020507" pitchFamily="18" charset="2"/>
                        </a:rPr>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left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1791501"/>
                  </a:ext>
                </a:extLst>
              </a:tr>
              <a:tr h="370840">
                <a:tc>
                  <a:txBody>
                    <a:bodyPr/>
                    <a:lstStyle/>
                    <a:p>
                      <a:r>
                        <a:rPr lang="en-US" dirty="0" err="1"/>
                        <a:t>andalso</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left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55895108"/>
                  </a:ext>
                </a:extLst>
              </a:tr>
              <a:tr h="370840">
                <a:tc>
                  <a:txBody>
                    <a:bodyPr/>
                    <a:lstStyle/>
                    <a:p>
                      <a:r>
                        <a:rPr lang="en-US" dirty="0" err="1"/>
                        <a:t>orelse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left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798637"/>
                  </a:ext>
                </a:extLst>
              </a:tr>
            </a:tbl>
          </a:graphicData>
        </a:graphic>
      </p:graphicFrame>
      <p:cxnSp>
        <p:nvCxnSpPr>
          <p:cNvPr id="5" name="Straight Connector 4"/>
          <p:cNvCxnSpPr/>
          <p:nvPr/>
        </p:nvCxnSpPr>
        <p:spPr>
          <a:xfrm flipV="1">
            <a:off x="3225800" y="4738913"/>
            <a:ext cx="5413828" cy="725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661886" y="1983173"/>
            <a:ext cx="8541657" cy="646331"/>
          </a:xfrm>
          <a:prstGeom prst="rect">
            <a:avLst/>
          </a:prstGeom>
          <a:noFill/>
        </p:spPr>
        <p:txBody>
          <a:bodyPr wrap="square" rtlCol="0">
            <a:spAutoFit/>
          </a:bodyPr>
          <a:lstStyle/>
          <a:p>
            <a:r>
              <a:rPr lang="en-US" dirty="0"/>
              <a:t>The precedence table shown below provides the basis for inserting/omitting parenthesis from basic expressions.</a:t>
            </a:r>
          </a:p>
        </p:txBody>
      </p:sp>
    </p:spTree>
    <p:extLst>
      <p:ext uri="{BB962C8B-B14F-4D97-AF65-F5344CB8AC3E}">
        <p14:creationId xmlns:p14="http://schemas.microsoft.com/office/powerpoint/2010/main" val="27116577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terms</a:t>
            </a:r>
          </a:p>
        </p:txBody>
      </p:sp>
      <p:sp>
        <p:nvSpPr>
          <p:cNvPr id="4" name="Text Placeholder 3"/>
          <p:cNvSpPr>
            <a:spLocks noGrp="1"/>
          </p:cNvSpPr>
          <p:nvPr>
            <p:ph type="body" idx="1"/>
          </p:nvPr>
        </p:nvSpPr>
        <p:spPr/>
        <p:txBody>
          <a:bodyPr/>
          <a:lstStyle/>
          <a:p>
            <a:r>
              <a:rPr lang="en-US" dirty="0"/>
              <a:t>The structure of rules</a:t>
            </a:r>
          </a:p>
        </p:txBody>
      </p:sp>
    </p:spTree>
    <p:extLst>
      <p:ext uri="{BB962C8B-B14F-4D97-AF65-F5344CB8AC3E}">
        <p14:creationId xmlns:p14="http://schemas.microsoft.com/office/powerpoint/2010/main" val="2062882813"/>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structure of rules</a:t>
            </a:r>
          </a:p>
        </p:txBody>
      </p:sp>
      <p:sp>
        <p:nvSpPr>
          <p:cNvPr id="5" name="Content Placeholder 4"/>
          <p:cNvSpPr>
            <a:spLocks noGrp="1"/>
          </p:cNvSpPr>
          <p:nvPr>
            <p:ph idx="1"/>
          </p:nvPr>
        </p:nvSpPr>
        <p:spPr>
          <a:xfrm>
            <a:off x="1451579" y="2133600"/>
            <a:ext cx="9603275" cy="3490686"/>
          </a:xfrm>
        </p:spPr>
        <p:txBody>
          <a:bodyPr>
            <a:normAutofit/>
          </a:bodyPr>
          <a:lstStyle/>
          <a:p>
            <a:pPr marL="0" indent="0">
              <a:buNone/>
            </a:pPr>
            <a:r>
              <a:rPr lang="en-US" dirty="0"/>
              <a:t>A fundamental question when writing rules is to define the entities to which rules should be applied. There are two natural choices for representing expressions.</a:t>
            </a:r>
          </a:p>
          <a:p>
            <a:pPr marL="0" indent="0">
              <a:buNone/>
            </a:pPr>
            <a:endParaRPr lang="en-US" dirty="0"/>
          </a:p>
          <a:p>
            <a:r>
              <a:rPr lang="en-US" dirty="0"/>
              <a:t>An expression is a </a:t>
            </a:r>
            <a:r>
              <a:rPr lang="en-US" dirty="0">
                <a:solidFill>
                  <a:srgbClr val="FF0000"/>
                </a:solidFill>
              </a:rPr>
              <a:t>term</a:t>
            </a:r>
            <a:r>
              <a:rPr lang="en-US" dirty="0"/>
              <a:t> - this representation assumes the parsing problem is solved and that you understand the structure of terms.</a:t>
            </a:r>
          </a:p>
          <a:p>
            <a:r>
              <a:rPr lang="en-US" dirty="0"/>
              <a:t>An expression is a </a:t>
            </a:r>
            <a:r>
              <a:rPr lang="en-US" dirty="0">
                <a:solidFill>
                  <a:srgbClr val="FF0000"/>
                </a:solidFill>
              </a:rPr>
              <a:t>string</a:t>
            </a:r>
            <a:r>
              <a:rPr lang="en-US" dirty="0"/>
              <a:t> - this representation assumes the parsing problem is not solved and that you do not understand the structure of terms.</a:t>
            </a:r>
          </a:p>
        </p:txBody>
      </p:sp>
    </p:spTree>
    <p:extLst>
      <p:ext uri="{BB962C8B-B14F-4D97-AF65-F5344CB8AC3E}">
        <p14:creationId xmlns:p14="http://schemas.microsoft.com/office/powerpoint/2010/main" val="7095419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parsing problem</a:t>
            </a:r>
          </a:p>
        </p:txBody>
      </p:sp>
      <p:sp>
        <p:nvSpPr>
          <p:cNvPr id="3" name="Content Placeholder 2"/>
          <p:cNvSpPr>
            <a:spLocks noGrp="1"/>
          </p:cNvSpPr>
          <p:nvPr>
            <p:ph idx="1"/>
          </p:nvPr>
        </p:nvSpPr>
        <p:spPr>
          <a:xfrm>
            <a:off x="1451579" y="2015732"/>
            <a:ext cx="9603275" cy="3775468"/>
          </a:xfrm>
        </p:spPr>
        <p:txBody>
          <a:bodyPr>
            <a:normAutofit/>
          </a:bodyPr>
          <a:lstStyle/>
          <a:p>
            <a:r>
              <a:rPr lang="en-US" dirty="0"/>
              <a:t>Conceptually speaking, the parsing problem is what lets us correctly decompose an expression into its parts. In other words, the parsing problem lets us incrementally unravel the compositional steps that were used to create the expression.</a:t>
            </a:r>
          </a:p>
          <a:p>
            <a:r>
              <a:rPr lang="en-US" dirty="0"/>
              <a:t>Unraveling an expression that is represented as a </a:t>
            </a:r>
            <a:r>
              <a:rPr lang="en-US" dirty="0">
                <a:solidFill>
                  <a:srgbClr val="FF0000"/>
                </a:solidFill>
              </a:rPr>
              <a:t>term</a:t>
            </a:r>
            <a:r>
              <a:rPr lang="en-US" dirty="0"/>
              <a:t> (which can be displayed as a two-dimensional object) is easy and </a:t>
            </a:r>
            <a:r>
              <a:rPr lang="en-US" dirty="0">
                <a:solidFill>
                  <a:srgbClr val="FF0000"/>
                </a:solidFill>
              </a:rPr>
              <a:t>parenthesis are not needed</a:t>
            </a:r>
            <a:r>
              <a:rPr lang="en-US" dirty="0"/>
              <a:t>. </a:t>
            </a:r>
          </a:p>
          <a:p>
            <a:r>
              <a:rPr lang="en-US" dirty="0"/>
              <a:t>In contrast, when viewing an expression as a </a:t>
            </a:r>
            <a:r>
              <a:rPr lang="en-US" dirty="0">
                <a:solidFill>
                  <a:srgbClr val="FF0000"/>
                </a:solidFill>
              </a:rPr>
              <a:t>string</a:t>
            </a:r>
            <a:r>
              <a:rPr lang="en-US" dirty="0"/>
              <a:t> (a one-dimensional object) we need the </a:t>
            </a:r>
            <a:r>
              <a:rPr lang="en-US" dirty="0">
                <a:solidFill>
                  <a:srgbClr val="FF0000"/>
                </a:solidFill>
              </a:rPr>
              <a:t>help of parenthesis</a:t>
            </a:r>
            <a:r>
              <a:rPr lang="en-US" dirty="0"/>
              <a:t> to help us with the incremental unraveling process. </a:t>
            </a:r>
          </a:p>
          <a:p>
            <a:pPr lvl="1"/>
            <a:r>
              <a:rPr lang="en-US" dirty="0"/>
              <a:t>For this reason, our first task is to define how to construct expressions that are appropriately parenthesized.</a:t>
            </a:r>
          </a:p>
        </p:txBody>
      </p:sp>
    </p:spTree>
    <p:extLst>
      <p:ext uri="{BB962C8B-B14F-4D97-AF65-F5344CB8AC3E}">
        <p14:creationId xmlns:p14="http://schemas.microsoft.com/office/powerpoint/2010/main" val="14384863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pnf</a:t>
            </a:r>
            <a:endParaRPr lang="en-US" dirty="0"/>
          </a:p>
        </p:txBody>
      </p:sp>
      <p:sp>
        <p:nvSpPr>
          <p:cNvPr id="5" name="Text Placeholder 4"/>
          <p:cNvSpPr>
            <a:spLocks noGrp="1"/>
          </p:cNvSpPr>
          <p:nvPr>
            <p:ph type="body" idx="1"/>
          </p:nvPr>
        </p:nvSpPr>
        <p:spPr/>
        <p:txBody>
          <a:bodyPr/>
          <a:lstStyle/>
          <a:p>
            <a:r>
              <a:rPr lang="en-US" dirty="0"/>
              <a:t>Parenthesized Normal Form</a:t>
            </a:r>
          </a:p>
        </p:txBody>
      </p:sp>
    </p:spTree>
    <p:extLst>
      <p:ext uri="{BB962C8B-B14F-4D97-AF65-F5344CB8AC3E}">
        <p14:creationId xmlns:p14="http://schemas.microsoft.com/office/powerpoint/2010/main" val="1230398158"/>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Parenthesized normal form</a:t>
            </a:r>
          </a:p>
        </p:txBody>
      </p:sp>
      <p:sp>
        <p:nvSpPr>
          <p:cNvPr id="5" name="Content Placeholder 4"/>
          <p:cNvSpPr>
            <a:spLocks noGrp="1"/>
          </p:cNvSpPr>
          <p:nvPr>
            <p:ph idx="1"/>
          </p:nvPr>
        </p:nvSpPr>
        <p:spPr/>
        <p:txBody>
          <a:bodyPr/>
          <a:lstStyle/>
          <a:p>
            <a:pPr marL="0" indent="0">
              <a:buNone/>
            </a:pPr>
            <a:r>
              <a:rPr lang="en-US" dirty="0"/>
              <a:t>We want to have rules for constructing fully parenthesized expressions (but not overly parenthesized expressions) - it is only notational conventions together with precedence and associativity rules that let us omit parenthesis. We will use the phrase </a:t>
            </a:r>
            <a:r>
              <a:rPr lang="en-US" dirty="0">
                <a:solidFill>
                  <a:schemeClr val="accent1"/>
                </a:solidFill>
              </a:rPr>
              <a:t>parenthesized normal form</a:t>
            </a:r>
            <a:r>
              <a:rPr lang="en-US" dirty="0"/>
              <a:t> to denote expressions that are properly parenthesized, and we will use the symbol </a:t>
            </a:r>
            <a:r>
              <a:rPr lang="en-US" dirty="0">
                <a:solidFill>
                  <a:schemeClr val="accent1"/>
                </a:solidFill>
              </a:rPr>
              <a:t>E</a:t>
            </a:r>
            <a:r>
              <a:rPr lang="en-US" dirty="0"/>
              <a:t> to denote this set of expressions.</a:t>
            </a:r>
          </a:p>
        </p:txBody>
      </p:sp>
      <p:sp>
        <p:nvSpPr>
          <p:cNvPr id="6" name="TextBox 5"/>
          <p:cNvSpPr txBox="1"/>
          <p:nvPr/>
        </p:nvSpPr>
        <p:spPr>
          <a:xfrm>
            <a:off x="3418114" y="4513943"/>
            <a:ext cx="857927" cy="369332"/>
          </a:xfrm>
          <a:prstGeom prst="rect">
            <a:avLst/>
          </a:prstGeom>
          <a:noFill/>
        </p:spPr>
        <p:txBody>
          <a:bodyPr wrap="none" rtlCol="0">
            <a:spAutoFit/>
          </a:bodyPr>
          <a:lstStyle/>
          <a:p>
            <a:r>
              <a:rPr lang="en-US" dirty="0"/>
              <a:t>v </a:t>
            </a:r>
            <a:r>
              <a:rPr lang="en-US" dirty="0">
                <a:sym typeface="Symbol" panose="05050102010706020507" pitchFamily="18" charset="2"/>
              </a:rPr>
              <a:t></a:t>
            </a:r>
            <a:r>
              <a:rPr lang="en-US" dirty="0"/>
              <a:t> </a:t>
            </a:r>
            <a:r>
              <a:rPr lang="en-US" dirty="0" err="1"/>
              <a:t>Int</a:t>
            </a:r>
            <a:endParaRPr lang="en-US" dirty="0"/>
          </a:p>
        </p:txBody>
      </p:sp>
      <p:sp>
        <p:nvSpPr>
          <p:cNvPr id="7" name="TextBox 6"/>
          <p:cNvSpPr txBox="1"/>
          <p:nvPr/>
        </p:nvSpPr>
        <p:spPr>
          <a:xfrm>
            <a:off x="3461656" y="4877659"/>
            <a:ext cx="747320" cy="369332"/>
          </a:xfrm>
          <a:prstGeom prst="rect">
            <a:avLst/>
          </a:prstGeom>
          <a:noFill/>
        </p:spPr>
        <p:txBody>
          <a:bodyPr wrap="none" rtlCol="0">
            <a:spAutoFit/>
          </a:bodyPr>
          <a:lstStyle/>
          <a:p>
            <a:r>
              <a:rPr lang="en-US" dirty="0"/>
              <a:t>v </a:t>
            </a:r>
            <a:r>
              <a:rPr lang="en-US" dirty="0">
                <a:sym typeface="Symbol" panose="05050102010706020507" pitchFamily="18" charset="2"/>
              </a:rPr>
              <a:t></a:t>
            </a:r>
            <a:r>
              <a:rPr lang="en-US" dirty="0"/>
              <a:t> E</a:t>
            </a:r>
          </a:p>
        </p:txBody>
      </p:sp>
      <p:cxnSp>
        <p:nvCxnSpPr>
          <p:cNvPr id="9" name="Straight Connector 8"/>
          <p:cNvCxnSpPr/>
          <p:nvPr/>
        </p:nvCxnSpPr>
        <p:spPr>
          <a:xfrm>
            <a:off x="3258457" y="4883275"/>
            <a:ext cx="116114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354119" y="4698609"/>
            <a:ext cx="825867" cy="369332"/>
          </a:xfrm>
          <a:prstGeom prst="rect">
            <a:avLst/>
          </a:prstGeom>
          <a:noFill/>
        </p:spPr>
        <p:txBody>
          <a:bodyPr wrap="none" rtlCol="0">
            <a:spAutoFit/>
          </a:bodyPr>
          <a:lstStyle/>
          <a:p>
            <a:r>
              <a:rPr lang="en-US" dirty="0"/>
              <a:t>(E-</a:t>
            </a:r>
            <a:r>
              <a:rPr lang="en-US" dirty="0" err="1"/>
              <a:t>Int</a:t>
            </a:r>
            <a:r>
              <a:rPr lang="en-US" dirty="0"/>
              <a:t>)</a:t>
            </a:r>
          </a:p>
        </p:txBody>
      </p:sp>
      <p:sp>
        <p:nvSpPr>
          <p:cNvPr id="11" name="TextBox 10"/>
          <p:cNvSpPr txBox="1"/>
          <p:nvPr/>
        </p:nvSpPr>
        <p:spPr>
          <a:xfrm>
            <a:off x="6567838" y="4513943"/>
            <a:ext cx="1055097" cy="369332"/>
          </a:xfrm>
          <a:prstGeom prst="rect">
            <a:avLst/>
          </a:prstGeom>
          <a:noFill/>
        </p:spPr>
        <p:txBody>
          <a:bodyPr wrap="none" rtlCol="0">
            <a:spAutoFit/>
          </a:bodyPr>
          <a:lstStyle/>
          <a:p>
            <a:r>
              <a:rPr lang="en-US" dirty="0"/>
              <a:t>v </a:t>
            </a:r>
            <a:r>
              <a:rPr lang="en-US" dirty="0">
                <a:sym typeface="Symbol" panose="05050102010706020507" pitchFamily="18" charset="2"/>
              </a:rPr>
              <a:t></a:t>
            </a:r>
            <a:r>
              <a:rPr lang="en-US" dirty="0"/>
              <a:t> Bool</a:t>
            </a:r>
          </a:p>
        </p:txBody>
      </p:sp>
      <p:sp>
        <p:nvSpPr>
          <p:cNvPr id="12" name="TextBox 11"/>
          <p:cNvSpPr txBox="1"/>
          <p:nvPr/>
        </p:nvSpPr>
        <p:spPr>
          <a:xfrm>
            <a:off x="6691207" y="4877659"/>
            <a:ext cx="747320" cy="369332"/>
          </a:xfrm>
          <a:prstGeom prst="rect">
            <a:avLst/>
          </a:prstGeom>
          <a:noFill/>
        </p:spPr>
        <p:txBody>
          <a:bodyPr wrap="none" rtlCol="0">
            <a:spAutoFit/>
          </a:bodyPr>
          <a:lstStyle/>
          <a:p>
            <a:r>
              <a:rPr lang="en-US" dirty="0"/>
              <a:t>v </a:t>
            </a:r>
            <a:r>
              <a:rPr lang="en-US" dirty="0">
                <a:sym typeface="Symbol" panose="05050102010706020507" pitchFamily="18" charset="2"/>
              </a:rPr>
              <a:t></a:t>
            </a:r>
            <a:r>
              <a:rPr lang="en-US" dirty="0"/>
              <a:t> E</a:t>
            </a:r>
          </a:p>
        </p:txBody>
      </p:sp>
      <p:cxnSp>
        <p:nvCxnSpPr>
          <p:cNvPr id="13" name="Straight Connector 12"/>
          <p:cNvCxnSpPr/>
          <p:nvPr/>
        </p:nvCxnSpPr>
        <p:spPr>
          <a:xfrm>
            <a:off x="6502522" y="4883275"/>
            <a:ext cx="116114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598184" y="4698609"/>
            <a:ext cx="1031051" cy="369332"/>
          </a:xfrm>
          <a:prstGeom prst="rect">
            <a:avLst/>
          </a:prstGeom>
          <a:noFill/>
        </p:spPr>
        <p:txBody>
          <a:bodyPr wrap="none" rtlCol="0">
            <a:spAutoFit/>
          </a:bodyPr>
          <a:lstStyle/>
          <a:p>
            <a:r>
              <a:rPr lang="en-US" dirty="0"/>
              <a:t>(E-Bool)</a:t>
            </a:r>
          </a:p>
        </p:txBody>
      </p:sp>
    </p:spTree>
    <p:extLst>
      <p:ext uri="{BB962C8B-B14F-4D97-AF65-F5344CB8AC3E}">
        <p14:creationId xmlns:p14="http://schemas.microsoft.com/office/powerpoint/2010/main" val="38490950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operations</a:t>
            </a:r>
          </a:p>
        </p:txBody>
      </p:sp>
      <p:grpSp>
        <p:nvGrpSpPr>
          <p:cNvPr id="3" name="Group 2"/>
          <p:cNvGrpSpPr/>
          <p:nvPr/>
        </p:nvGrpSpPr>
        <p:grpSpPr>
          <a:xfrm>
            <a:off x="1342571" y="2055413"/>
            <a:ext cx="2759775" cy="738664"/>
            <a:chOff x="1342571" y="2055413"/>
            <a:chExt cx="2759775" cy="738664"/>
          </a:xfrm>
        </p:grpSpPr>
        <p:sp>
          <p:nvSpPr>
            <p:cNvPr id="4" name="TextBox 3"/>
            <p:cNvSpPr txBox="1"/>
            <p:nvPr/>
          </p:nvSpPr>
          <p:spPr>
            <a:xfrm>
              <a:off x="1342571" y="2055413"/>
              <a:ext cx="845103" cy="369332"/>
            </a:xfrm>
            <a:prstGeom prst="rect">
              <a:avLst/>
            </a:prstGeom>
            <a:noFill/>
          </p:spPr>
          <p:txBody>
            <a:bodyPr wrap="none" rtlCol="0">
              <a:spAutoFit/>
            </a:bodyPr>
            <a:lstStyle/>
            <a:p>
              <a:r>
                <a:rPr lang="en-US" dirty="0"/>
                <a:t>e</a:t>
              </a:r>
              <a:r>
                <a:rPr lang="en-US" baseline="-25000" dirty="0"/>
                <a:t>1</a:t>
              </a:r>
              <a:r>
                <a:rPr lang="en-US" dirty="0"/>
                <a:t> </a:t>
              </a:r>
              <a:r>
                <a:rPr lang="en-US" dirty="0">
                  <a:sym typeface="Symbol" panose="05050102010706020507" pitchFamily="18" charset="2"/>
                </a:rPr>
                <a:t></a:t>
              </a:r>
              <a:r>
                <a:rPr lang="en-US" dirty="0"/>
                <a:t> E</a:t>
              </a:r>
            </a:p>
          </p:txBody>
        </p:sp>
        <p:sp>
          <p:nvSpPr>
            <p:cNvPr id="5" name="TextBox 4"/>
            <p:cNvSpPr txBox="1"/>
            <p:nvPr/>
          </p:nvSpPr>
          <p:spPr>
            <a:xfrm>
              <a:off x="1512551" y="2424745"/>
              <a:ext cx="1467068" cy="369332"/>
            </a:xfrm>
            <a:prstGeom prst="rect">
              <a:avLst/>
            </a:prstGeom>
            <a:noFill/>
          </p:spPr>
          <p:txBody>
            <a:bodyPr wrap="none" rtlCol="0">
              <a:spAutoFit/>
            </a:bodyPr>
            <a:lstStyle/>
            <a:p>
              <a:r>
                <a:rPr lang="en-US" dirty="0"/>
                <a:t>(e</a:t>
              </a:r>
              <a:r>
                <a:rPr lang="en-US" baseline="-25000" dirty="0"/>
                <a:t>1</a:t>
              </a:r>
              <a:r>
                <a:rPr lang="en-US" dirty="0"/>
                <a:t> </a:t>
              </a:r>
              <a:r>
                <a:rPr lang="en-US" dirty="0">
                  <a:sym typeface="Symbol" panose="05050102010706020507" pitchFamily="18" charset="2"/>
                </a:rPr>
                <a:t></a:t>
              </a:r>
              <a:r>
                <a:rPr lang="en-US" dirty="0"/>
                <a:t> e</a:t>
              </a:r>
              <a:r>
                <a:rPr lang="en-US" baseline="-25000" dirty="0"/>
                <a:t>2</a:t>
              </a:r>
              <a:r>
                <a:rPr lang="en-US" dirty="0"/>
                <a:t>) </a:t>
              </a:r>
              <a:r>
                <a:rPr lang="en-US" dirty="0">
                  <a:sym typeface="Symbol" panose="05050102010706020507" pitchFamily="18" charset="2"/>
                </a:rPr>
                <a:t></a:t>
              </a:r>
              <a:r>
                <a:rPr lang="en-US" dirty="0"/>
                <a:t> E</a:t>
              </a:r>
            </a:p>
          </p:txBody>
        </p:sp>
        <p:sp>
          <p:nvSpPr>
            <p:cNvPr id="7" name="TextBox 6"/>
            <p:cNvSpPr txBox="1"/>
            <p:nvPr/>
          </p:nvSpPr>
          <p:spPr>
            <a:xfrm>
              <a:off x="3084119" y="2223924"/>
              <a:ext cx="1018227" cy="369332"/>
            </a:xfrm>
            <a:prstGeom prst="rect">
              <a:avLst/>
            </a:prstGeom>
            <a:noFill/>
          </p:spPr>
          <p:txBody>
            <a:bodyPr wrap="none" rtlCol="0">
              <a:spAutoFit/>
            </a:bodyPr>
            <a:lstStyle/>
            <a:p>
              <a:r>
                <a:rPr lang="en-US" dirty="0"/>
                <a:t>(E-Plus)</a:t>
              </a:r>
            </a:p>
          </p:txBody>
        </p:sp>
        <p:sp>
          <p:nvSpPr>
            <p:cNvPr id="13" name="TextBox 12"/>
            <p:cNvSpPr txBox="1"/>
            <p:nvPr/>
          </p:nvSpPr>
          <p:spPr>
            <a:xfrm>
              <a:off x="2346794" y="2055413"/>
              <a:ext cx="845103" cy="369332"/>
            </a:xfrm>
            <a:prstGeom prst="rect">
              <a:avLst/>
            </a:prstGeom>
            <a:noFill/>
          </p:spPr>
          <p:txBody>
            <a:bodyPr wrap="none" rtlCol="0">
              <a:spAutoFit/>
            </a:bodyPr>
            <a:lstStyle/>
            <a:p>
              <a:r>
                <a:rPr lang="en-US" dirty="0"/>
                <a:t>e</a:t>
              </a:r>
              <a:r>
                <a:rPr lang="en-US" baseline="-25000" dirty="0"/>
                <a:t>2</a:t>
              </a:r>
              <a:r>
                <a:rPr lang="en-US" dirty="0"/>
                <a:t> </a:t>
              </a:r>
              <a:r>
                <a:rPr lang="en-US" dirty="0">
                  <a:sym typeface="Symbol" panose="05050102010706020507" pitchFamily="18" charset="2"/>
                </a:rPr>
                <a:t></a:t>
              </a:r>
              <a:r>
                <a:rPr lang="en-US" dirty="0"/>
                <a:t> E</a:t>
              </a:r>
            </a:p>
          </p:txBody>
        </p:sp>
        <p:cxnSp>
          <p:nvCxnSpPr>
            <p:cNvPr id="34" name="Straight Connector 33"/>
            <p:cNvCxnSpPr/>
            <p:nvPr/>
          </p:nvCxnSpPr>
          <p:spPr>
            <a:xfrm>
              <a:off x="1378018" y="2438400"/>
              <a:ext cx="1771582" cy="0"/>
            </a:xfrm>
            <a:prstGeom prst="line">
              <a:avLst/>
            </a:prstGeom>
            <a:ln w="12700"/>
          </p:spPr>
          <p:style>
            <a:lnRef idx="1">
              <a:schemeClr val="accent1"/>
            </a:lnRef>
            <a:fillRef idx="0">
              <a:schemeClr val="accent1"/>
            </a:fillRef>
            <a:effectRef idx="0">
              <a:schemeClr val="accent1"/>
            </a:effectRef>
            <a:fontRef idx="minor">
              <a:schemeClr val="tx1"/>
            </a:fontRef>
          </p:style>
        </p:cxnSp>
      </p:grpSp>
      <p:grpSp>
        <p:nvGrpSpPr>
          <p:cNvPr id="6" name="Group 5"/>
          <p:cNvGrpSpPr/>
          <p:nvPr/>
        </p:nvGrpSpPr>
        <p:grpSpPr>
          <a:xfrm>
            <a:off x="6683828" y="2049797"/>
            <a:ext cx="2926488" cy="738664"/>
            <a:chOff x="6683828" y="2049797"/>
            <a:chExt cx="2926488" cy="738664"/>
          </a:xfrm>
        </p:grpSpPr>
        <p:sp>
          <p:nvSpPr>
            <p:cNvPr id="14" name="TextBox 13"/>
            <p:cNvSpPr txBox="1"/>
            <p:nvPr/>
          </p:nvSpPr>
          <p:spPr>
            <a:xfrm>
              <a:off x="6683828" y="2049797"/>
              <a:ext cx="845103" cy="369332"/>
            </a:xfrm>
            <a:prstGeom prst="rect">
              <a:avLst/>
            </a:prstGeom>
            <a:noFill/>
          </p:spPr>
          <p:txBody>
            <a:bodyPr wrap="none" rtlCol="0">
              <a:spAutoFit/>
            </a:bodyPr>
            <a:lstStyle/>
            <a:p>
              <a:r>
                <a:rPr lang="en-US" dirty="0"/>
                <a:t>e</a:t>
              </a:r>
              <a:r>
                <a:rPr lang="en-US" baseline="-25000" dirty="0"/>
                <a:t>1</a:t>
              </a:r>
              <a:r>
                <a:rPr lang="en-US" dirty="0"/>
                <a:t> </a:t>
              </a:r>
              <a:r>
                <a:rPr lang="en-US" dirty="0">
                  <a:sym typeface="Symbol" panose="05050102010706020507" pitchFamily="18" charset="2"/>
                </a:rPr>
                <a:t></a:t>
              </a:r>
              <a:r>
                <a:rPr lang="en-US" dirty="0"/>
                <a:t> E</a:t>
              </a:r>
            </a:p>
          </p:txBody>
        </p:sp>
        <p:sp>
          <p:nvSpPr>
            <p:cNvPr id="15" name="TextBox 14"/>
            <p:cNvSpPr txBox="1"/>
            <p:nvPr/>
          </p:nvSpPr>
          <p:spPr>
            <a:xfrm>
              <a:off x="6853808" y="2419129"/>
              <a:ext cx="1513556" cy="369332"/>
            </a:xfrm>
            <a:prstGeom prst="rect">
              <a:avLst/>
            </a:prstGeom>
            <a:noFill/>
          </p:spPr>
          <p:txBody>
            <a:bodyPr wrap="none" rtlCol="0">
              <a:spAutoFit/>
            </a:bodyPr>
            <a:lstStyle/>
            <a:p>
              <a:r>
                <a:rPr lang="en-US" dirty="0"/>
                <a:t>(e</a:t>
              </a:r>
              <a:r>
                <a:rPr lang="en-US" baseline="-25000" dirty="0"/>
                <a:t>1</a:t>
              </a:r>
              <a:r>
                <a:rPr lang="en-US" dirty="0"/>
                <a:t> </a:t>
              </a:r>
              <a:r>
                <a:rPr lang="en-US" dirty="0">
                  <a:sym typeface="Symbol" panose="05050102010706020507" pitchFamily="18" charset="2"/>
                </a:rPr>
                <a:t></a:t>
              </a:r>
              <a:r>
                <a:rPr lang="en-US" dirty="0"/>
                <a:t> e</a:t>
              </a:r>
              <a:r>
                <a:rPr lang="en-US" baseline="-25000" dirty="0"/>
                <a:t>2</a:t>
              </a:r>
              <a:r>
                <a:rPr lang="en-US" dirty="0"/>
                <a:t>) </a:t>
              </a:r>
              <a:r>
                <a:rPr lang="en-US" dirty="0">
                  <a:sym typeface="Symbol" panose="05050102010706020507" pitchFamily="18" charset="2"/>
                </a:rPr>
                <a:t></a:t>
              </a:r>
              <a:r>
                <a:rPr lang="en-US" dirty="0"/>
                <a:t> E</a:t>
              </a:r>
            </a:p>
          </p:txBody>
        </p:sp>
        <p:sp>
          <p:nvSpPr>
            <p:cNvPr id="17" name="TextBox 16"/>
            <p:cNvSpPr txBox="1"/>
            <p:nvPr/>
          </p:nvSpPr>
          <p:spPr>
            <a:xfrm>
              <a:off x="8425376" y="2218308"/>
              <a:ext cx="1184940" cy="369332"/>
            </a:xfrm>
            <a:prstGeom prst="rect">
              <a:avLst/>
            </a:prstGeom>
            <a:noFill/>
          </p:spPr>
          <p:txBody>
            <a:bodyPr wrap="none" rtlCol="0">
              <a:spAutoFit/>
            </a:bodyPr>
            <a:lstStyle/>
            <a:p>
              <a:r>
                <a:rPr lang="en-US" dirty="0"/>
                <a:t>(E-Minus)</a:t>
              </a:r>
            </a:p>
          </p:txBody>
        </p:sp>
        <p:sp>
          <p:nvSpPr>
            <p:cNvPr id="18" name="TextBox 17"/>
            <p:cNvSpPr txBox="1"/>
            <p:nvPr/>
          </p:nvSpPr>
          <p:spPr>
            <a:xfrm>
              <a:off x="7688051" y="2049797"/>
              <a:ext cx="845103" cy="369332"/>
            </a:xfrm>
            <a:prstGeom prst="rect">
              <a:avLst/>
            </a:prstGeom>
            <a:noFill/>
          </p:spPr>
          <p:txBody>
            <a:bodyPr wrap="none" rtlCol="0">
              <a:spAutoFit/>
            </a:bodyPr>
            <a:lstStyle/>
            <a:p>
              <a:r>
                <a:rPr lang="en-US" dirty="0"/>
                <a:t>e</a:t>
              </a:r>
              <a:r>
                <a:rPr lang="en-US" baseline="-25000" dirty="0"/>
                <a:t>2</a:t>
              </a:r>
              <a:r>
                <a:rPr lang="en-US" dirty="0"/>
                <a:t> </a:t>
              </a:r>
              <a:r>
                <a:rPr lang="en-US" dirty="0">
                  <a:sym typeface="Symbol" panose="05050102010706020507" pitchFamily="18" charset="2"/>
                </a:rPr>
                <a:t></a:t>
              </a:r>
              <a:r>
                <a:rPr lang="en-US" dirty="0"/>
                <a:t> E</a:t>
              </a:r>
            </a:p>
          </p:txBody>
        </p:sp>
        <p:cxnSp>
          <p:nvCxnSpPr>
            <p:cNvPr id="36" name="Straight Connector 35"/>
            <p:cNvCxnSpPr/>
            <p:nvPr/>
          </p:nvCxnSpPr>
          <p:spPr>
            <a:xfrm>
              <a:off x="6719275" y="2447376"/>
              <a:ext cx="1771582" cy="0"/>
            </a:xfrm>
            <a:prstGeom prst="line">
              <a:avLst/>
            </a:prstGeom>
            <a:ln w="12700"/>
          </p:spPr>
          <p:style>
            <a:lnRef idx="1">
              <a:schemeClr val="accent1"/>
            </a:lnRef>
            <a:fillRef idx="0">
              <a:schemeClr val="accent1"/>
            </a:fillRef>
            <a:effectRef idx="0">
              <a:schemeClr val="accent1"/>
            </a:effectRef>
            <a:fontRef idx="minor">
              <a:schemeClr val="tx1"/>
            </a:fontRef>
          </p:style>
        </p:cxnSp>
      </p:grpSp>
      <p:grpSp>
        <p:nvGrpSpPr>
          <p:cNvPr id="8" name="Group 7"/>
          <p:cNvGrpSpPr/>
          <p:nvPr/>
        </p:nvGrpSpPr>
        <p:grpSpPr>
          <a:xfrm>
            <a:off x="3954053" y="3268545"/>
            <a:ext cx="2746951" cy="738664"/>
            <a:chOff x="3954053" y="3268545"/>
            <a:chExt cx="2746951" cy="738664"/>
          </a:xfrm>
        </p:grpSpPr>
        <p:sp>
          <p:nvSpPr>
            <p:cNvPr id="29" name="TextBox 28"/>
            <p:cNvSpPr txBox="1"/>
            <p:nvPr/>
          </p:nvSpPr>
          <p:spPr>
            <a:xfrm>
              <a:off x="3954053" y="3268545"/>
              <a:ext cx="845103" cy="369332"/>
            </a:xfrm>
            <a:prstGeom prst="rect">
              <a:avLst/>
            </a:prstGeom>
            <a:noFill/>
          </p:spPr>
          <p:txBody>
            <a:bodyPr wrap="none" rtlCol="0">
              <a:spAutoFit/>
            </a:bodyPr>
            <a:lstStyle/>
            <a:p>
              <a:r>
                <a:rPr lang="en-US" dirty="0"/>
                <a:t>e</a:t>
              </a:r>
              <a:r>
                <a:rPr lang="en-US" baseline="-25000" dirty="0"/>
                <a:t>1</a:t>
              </a:r>
              <a:r>
                <a:rPr lang="en-US" dirty="0"/>
                <a:t> </a:t>
              </a:r>
              <a:r>
                <a:rPr lang="en-US" dirty="0">
                  <a:sym typeface="Symbol" panose="05050102010706020507" pitchFamily="18" charset="2"/>
                </a:rPr>
                <a:t></a:t>
              </a:r>
              <a:r>
                <a:rPr lang="en-US" dirty="0"/>
                <a:t> E</a:t>
              </a:r>
            </a:p>
          </p:txBody>
        </p:sp>
        <p:sp>
          <p:nvSpPr>
            <p:cNvPr id="30" name="TextBox 29"/>
            <p:cNvSpPr txBox="1"/>
            <p:nvPr/>
          </p:nvSpPr>
          <p:spPr>
            <a:xfrm>
              <a:off x="4124033" y="3637877"/>
              <a:ext cx="1455848" cy="369332"/>
            </a:xfrm>
            <a:prstGeom prst="rect">
              <a:avLst/>
            </a:prstGeom>
            <a:noFill/>
          </p:spPr>
          <p:txBody>
            <a:bodyPr wrap="none" rtlCol="0">
              <a:spAutoFit/>
            </a:bodyPr>
            <a:lstStyle/>
            <a:p>
              <a:r>
                <a:rPr lang="en-US" dirty="0"/>
                <a:t>(e</a:t>
              </a:r>
              <a:r>
                <a:rPr lang="en-US" baseline="-25000" dirty="0"/>
                <a:t>1</a:t>
              </a:r>
              <a:r>
                <a:rPr lang="en-US" dirty="0"/>
                <a:t> </a:t>
              </a:r>
              <a:r>
                <a:rPr lang="en-US" dirty="0">
                  <a:sym typeface="Symbol" panose="05050102010706020507" pitchFamily="18" charset="2"/>
                </a:rPr>
                <a:t></a:t>
              </a:r>
              <a:r>
                <a:rPr lang="en-US" dirty="0"/>
                <a:t> e</a:t>
              </a:r>
              <a:r>
                <a:rPr lang="en-US" baseline="-25000" dirty="0"/>
                <a:t>2</a:t>
              </a:r>
              <a:r>
                <a:rPr lang="en-US" dirty="0"/>
                <a:t>) </a:t>
              </a:r>
              <a:r>
                <a:rPr lang="en-US" dirty="0">
                  <a:sym typeface="Symbol" panose="05050102010706020507" pitchFamily="18" charset="2"/>
                </a:rPr>
                <a:t></a:t>
              </a:r>
              <a:r>
                <a:rPr lang="en-US" dirty="0"/>
                <a:t> E</a:t>
              </a:r>
            </a:p>
          </p:txBody>
        </p:sp>
        <p:sp>
          <p:nvSpPr>
            <p:cNvPr id="32" name="TextBox 31"/>
            <p:cNvSpPr txBox="1"/>
            <p:nvPr/>
          </p:nvSpPr>
          <p:spPr>
            <a:xfrm>
              <a:off x="5695601" y="3437056"/>
              <a:ext cx="1005403" cy="369332"/>
            </a:xfrm>
            <a:prstGeom prst="rect">
              <a:avLst/>
            </a:prstGeom>
            <a:noFill/>
          </p:spPr>
          <p:txBody>
            <a:bodyPr wrap="none" rtlCol="0">
              <a:spAutoFit/>
            </a:bodyPr>
            <a:lstStyle/>
            <a:p>
              <a:r>
                <a:rPr lang="en-US" dirty="0"/>
                <a:t>(E-</a:t>
              </a:r>
              <a:r>
                <a:rPr lang="en-US" dirty="0" err="1"/>
                <a:t>Mult</a:t>
              </a:r>
              <a:r>
                <a:rPr lang="en-US" dirty="0"/>
                <a:t>)</a:t>
              </a:r>
            </a:p>
          </p:txBody>
        </p:sp>
        <p:sp>
          <p:nvSpPr>
            <p:cNvPr id="33" name="TextBox 32"/>
            <p:cNvSpPr txBox="1"/>
            <p:nvPr/>
          </p:nvSpPr>
          <p:spPr>
            <a:xfrm>
              <a:off x="4958276" y="3268545"/>
              <a:ext cx="845103" cy="369332"/>
            </a:xfrm>
            <a:prstGeom prst="rect">
              <a:avLst/>
            </a:prstGeom>
            <a:noFill/>
          </p:spPr>
          <p:txBody>
            <a:bodyPr wrap="none" rtlCol="0">
              <a:spAutoFit/>
            </a:bodyPr>
            <a:lstStyle/>
            <a:p>
              <a:r>
                <a:rPr lang="en-US" dirty="0"/>
                <a:t>e</a:t>
              </a:r>
              <a:r>
                <a:rPr lang="en-US" baseline="-25000" dirty="0"/>
                <a:t>2</a:t>
              </a:r>
              <a:r>
                <a:rPr lang="en-US" dirty="0"/>
                <a:t> </a:t>
              </a:r>
              <a:r>
                <a:rPr lang="en-US" dirty="0">
                  <a:sym typeface="Symbol" panose="05050102010706020507" pitchFamily="18" charset="2"/>
                </a:rPr>
                <a:t></a:t>
              </a:r>
              <a:r>
                <a:rPr lang="en-US" dirty="0"/>
                <a:t> E</a:t>
              </a:r>
            </a:p>
          </p:txBody>
        </p:sp>
        <p:cxnSp>
          <p:nvCxnSpPr>
            <p:cNvPr id="37" name="Straight Connector 36"/>
            <p:cNvCxnSpPr/>
            <p:nvPr/>
          </p:nvCxnSpPr>
          <p:spPr>
            <a:xfrm>
              <a:off x="3962400" y="3652391"/>
              <a:ext cx="1771582" cy="0"/>
            </a:xfrm>
            <a:prstGeom prst="line">
              <a:avLst/>
            </a:prstGeom>
            <a:ln w="12700"/>
          </p:spPr>
          <p:style>
            <a:lnRef idx="1">
              <a:schemeClr val="accent1"/>
            </a:lnRef>
            <a:fillRef idx="0">
              <a:schemeClr val="accent1"/>
            </a:fillRef>
            <a:effectRef idx="0">
              <a:schemeClr val="accent1"/>
            </a:effectRef>
            <a:fontRef idx="minor">
              <a:schemeClr val="tx1"/>
            </a:fontRef>
          </p:style>
        </p:cxnSp>
      </p:grpSp>
      <p:grpSp>
        <p:nvGrpSpPr>
          <p:cNvPr id="9" name="Group 8"/>
          <p:cNvGrpSpPr/>
          <p:nvPr/>
        </p:nvGrpSpPr>
        <p:grpSpPr>
          <a:xfrm>
            <a:off x="1342571" y="4648200"/>
            <a:ext cx="2605887" cy="751191"/>
            <a:chOff x="1342571" y="4648200"/>
            <a:chExt cx="2605887" cy="751191"/>
          </a:xfrm>
        </p:grpSpPr>
        <p:sp>
          <p:nvSpPr>
            <p:cNvPr id="19" name="TextBox 18"/>
            <p:cNvSpPr txBox="1"/>
            <p:nvPr/>
          </p:nvSpPr>
          <p:spPr>
            <a:xfrm>
              <a:off x="1342571" y="4648200"/>
              <a:ext cx="845103" cy="369332"/>
            </a:xfrm>
            <a:prstGeom prst="rect">
              <a:avLst/>
            </a:prstGeom>
            <a:noFill/>
          </p:spPr>
          <p:txBody>
            <a:bodyPr wrap="none" rtlCol="0">
              <a:spAutoFit/>
            </a:bodyPr>
            <a:lstStyle/>
            <a:p>
              <a:r>
                <a:rPr lang="en-US" dirty="0"/>
                <a:t>e</a:t>
              </a:r>
              <a:r>
                <a:rPr lang="en-US" baseline="-25000" dirty="0"/>
                <a:t>1</a:t>
              </a:r>
              <a:r>
                <a:rPr lang="en-US" dirty="0"/>
                <a:t> </a:t>
              </a:r>
              <a:r>
                <a:rPr lang="en-US" dirty="0">
                  <a:sym typeface="Symbol" panose="05050102010706020507" pitchFamily="18" charset="2"/>
                </a:rPr>
                <a:t></a:t>
              </a:r>
              <a:r>
                <a:rPr lang="en-US" dirty="0"/>
                <a:t> E</a:t>
              </a:r>
            </a:p>
          </p:txBody>
        </p:sp>
        <p:sp>
          <p:nvSpPr>
            <p:cNvPr id="20" name="TextBox 19"/>
            <p:cNvSpPr txBox="1"/>
            <p:nvPr/>
          </p:nvSpPr>
          <p:spPr>
            <a:xfrm>
              <a:off x="1469009" y="5030059"/>
              <a:ext cx="1635384" cy="369332"/>
            </a:xfrm>
            <a:prstGeom prst="rect">
              <a:avLst/>
            </a:prstGeom>
            <a:noFill/>
          </p:spPr>
          <p:txBody>
            <a:bodyPr wrap="none" rtlCol="0">
              <a:spAutoFit/>
            </a:bodyPr>
            <a:lstStyle/>
            <a:p>
              <a:r>
                <a:rPr lang="en-US" dirty="0"/>
                <a:t>(e</a:t>
              </a:r>
              <a:r>
                <a:rPr lang="en-US" baseline="-25000" dirty="0"/>
                <a:t>1</a:t>
              </a:r>
              <a:r>
                <a:rPr lang="en-US" dirty="0"/>
                <a:t> div e</a:t>
              </a:r>
              <a:r>
                <a:rPr lang="en-US" baseline="-25000" dirty="0"/>
                <a:t>2</a:t>
              </a:r>
              <a:r>
                <a:rPr lang="en-US" dirty="0"/>
                <a:t>) </a:t>
              </a:r>
              <a:r>
                <a:rPr lang="en-US" dirty="0">
                  <a:sym typeface="Symbol" panose="05050102010706020507" pitchFamily="18" charset="2"/>
                </a:rPr>
                <a:t></a:t>
              </a:r>
              <a:r>
                <a:rPr lang="en-US" dirty="0"/>
                <a:t> E</a:t>
              </a:r>
            </a:p>
          </p:txBody>
        </p:sp>
        <p:sp>
          <p:nvSpPr>
            <p:cNvPr id="22" name="TextBox 21"/>
            <p:cNvSpPr txBox="1"/>
            <p:nvPr/>
          </p:nvSpPr>
          <p:spPr>
            <a:xfrm>
              <a:off x="3084119" y="4829238"/>
              <a:ext cx="864339" cy="369332"/>
            </a:xfrm>
            <a:prstGeom prst="rect">
              <a:avLst/>
            </a:prstGeom>
            <a:noFill/>
          </p:spPr>
          <p:txBody>
            <a:bodyPr wrap="none" rtlCol="0">
              <a:spAutoFit/>
            </a:bodyPr>
            <a:lstStyle/>
            <a:p>
              <a:r>
                <a:rPr lang="en-US" dirty="0"/>
                <a:t>(E-div)</a:t>
              </a:r>
            </a:p>
          </p:txBody>
        </p:sp>
        <p:sp>
          <p:nvSpPr>
            <p:cNvPr id="23" name="TextBox 22"/>
            <p:cNvSpPr txBox="1"/>
            <p:nvPr/>
          </p:nvSpPr>
          <p:spPr>
            <a:xfrm>
              <a:off x="2346794" y="4648200"/>
              <a:ext cx="845103" cy="369332"/>
            </a:xfrm>
            <a:prstGeom prst="rect">
              <a:avLst/>
            </a:prstGeom>
            <a:noFill/>
          </p:spPr>
          <p:txBody>
            <a:bodyPr wrap="none" rtlCol="0">
              <a:spAutoFit/>
            </a:bodyPr>
            <a:lstStyle/>
            <a:p>
              <a:r>
                <a:rPr lang="en-US" dirty="0"/>
                <a:t>e</a:t>
              </a:r>
              <a:r>
                <a:rPr lang="en-US" baseline="-25000" dirty="0"/>
                <a:t>2</a:t>
              </a:r>
              <a:r>
                <a:rPr lang="en-US" dirty="0"/>
                <a:t> </a:t>
              </a:r>
              <a:r>
                <a:rPr lang="en-US" dirty="0">
                  <a:sym typeface="Symbol" panose="05050102010706020507" pitchFamily="18" charset="2"/>
                </a:rPr>
                <a:t></a:t>
              </a:r>
              <a:r>
                <a:rPr lang="en-US" dirty="0"/>
                <a:t> E</a:t>
              </a:r>
            </a:p>
          </p:txBody>
        </p:sp>
        <p:cxnSp>
          <p:nvCxnSpPr>
            <p:cNvPr id="38" name="Straight Connector 37"/>
            <p:cNvCxnSpPr/>
            <p:nvPr/>
          </p:nvCxnSpPr>
          <p:spPr>
            <a:xfrm>
              <a:off x="1352618" y="5029200"/>
              <a:ext cx="1771582" cy="0"/>
            </a:xfrm>
            <a:prstGeom prst="line">
              <a:avLst/>
            </a:prstGeom>
            <a:ln w="12700"/>
          </p:spPr>
          <p:style>
            <a:lnRef idx="1">
              <a:schemeClr val="accent1"/>
            </a:lnRef>
            <a:fillRef idx="0">
              <a:schemeClr val="accent1"/>
            </a:fillRef>
            <a:effectRef idx="0">
              <a:schemeClr val="accent1"/>
            </a:effectRef>
            <a:fontRef idx="minor">
              <a:schemeClr val="tx1"/>
            </a:fontRef>
          </p:style>
        </p:cxnSp>
      </p:grpSp>
      <p:grpSp>
        <p:nvGrpSpPr>
          <p:cNvPr id="10" name="Group 9"/>
          <p:cNvGrpSpPr/>
          <p:nvPr/>
        </p:nvGrpSpPr>
        <p:grpSpPr>
          <a:xfrm>
            <a:off x="6682937" y="4655111"/>
            <a:ext cx="2760666" cy="738664"/>
            <a:chOff x="6682937" y="4655111"/>
            <a:chExt cx="2760666" cy="738664"/>
          </a:xfrm>
        </p:grpSpPr>
        <p:sp>
          <p:nvSpPr>
            <p:cNvPr id="24" name="TextBox 23"/>
            <p:cNvSpPr txBox="1"/>
            <p:nvPr/>
          </p:nvSpPr>
          <p:spPr>
            <a:xfrm>
              <a:off x="6683828" y="4655111"/>
              <a:ext cx="845103" cy="369332"/>
            </a:xfrm>
            <a:prstGeom prst="rect">
              <a:avLst/>
            </a:prstGeom>
            <a:noFill/>
          </p:spPr>
          <p:txBody>
            <a:bodyPr wrap="none" rtlCol="0">
              <a:spAutoFit/>
            </a:bodyPr>
            <a:lstStyle/>
            <a:p>
              <a:r>
                <a:rPr lang="en-US" dirty="0"/>
                <a:t>e</a:t>
              </a:r>
              <a:r>
                <a:rPr lang="en-US" baseline="-25000" dirty="0"/>
                <a:t>1</a:t>
              </a:r>
              <a:r>
                <a:rPr lang="en-US" dirty="0"/>
                <a:t> </a:t>
              </a:r>
              <a:r>
                <a:rPr lang="en-US" dirty="0">
                  <a:sym typeface="Symbol" panose="05050102010706020507" pitchFamily="18" charset="2"/>
                </a:rPr>
                <a:t></a:t>
              </a:r>
              <a:r>
                <a:rPr lang="en-US" dirty="0"/>
                <a:t> E</a:t>
              </a:r>
            </a:p>
          </p:txBody>
        </p:sp>
        <p:sp>
          <p:nvSpPr>
            <p:cNvPr id="25" name="TextBox 24"/>
            <p:cNvSpPr txBox="1"/>
            <p:nvPr/>
          </p:nvSpPr>
          <p:spPr>
            <a:xfrm>
              <a:off x="6708667" y="5024443"/>
              <a:ext cx="1789272" cy="369332"/>
            </a:xfrm>
            <a:prstGeom prst="rect">
              <a:avLst/>
            </a:prstGeom>
            <a:noFill/>
          </p:spPr>
          <p:txBody>
            <a:bodyPr wrap="none" rtlCol="0">
              <a:spAutoFit/>
            </a:bodyPr>
            <a:lstStyle/>
            <a:p>
              <a:r>
                <a:rPr lang="en-US" dirty="0"/>
                <a:t>(e</a:t>
              </a:r>
              <a:r>
                <a:rPr lang="en-US" baseline="-25000" dirty="0"/>
                <a:t>1</a:t>
              </a:r>
              <a:r>
                <a:rPr lang="en-US" dirty="0"/>
                <a:t> mod e</a:t>
              </a:r>
              <a:r>
                <a:rPr lang="en-US" baseline="-25000" dirty="0"/>
                <a:t>2</a:t>
              </a:r>
              <a:r>
                <a:rPr lang="en-US" dirty="0"/>
                <a:t>) </a:t>
              </a:r>
              <a:r>
                <a:rPr lang="en-US" dirty="0">
                  <a:sym typeface="Symbol" panose="05050102010706020507" pitchFamily="18" charset="2"/>
                </a:rPr>
                <a:t></a:t>
              </a:r>
              <a:r>
                <a:rPr lang="en-US" dirty="0"/>
                <a:t> E</a:t>
              </a:r>
            </a:p>
          </p:txBody>
        </p:sp>
        <p:sp>
          <p:nvSpPr>
            <p:cNvPr id="27" name="TextBox 26"/>
            <p:cNvSpPr txBox="1"/>
            <p:nvPr/>
          </p:nvSpPr>
          <p:spPr>
            <a:xfrm>
              <a:off x="8425376" y="4823622"/>
              <a:ext cx="1018227" cy="369332"/>
            </a:xfrm>
            <a:prstGeom prst="rect">
              <a:avLst/>
            </a:prstGeom>
            <a:noFill/>
          </p:spPr>
          <p:txBody>
            <a:bodyPr wrap="none" rtlCol="0">
              <a:spAutoFit/>
            </a:bodyPr>
            <a:lstStyle/>
            <a:p>
              <a:r>
                <a:rPr lang="en-US" dirty="0"/>
                <a:t>(E-Mod)</a:t>
              </a:r>
            </a:p>
          </p:txBody>
        </p:sp>
        <p:sp>
          <p:nvSpPr>
            <p:cNvPr id="28" name="TextBox 27"/>
            <p:cNvSpPr txBox="1"/>
            <p:nvPr/>
          </p:nvSpPr>
          <p:spPr>
            <a:xfrm>
              <a:off x="7688051" y="4655111"/>
              <a:ext cx="845103" cy="369332"/>
            </a:xfrm>
            <a:prstGeom prst="rect">
              <a:avLst/>
            </a:prstGeom>
            <a:noFill/>
          </p:spPr>
          <p:txBody>
            <a:bodyPr wrap="none" rtlCol="0">
              <a:spAutoFit/>
            </a:bodyPr>
            <a:lstStyle/>
            <a:p>
              <a:r>
                <a:rPr lang="en-US" dirty="0"/>
                <a:t>e</a:t>
              </a:r>
              <a:r>
                <a:rPr lang="en-US" baseline="-25000" dirty="0"/>
                <a:t>2</a:t>
              </a:r>
              <a:r>
                <a:rPr lang="en-US" dirty="0"/>
                <a:t> </a:t>
              </a:r>
              <a:r>
                <a:rPr lang="en-US" dirty="0">
                  <a:sym typeface="Symbol" panose="05050102010706020507" pitchFamily="18" charset="2"/>
                </a:rPr>
                <a:t></a:t>
              </a:r>
              <a:r>
                <a:rPr lang="en-US" dirty="0"/>
                <a:t> E</a:t>
              </a:r>
            </a:p>
          </p:txBody>
        </p:sp>
        <p:cxnSp>
          <p:nvCxnSpPr>
            <p:cNvPr id="39" name="Straight Connector 38"/>
            <p:cNvCxnSpPr/>
            <p:nvPr/>
          </p:nvCxnSpPr>
          <p:spPr>
            <a:xfrm>
              <a:off x="6682937" y="5031700"/>
              <a:ext cx="1771582"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302301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and equality operations</a:t>
            </a:r>
          </a:p>
        </p:txBody>
      </p:sp>
      <p:sp>
        <p:nvSpPr>
          <p:cNvPr id="4" name="TextBox 3"/>
          <p:cNvSpPr txBox="1"/>
          <p:nvPr/>
        </p:nvSpPr>
        <p:spPr>
          <a:xfrm>
            <a:off x="2044372" y="2142499"/>
            <a:ext cx="845103" cy="369332"/>
          </a:xfrm>
          <a:prstGeom prst="rect">
            <a:avLst/>
          </a:prstGeom>
          <a:noFill/>
        </p:spPr>
        <p:txBody>
          <a:bodyPr wrap="none" rtlCol="0">
            <a:spAutoFit/>
          </a:bodyPr>
          <a:lstStyle/>
          <a:p>
            <a:r>
              <a:rPr lang="en-US" dirty="0"/>
              <a:t>e</a:t>
            </a:r>
            <a:r>
              <a:rPr lang="en-US" baseline="-25000" dirty="0"/>
              <a:t>1</a:t>
            </a:r>
            <a:r>
              <a:rPr lang="en-US" dirty="0"/>
              <a:t> </a:t>
            </a:r>
            <a:r>
              <a:rPr lang="en-US" dirty="0">
                <a:sym typeface="Symbol" panose="05050102010706020507" pitchFamily="18" charset="2"/>
              </a:rPr>
              <a:t></a:t>
            </a:r>
            <a:r>
              <a:rPr lang="en-US" dirty="0"/>
              <a:t> E</a:t>
            </a:r>
          </a:p>
        </p:txBody>
      </p:sp>
      <p:sp>
        <p:nvSpPr>
          <p:cNvPr id="5" name="TextBox 4"/>
          <p:cNvSpPr txBox="1"/>
          <p:nvPr/>
        </p:nvSpPr>
        <p:spPr>
          <a:xfrm>
            <a:off x="2214352" y="2511831"/>
            <a:ext cx="1467068" cy="369332"/>
          </a:xfrm>
          <a:prstGeom prst="rect">
            <a:avLst/>
          </a:prstGeom>
          <a:noFill/>
        </p:spPr>
        <p:txBody>
          <a:bodyPr wrap="none" rtlCol="0">
            <a:spAutoFit/>
          </a:bodyPr>
          <a:lstStyle/>
          <a:p>
            <a:r>
              <a:rPr lang="en-US" dirty="0"/>
              <a:t>(e</a:t>
            </a:r>
            <a:r>
              <a:rPr lang="en-US" baseline="-25000" dirty="0"/>
              <a:t>1</a:t>
            </a:r>
            <a:r>
              <a:rPr lang="en-US" dirty="0"/>
              <a:t> </a:t>
            </a:r>
            <a:r>
              <a:rPr lang="en-US" dirty="0">
                <a:sym typeface="Symbol" panose="05050102010706020507" pitchFamily="18" charset="2"/>
              </a:rPr>
              <a:t></a:t>
            </a:r>
            <a:r>
              <a:rPr lang="en-US" dirty="0"/>
              <a:t> e</a:t>
            </a:r>
            <a:r>
              <a:rPr lang="en-US" baseline="-25000" dirty="0"/>
              <a:t>2</a:t>
            </a:r>
            <a:r>
              <a:rPr lang="en-US" dirty="0"/>
              <a:t>) </a:t>
            </a:r>
            <a:r>
              <a:rPr lang="en-US" dirty="0">
                <a:sym typeface="Symbol" panose="05050102010706020507" pitchFamily="18" charset="2"/>
              </a:rPr>
              <a:t></a:t>
            </a:r>
            <a:r>
              <a:rPr lang="en-US" dirty="0"/>
              <a:t> E</a:t>
            </a:r>
          </a:p>
        </p:txBody>
      </p:sp>
      <p:sp>
        <p:nvSpPr>
          <p:cNvPr id="7" name="TextBox 6"/>
          <p:cNvSpPr txBox="1"/>
          <p:nvPr/>
        </p:nvSpPr>
        <p:spPr>
          <a:xfrm>
            <a:off x="3785920" y="2311010"/>
            <a:ext cx="761747" cy="369332"/>
          </a:xfrm>
          <a:prstGeom prst="rect">
            <a:avLst/>
          </a:prstGeom>
          <a:noFill/>
        </p:spPr>
        <p:txBody>
          <a:bodyPr wrap="none" rtlCol="0">
            <a:spAutoFit/>
          </a:bodyPr>
          <a:lstStyle/>
          <a:p>
            <a:r>
              <a:rPr lang="en-US" dirty="0"/>
              <a:t>(E-Lt)</a:t>
            </a:r>
          </a:p>
        </p:txBody>
      </p:sp>
      <p:sp>
        <p:nvSpPr>
          <p:cNvPr id="8" name="TextBox 7"/>
          <p:cNvSpPr txBox="1"/>
          <p:nvPr/>
        </p:nvSpPr>
        <p:spPr>
          <a:xfrm>
            <a:off x="3048595" y="2142499"/>
            <a:ext cx="845103" cy="369332"/>
          </a:xfrm>
          <a:prstGeom prst="rect">
            <a:avLst/>
          </a:prstGeom>
          <a:noFill/>
        </p:spPr>
        <p:txBody>
          <a:bodyPr wrap="none" rtlCol="0">
            <a:spAutoFit/>
          </a:bodyPr>
          <a:lstStyle/>
          <a:p>
            <a:r>
              <a:rPr lang="en-US" dirty="0"/>
              <a:t>e</a:t>
            </a:r>
            <a:r>
              <a:rPr lang="en-US" baseline="-25000" dirty="0"/>
              <a:t>2</a:t>
            </a:r>
            <a:r>
              <a:rPr lang="en-US" dirty="0"/>
              <a:t> </a:t>
            </a:r>
            <a:r>
              <a:rPr lang="en-US" dirty="0">
                <a:sym typeface="Symbol" panose="05050102010706020507" pitchFamily="18" charset="2"/>
              </a:rPr>
              <a:t></a:t>
            </a:r>
            <a:r>
              <a:rPr lang="en-US" dirty="0"/>
              <a:t> E</a:t>
            </a:r>
          </a:p>
        </p:txBody>
      </p:sp>
      <p:sp>
        <p:nvSpPr>
          <p:cNvPr id="9" name="TextBox 8"/>
          <p:cNvSpPr txBox="1"/>
          <p:nvPr/>
        </p:nvSpPr>
        <p:spPr>
          <a:xfrm>
            <a:off x="7385629" y="2136883"/>
            <a:ext cx="845103" cy="369332"/>
          </a:xfrm>
          <a:prstGeom prst="rect">
            <a:avLst/>
          </a:prstGeom>
          <a:noFill/>
        </p:spPr>
        <p:txBody>
          <a:bodyPr wrap="none" rtlCol="0">
            <a:spAutoFit/>
          </a:bodyPr>
          <a:lstStyle/>
          <a:p>
            <a:r>
              <a:rPr lang="en-US" dirty="0"/>
              <a:t>e</a:t>
            </a:r>
            <a:r>
              <a:rPr lang="en-US" baseline="-25000" dirty="0"/>
              <a:t>1</a:t>
            </a:r>
            <a:r>
              <a:rPr lang="en-US" dirty="0"/>
              <a:t> </a:t>
            </a:r>
            <a:r>
              <a:rPr lang="en-US" dirty="0">
                <a:sym typeface="Symbol" panose="05050102010706020507" pitchFamily="18" charset="2"/>
              </a:rPr>
              <a:t></a:t>
            </a:r>
            <a:r>
              <a:rPr lang="en-US" dirty="0"/>
              <a:t> E</a:t>
            </a:r>
          </a:p>
        </p:txBody>
      </p:sp>
      <p:sp>
        <p:nvSpPr>
          <p:cNvPr id="10" name="TextBox 9"/>
          <p:cNvSpPr txBox="1"/>
          <p:nvPr/>
        </p:nvSpPr>
        <p:spPr>
          <a:xfrm>
            <a:off x="7555609" y="2506215"/>
            <a:ext cx="1593706" cy="369332"/>
          </a:xfrm>
          <a:prstGeom prst="rect">
            <a:avLst/>
          </a:prstGeom>
          <a:noFill/>
        </p:spPr>
        <p:txBody>
          <a:bodyPr wrap="none" rtlCol="0">
            <a:spAutoFit/>
          </a:bodyPr>
          <a:lstStyle/>
          <a:p>
            <a:r>
              <a:rPr lang="en-US" dirty="0"/>
              <a:t>(e</a:t>
            </a:r>
            <a:r>
              <a:rPr lang="en-US" baseline="-25000" dirty="0"/>
              <a:t>1</a:t>
            </a:r>
            <a:r>
              <a:rPr lang="en-US" dirty="0"/>
              <a:t> </a:t>
            </a:r>
            <a:r>
              <a:rPr lang="en-US" dirty="0">
                <a:sym typeface="Symbol" panose="05050102010706020507" pitchFamily="18" charset="2"/>
              </a:rPr>
              <a:t></a:t>
            </a:r>
            <a:r>
              <a:rPr lang="en-US" dirty="0"/>
              <a:t> e</a:t>
            </a:r>
            <a:r>
              <a:rPr lang="en-US" baseline="-25000" dirty="0"/>
              <a:t>2</a:t>
            </a:r>
            <a:r>
              <a:rPr lang="en-US" dirty="0"/>
              <a:t>) </a:t>
            </a:r>
            <a:r>
              <a:rPr lang="en-US" dirty="0">
                <a:sym typeface="Symbol" panose="05050102010706020507" pitchFamily="18" charset="2"/>
              </a:rPr>
              <a:t></a:t>
            </a:r>
            <a:r>
              <a:rPr lang="en-US" dirty="0"/>
              <a:t> E</a:t>
            </a:r>
          </a:p>
        </p:txBody>
      </p:sp>
      <p:sp>
        <p:nvSpPr>
          <p:cNvPr id="12" name="TextBox 11"/>
          <p:cNvSpPr txBox="1"/>
          <p:nvPr/>
        </p:nvSpPr>
        <p:spPr>
          <a:xfrm>
            <a:off x="9127177" y="2305394"/>
            <a:ext cx="954107" cy="369332"/>
          </a:xfrm>
          <a:prstGeom prst="rect">
            <a:avLst/>
          </a:prstGeom>
          <a:noFill/>
        </p:spPr>
        <p:txBody>
          <a:bodyPr wrap="none" rtlCol="0">
            <a:spAutoFit/>
          </a:bodyPr>
          <a:lstStyle/>
          <a:p>
            <a:r>
              <a:rPr lang="en-US" dirty="0"/>
              <a:t>(E-</a:t>
            </a:r>
            <a:r>
              <a:rPr lang="en-US" dirty="0" err="1"/>
              <a:t>Leq</a:t>
            </a:r>
            <a:r>
              <a:rPr lang="en-US" dirty="0"/>
              <a:t>)</a:t>
            </a:r>
          </a:p>
        </p:txBody>
      </p:sp>
      <p:sp>
        <p:nvSpPr>
          <p:cNvPr id="13" name="TextBox 12"/>
          <p:cNvSpPr txBox="1"/>
          <p:nvPr/>
        </p:nvSpPr>
        <p:spPr>
          <a:xfrm>
            <a:off x="8389852" y="2136883"/>
            <a:ext cx="845103" cy="369332"/>
          </a:xfrm>
          <a:prstGeom prst="rect">
            <a:avLst/>
          </a:prstGeom>
          <a:noFill/>
        </p:spPr>
        <p:txBody>
          <a:bodyPr wrap="none" rtlCol="0">
            <a:spAutoFit/>
          </a:bodyPr>
          <a:lstStyle/>
          <a:p>
            <a:r>
              <a:rPr lang="en-US" dirty="0"/>
              <a:t>e</a:t>
            </a:r>
            <a:r>
              <a:rPr lang="en-US" baseline="-25000" dirty="0"/>
              <a:t>2</a:t>
            </a:r>
            <a:r>
              <a:rPr lang="en-US" dirty="0"/>
              <a:t> </a:t>
            </a:r>
            <a:r>
              <a:rPr lang="en-US" dirty="0">
                <a:sym typeface="Symbol" panose="05050102010706020507" pitchFamily="18" charset="2"/>
              </a:rPr>
              <a:t></a:t>
            </a:r>
            <a:r>
              <a:rPr lang="en-US" dirty="0"/>
              <a:t> E</a:t>
            </a:r>
          </a:p>
        </p:txBody>
      </p:sp>
      <p:sp>
        <p:nvSpPr>
          <p:cNvPr id="14" name="TextBox 13"/>
          <p:cNvSpPr txBox="1"/>
          <p:nvPr/>
        </p:nvSpPr>
        <p:spPr>
          <a:xfrm>
            <a:off x="2044372" y="3340931"/>
            <a:ext cx="845103" cy="369332"/>
          </a:xfrm>
          <a:prstGeom prst="rect">
            <a:avLst/>
          </a:prstGeom>
          <a:noFill/>
        </p:spPr>
        <p:txBody>
          <a:bodyPr wrap="none" rtlCol="0">
            <a:spAutoFit/>
          </a:bodyPr>
          <a:lstStyle/>
          <a:p>
            <a:r>
              <a:rPr lang="en-US" dirty="0"/>
              <a:t>e</a:t>
            </a:r>
            <a:r>
              <a:rPr lang="en-US" baseline="-25000" dirty="0"/>
              <a:t>1</a:t>
            </a:r>
            <a:r>
              <a:rPr lang="en-US" dirty="0"/>
              <a:t> </a:t>
            </a:r>
            <a:r>
              <a:rPr lang="en-US" dirty="0">
                <a:sym typeface="Symbol" panose="05050102010706020507" pitchFamily="18" charset="2"/>
              </a:rPr>
              <a:t></a:t>
            </a:r>
            <a:r>
              <a:rPr lang="en-US" dirty="0"/>
              <a:t> E</a:t>
            </a:r>
          </a:p>
        </p:txBody>
      </p:sp>
      <p:sp>
        <p:nvSpPr>
          <p:cNvPr id="15" name="TextBox 14"/>
          <p:cNvSpPr txBox="1"/>
          <p:nvPr/>
        </p:nvSpPr>
        <p:spPr>
          <a:xfrm>
            <a:off x="2214352" y="3710263"/>
            <a:ext cx="1467068" cy="369332"/>
          </a:xfrm>
          <a:prstGeom prst="rect">
            <a:avLst/>
          </a:prstGeom>
          <a:noFill/>
        </p:spPr>
        <p:txBody>
          <a:bodyPr wrap="none" rtlCol="0">
            <a:spAutoFit/>
          </a:bodyPr>
          <a:lstStyle/>
          <a:p>
            <a:r>
              <a:rPr lang="en-US" dirty="0"/>
              <a:t>(e</a:t>
            </a:r>
            <a:r>
              <a:rPr lang="en-US" baseline="-25000" dirty="0"/>
              <a:t>1</a:t>
            </a:r>
            <a:r>
              <a:rPr lang="en-US" dirty="0"/>
              <a:t> </a:t>
            </a:r>
            <a:r>
              <a:rPr lang="en-US" dirty="0">
                <a:sym typeface="Symbol" panose="05050102010706020507" pitchFamily="18" charset="2"/>
              </a:rPr>
              <a:t> </a:t>
            </a:r>
            <a:r>
              <a:rPr lang="en-US" dirty="0"/>
              <a:t>e</a:t>
            </a:r>
            <a:r>
              <a:rPr lang="en-US" baseline="-25000" dirty="0"/>
              <a:t>2</a:t>
            </a:r>
            <a:r>
              <a:rPr lang="en-US" dirty="0"/>
              <a:t>) </a:t>
            </a:r>
            <a:r>
              <a:rPr lang="en-US" dirty="0">
                <a:sym typeface="Symbol" panose="05050102010706020507" pitchFamily="18" charset="2"/>
              </a:rPr>
              <a:t></a:t>
            </a:r>
            <a:r>
              <a:rPr lang="en-US" dirty="0"/>
              <a:t> E</a:t>
            </a:r>
          </a:p>
        </p:txBody>
      </p:sp>
      <p:sp>
        <p:nvSpPr>
          <p:cNvPr id="17" name="TextBox 16"/>
          <p:cNvSpPr txBox="1"/>
          <p:nvPr/>
        </p:nvSpPr>
        <p:spPr>
          <a:xfrm>
            <a:off x="3785920" y="3509442"/>
            <a:ext cx="813043" cy="369332"/>
          </a:xfrm>
          <a:prstGeom prst="rect">
            <a:avLst/>
          </a:prstGeom>
          <a:noFill/>
        </p:spPr>
        <p:txBody>
          <a:bodyPr wrap="none" rtlCol="0">
            <a:spAutoFit/>
          </a:bodyPr>
          <a:lstStyle/>
          <a:p>
            <a:r>
              <a:rPr lang="en-US" dirty="0"/>
              <a:t>(E-Gt)</a:t>
            </a:r>
          </a:p>
        </p:txBody>
      </p:sp>
      <p:sp>
        <p:nvSpPr>
          <p:cNvPr id="18" name="TextBox 17"/>
          <p:cNvSpPr txBox="1"/>
          <p:nvPr/>
        </p:nvSpPr>
        <p:spPr>
          <a:xfrm>
            <a:off x="3048595" y="3340931"/>
            <a:ext cx="845103" cy="369332"/>
          </a:xfrm>
          <a:prstGeom prst="rect">
            <a:avLst/>
          </a:prstGeom>
          <a:noFill/>
        </p:spPr>
        <p:txBody>
          <a:bodyPr wrap="none" rtlCol="0">
            <a:spAutoFit/>
          </a:bodyPr>
          <a:lstStyle/>
          <a:p>
            <a:r>
              <a:rPr lang="en-US" dirty="0"/>
              <a:t>e</a:t>
            </a:r>
            <a:r>
              <a:rPr lang="en-US" baseline="-25000" dirty="0"/>
              <a:t>2</a:t>
            </a:r>
            <a:r>
              <a:rPr lang="en-US" dirty="0"/>
              <a:t> </a:t>
            </a:r>
            <a:r>
              <a:rPr lang="en-US" dirty="0">
                <a:sym typeface="Symbol" panose="05050102010706020507" pitchFamily="18" charset="2"/>
              </a:rPr>
              <a:t></a:t>
            </a:r>
            <a:r>
              <a:rPr lang="en-US" dirty="0"/>
              <a:t> E</a:t>
            </a:r>
          </a:p>
        </p:txBody>
      </p:sp>
      <p:sp>
        <p:nvSpPr>
          <p:cNvPr id="19" name="TextBox 18"/>
          <p:cNvSpPr txBox="1"/>
          <p:nvPr/>
        </p:nvSpPr>
        <p:spPr>
          <a:xfrm>
            <a:off x="7385629" y="3335315"/>
            <a:ext cx="845103" cy="369332"/>
          </a:xfrm>
          <a:prstGeom prst="rect">
            <a:avLst/>
          </a:prstGeom>
          <a:noFill/>
        </p:spPr>
        <p:txBody>
          <a:bodyPr wrap="none" rtlCol="0">
            <a:spAutoFit/>
          </a:bodyPr>
          <a:lstStyle/>
          <a:p>
            <a:r>
              <a:rPr lang="en-US" dirty="0"/>
              <a:t>e</a:t>
            </a:r>
            <a:r>
              <a:rPr lang="en-US" baseline="-25000" dirty="0"/>
              <a:t>1</a:t>
            </a:r>
            <a:r>
              <a:rPr lang="en-US" dirty="0"/>
              <a:t> </a:t>
            </a:r>
            <a:r>
              <a:rPr lang="en-US" dirty="0">
                <a:sym typeface="Symbol" panose="05050102010706020507" pitchFamily="18" charset="2"/>
              </a:rPr>
              <a:t></a:t>
            </a:r>
            <a:r>
              <a:rPr lang="en-US" dirty="0"/>
              <a:t> E</a:t>
            </a:r>
          </a:p>
        </p:txBody>
      </p:sp>
      <p:sp>
        <p:nvSpPr>
          <p:cNvPr id="20" name="TextBox 19"/>
          <p:cNvSpPr txBox="1"/>
          <p:nvPr/>
        </p:nvSpPr>
        <p:spPr>
          <a:xfrm>
            <a:off x="7555609" y="3704647"/>
            <a:ext cx="1593706" cy="369332"/>
          </a:xfrm>
          <a:prstGeom prst="rect">
            <a:avLst/>
          </a:prstGeom>
          <a:noFill/>
        </p:spPr>
        <p:txBody>
          <a:bodyPr wrap="none" rtlCol="0">
            <a:spAutoFit/>
          </a:bodyPr>
          <a:lstStyle/>
          <a:p>
            <a:r>
              <a:rPr lang="en-US" dirty="0"/>
              <a:t>(e</a:t>
            </a:r>
            <a:r>
              <a:rPr lang="en-US" baseline="-25000" dirty="0"/>
              <a:t>1</a:t>
            </a:r>
            <a:r>
              <a:rPr lang="en-US" dirty="0"/>
              <a:t> </a:t>
            </a:r>
            <a:r>
              <a:rPr lang="en-US" dirty="0">
                <a:sym typeface="Symbol" panose="05050102010706020507" pitchFamily="18" charset="2"/>
              </a:rPr>
              <a:t></a:t>
            </a:r>
            <a:r>
              <a:rPr lang="en-US" dirty="0"/>
              <a:t> e</a:t>
            </a:r>
            <a:r>
              <a:rPr lang="en-US" baseline="-25000" dirty="0"/>
              <a:t>2</a:t>
            </a:r>
            <a:r>
              <a:rPr lang="en-US" dirty="0"/>
              <a:t>) </a:t>
            </a:r>
            <a:r>
              <a:rPr lang="en-US" dirty="0">
                <a:sym typeface="Symbol" panose="05050102010706020507" pitchFamily="18" charset="2"/>
              </a:rPr>
              <a:t></a:t>
            </a:r>
            <a:r>
              <a:rPr lang="en-US" dirty="0"/>
              <a:t> E</a:t>
            </a:r>
          </a:p>
        </p:txBody>
      </p:sp>
      <p:sp>
        <p:nvSpPr>
          <p:cNvPr id="22" name="TextBox 21"/>
          <p:cNvSpPr txBox="1"/>
          <p:nvPr/>
        </p:nvSpPr>
        <p:spPr>
          <a:xfrm>
            <a:off x="9127177" y="3503826"/>
            <a:ext cx="1005403" cy="369332"/>
          </a:xfrm>
          <a:prstGeom prst="rect">
            <a:avLst/>
          </a:prstGeom>
          <a:noFill/>
        </p:spPr>
        <p:txBody>
          <a:bodyPr wrap="none" rtlCol="0">
            <a:spAutoFit/>
          </a:bodyPr>
          <a:lstStyle/>
          <a:p>
            <a:r>
              <a:rPr lang="en-US" dirty="0"/>
              <a:t>(E-</a:t>
            </a:r>
            <a:r>
              <a:rPr lang="en-US" dirty="0" err="1"/>
              <a:t>Geq</a:t>
            </a:r>
            <a:r>
              <a:rPr lang="en-US" dirty="0"/>
              <a:t>)</a:t>
            </a:r>
          </a:p>
        </p:txBody>
      </p:sp>
      <p:sp>
        <p:nvSpPr>
          <p:cNvPr id="23" name="TextBox 22"/>
          <p:cNvSpPr txBox="1"/>
          <p:nvPr/>
        </p:nvSpPr>
        <p:spPr>
          <a:xfrm>
            <a:off x="8389852" y="3335315"/>
            <a:ext cx="845103" cy="369332"/>
          </a:xfrm>
          <a:prstGeom prst="rect">
            <a:avLst/>
          </a:prstGeom>
          <a:noFill/>
        </p:spPr>
        <p:txBody>
          <a:bodyPr wrap="none" rtlCol="0">
            <a:spAutoFit/>
          </a:bodyPr>
          <a:lstStyle/>
          <a:p>
            <a:r>
              <a:rPr lang="en-US" dirty="0"/>
              <a:t>e</a:t>
            </a:r>
            <a:r>
              <a:rPr lang="en-US" baseline="-25000" dirty="0"/>
              <a:t>2</a:t>
            </a:r>
            <a:r>
              <a:rPr lang="en-US" dirty="0"/>
              <a:t> </a:t>
            </a:r>
            <a:r>
              <a:rPr lang="en-US" dirty="0">
                <a:sym typeface="Symbol" panose="05050102010706020507" pitchFamily="18" charset="2"/>
              </a:rPr>
              <a:t></a:t>
            </a:r>
            <a:r>
              <a:rPr lang="en-US" dirty="0"/>
              <a:t> E</a:t>
            </a:r>
          </a:p>
        </p:txBody>
      </p:sp>
      <p:sp>
        <p:nvSpPr>
          <p:cNvPr id="24" name="TextBox 23"/>
          <p:cNvSpPr txBox="1"/>
          <p:nvPr/>
        </p:nvSpPr>
        <p:spPr>
          <a:xfrm>
            <a:off x="2044372" y="4539362"/>
            <a:ext cx="845103" cy="369332"/>
          </a:xfrm>
          <a:prstGeom prst="rect">
            <a:avLst/>
          </a:prstGeom>
          <a:noFill/>
        </p:spPr>
        <p:txBody>
          <a:bodyPr wrap="none" rtlCol="0">
            <a:spAutoFit/>
          </a:bodyPr>
          <a:lstStyle/>
          <a:p>
            <a:r>
              <a:rPr lang="en-US" dirty="0"/>
              <a:t>e</a:t>
            </a:r>
            <a:r>
              <a:rPr lang="en-US" baseline="-25000" dirty="0"/>
              <a:t>1</a:t>
            </a:r>
            <a:r>
              <a:rPr lang="en-US" dirty="0"/>
              <a:t> </a:t>
            </a:r>
            <a:r>
              <a:rPr lang="en-US" dirty="0">
                <a:sym typeface="Symbol" panose="05050102010706020507" pitchFamily="18" charset="2"/>
              </a:rPr>
              <a:t></a:t>
            </a:r>
            <a:r>
              <a:rPr lang="en-US" dirty="0"/>
              <a:t> E</a:t>
            </a:r>
          </a:p>
        </p:txBody>
      </p:sp>
      <p:sp>
        <p:nvSpPr>
          <p:cNvPr id="25" name="TextBox 24"/>
          <p:cNvSpPr txBox="1"/>
          <p:nvPr/>
        </p:nvSpPr>
        <p:spPr>
          <a:xfrm>
            <a:off x="2214352" y="4908694"/>
            <a:ext cx="1467068" cy="369332"/>
          </a:xfrm>
          <a:prstGeom prst="rect">
            <a:avLst/>
          </a:prstGeom>
          <a:noFill/>
        </p:spPr>
        <p:txBody>
          <a:bodyPr wrap="none" rtlCol="0">
            <a:spAutoFit/>
          </a:bodyPr>
          <a:lstStyle/>
          <a:p>
            <a:r>
              <a:rPr lang="en-US" dirty="0"/>
              <a:t>(e</a:t>
            </a:r>
            <a:r>
              <a:rPr lang="en-US" baseline="-25000" dirty="0"/>
              <a:t>1</a:t>
            </a:r>
            <a:r>
              <a:rPr lang="en-US" dirty="0"/>
              <a:t> </a:t>
            </a:r>
            <a:r>
              <a:rPr lang="en-US" dirty="0">
                <a:sym typeface="Symbol" panose="05050102010706020507" pitchFamily="18" charset="2"/>
              </a:rPr>
              <a:t> </a:t>
            </a:r>
            <a:r>
              <a:rPr lang="en-US" dirty="0"/>
              <a:t>e</a:t>
            </a:r>
            <a:r>
              <a:rPr lang="en-US" baseline="-25000" dirty="0"/>
              <a:t>2</a:t>
            </a:r>
            <a:r>
              <a:rPr lang="en-US" dirty="0"/>
              <a:t>) </a:t>
            </a:r>
            <a:r>
              <a:rPr lang="en-US" dirty="0">
                <a:sym typeface="Symbol" panose="05050102010706020507" pitchFamily="18" charset="2"/>
              </a:rPr>
              <a:t></a:t>
            </a:r>
            <a:r>
              <a:rPr lang="en-US" dirty="0"/>
              <a:t> E</a:t>
            </a:r>
          </a:p>
        </p:txBody>
      </p:sp>
      <p:sp>
        <p:nvSpPr>
          <p:cNvPr id="27" name="TextBox 26"/>
          <p:cNvSpPr txBox="1"/>
          <p:nvPr/>
        </p:nvSpPr>
        <p:spPr>
          <a:xfrm>
            <a:off x="3785920" y="4707873"/>
            <a:ext cx="851515" cy="369332"/>
          </a:xfrm>
          <a:prstGeom prst="rect">
            <a:avLst/>
          </a:prstGeom>
          <a:noFill/>
        </p:spPr>
        <p:txBody>
          <a:bodyPr wrap="none" rtlCol="0">
            <a:spAutoFit/>
          </a:bodyPr>
          <a:lstStyle/>
          <a:p>
            <a:r>
              <a:rPr lang="en-US" dirty="0"/>
              <a:t>(E-</a:t>
            </a:r>
            <a:r>
              <a:rPr lang="en-US" dirty="0" err="1"/>
              <a:t>Eq</a:t>
            </a:r>
            <a:r>
              <a:rPr lang="en-US" dirty="0"/>
              <a:t>)</a:t>
            </a:r>
          </a:p>
        </p:txBody>
      </p:sp>
      <p:sp>
        <p:nvSpPr>
          <p:cNvPr id="28" name="TextBox 27"/>
          <p:cNvSpPr txBox="1"/>
          <p:nvPr/>
        </p:nvSpPr>
        <p:spPr>
          <a:xfrm>
            <a:off x="3048595" y="4539362"/>
            <a:ext cx="845103" cy="369332"/>
          </a:xfrm>
          <a:prstGeom prst="rect">
            <a:avLst/>
          </a:prstGeom>
          <a:noFill/>
        </p:spPr>
        <p:txBody>
          <a:bodyPr wrap="none" rtlCol="0">
            <a:spAutoFit/>
          </a:bodyPr>
          <a:lstStyle/>
          <a:p>
            <a:r>
              <a:rPr lang="en-US" dirty="0"/>
              <a:t>e</a:t>
            </a:r>
            <a:r>
              <a:rPr lang="en-US" baseline="-25000" dirty="0"/>
              <a:t>2</a:t>
            </a:r>
            <a:r>
              <a:rPr lang="en-US" dirty="0"/>
              <a:t> </a:t>
            </a:r>
            <a:r>
              <a:rPr lang="en-US" dirty="0">
                <a:sym typeface="Symbol" panose="05050102010706020507" pitchFamily="18" charset="2"/>
              </a:rPr>
              <a:t></a:t>
            </a:r>
            <a:r>
              <a:rPr lang="en-US" dirty="0"/>
              <a:t> E</a:t>
            </a:r>
          </a:p>
        </p:txBody>
      </p:sp>
      <p:sp>
        <p:nvSpPr>
          <p:cNvPr id="29" name="TextBox 28"/>
          <p:cNvSpPr txBox="1"/>
          <p:nvPr/>
        </p:nvSpPr>
        <p:spPr>
          <a:xfrm>
            <a:off x="7385629" y="4533746"/>
            <a:ext cx="845103" cy="369332"/>
          </a:xfrm>
          <a:prstGeom prst="rect">
            <a:avLst/>
          </a:prstGeom>
          <a:noFill/>
        </p:spPr>
        <p:txBody>
          <a:bodyPr wrap="none" rtlCol="0">
            <a:spAutoFit/>
          </a:bodyPr>
          <a:lstStyle/>
          <a:p>
            <a:r>
              <a:rPr lang="en-US" dirty="0"/>
              <a:t>e</a:t>
            </a:r>
            <a:r>
              <a:rPr lang="en-US" baseline="-25000" dirty="0"/>
              <a:t>1</a:t>
            </a:r>
            <a:r>
              <a:rPr lang="en-US" dirty="0"/>
              <a:t> </a:t>
            </a:r>
            <a:r>
              <a:rPr lang="en-US" dirty="0">
                <a:sym typeface="Symbol" panose="05050102010706020507" pitchFamily="18" charset="2"/>
              </a:rPr>
              <a:t></a:t>
            </a:r>
            <a:r>
              <a:rPr lang="en-US" dirty="0"/>
              <a:t> E</a:t>
            </a:r>
          </a:p>
        </p:txBody>
      </p:sp>
      <p:sp>
        <p:nvSpPr>
          <p:cNvPr id="30" name="TextBox 29"/>
          <p:cNvSpPr txBox="1"/>
          <p:nvPr/>
        </p:nvSpPr>
        <p:spPr>
          <a:xfrm>
            <a:off x="7555609" y="4903078"/>
            <a:ext cx="1593706" cy="369332"/>
          </a:xfrm>
          <a:prstGeom prst="rect">
            <a:avLst/>
          </a:prstGeom>
          <a:noFill/>
        </p:spPr>
        <p:txBody>
          <a:bodyPr wrap="none" rtlCol="0">
            <a:spAutoFit/>
          </a:bodyPr>
          <a:lstStyle/>
          <a:p>
            <a:r>
              <a:rPr lang="en-US" dirty="0"/>
              <a:t>(e</a:t>
            </a:r>
            <a:r>
              <a:rPr lang="en-US" baseline="-25000" dirty="0"/>
              <a:t>1</a:t>
            </a:r>
            <a:r>
              <a:rPr lang="en-US" dirty="0"/>
              <a:t> </a:t>
            </a:r>
            <a:r>
              <a:rPr lang="en-US" dirty="0">
                <a:sym typeface="Symbol" panose="05050102010706020507" pitchFamily="18" charset="2"/>
              </a:rPr>
              <a:t></a:t>
            </a:r>
            <a:r>
              <a:rPr lang="en-US" dirty="0"/>
              <a:t> e</a:t>
            </a:r>
            <a:r>
              <a:rPr lang="en-US" baseline="-25000" dirty="0"/>
              <a:t>2</a:t>
            </a:r>
            <a:r>
              <a:rPr lang="en-US" dirty="0"/>
              <a:t>) </a:t>
            </a:r>
            <a:r>
              <a:rPr lang="en-US" dirty="0">
                <a:sym typeface="Symbol" panose="05050102010706020507" pitchFamily="18" charset="2"/>
              </a:rPr>
              <a:t></a:t>
            </a:r>
            <a:r>
              <a:rPr lang="en-US" dirty="0"/>
              <a:t> E</a:t>
            </a:r>
          </a:p>
        </p:txBody>
      </p:sp>
      <p:sp>
        <p:nvSpPr>
          <p:cNvPr id="32" name="TextBox 31"/>
          <p:cNvSpPr txBox="1"/>
          <p:nvPr/>
        </p:nvSpPr>
        <p:spPr>
          <a:xfrm>
            <a:off x="9127177" y="4702257"/>
            <a:ext cx="992579" cy="369332"/>
          </a:xfrm>
          <a:prstGeom prst="rect">
            <a:avLst/>
          </a:prstGeom>
          <a:noFill/>
        </p:spPr>
        <p:txBody>
          <a:bodyPr wrap="none" rtlCol="0">
            <a:spAutoFit/>
          </a:bodyPr>
          <a:lstStyle/>
          <a:p>
            <a:r>
              <a:rPr lang="en-US" dirty="0"/>
              <a:t>(E-</a:t>
            </a:r>
            <a:r>
              <a:rPr lang="en-US" dirty="0" err="1"/>
              <a:t>Neq</a:t>
            </a:r>
            <a:r>
              <a:rPr lang="en-US" dirty="0"/>
              <a:t>)</a:t>
            </a:r>
          </a:p>
        </p:txBody>
      </p:sp>
      <p:sp>
        <p:nvSpPr>
          <p:cNvPr id="33" name="TextBox 32"/>
          <p:cNvSpPr txBox="1"/>
          <p:nvPr/>
        </p:nvSpPr>
        <p:spPr>
          <a:xfrm>
            <a:off x="8389852" y="4533746"/>
            <a:ext cx="845103" cy="369332"/>
          </a:xfrm>
          <a:prstGeom prst="rect">
            <a:avLst/>
          </a:prstGeom>
          <a:noFill/>
        </p:spPr>
        <p:txBody>
          <a:bodyPr wrap="none" rtlCol="0">
            <a:spAutoFit/>
          </a:bodyPr>
          <a:lstStyle/>
          <a:p>
            <a:r>
              <a:rPr lang="en-US" dirty="0"/>
              <a:t>e</a:t>
            </a:r>
            <a:r>
              <a:rPr lang="en-US" baseline="-25000" dirty="0"/>
              <a:t>2</a:t>
            </a:r>
            <a:r>
              <a:rPr lang="en-US" dirty="0"/>
              <a:t> </a:t>
            </a:r>
            <a:r>
              <a:rPr lang="en-US" dirty="0">
                <a:sym typeface="Symbol" panose="05050102010706020507" pitchFamily="18" charset="2"/>
              </a:rPr>
              <a:t></a:t>
            </a:r>
            <a:r>
              <a:rPr lang="en-US" dirty="0"/>
              <a:t> E</a:t>
            </a:r>
          </a:p>
        </p:txBody>
      </p:sp>
      <p:cxnSp>
        <p:nvCxnSpPr>
          <p:cNvPr id="37" name="Straight Connector 36"/>
          <p:cNvCxnSpPr/>
          <p:nvPr/>
        </p:nvCxnSpPr>
        <p:spPr>
          <a:xfrm>
            <a:off x="2044372" y="2514600"/>
            <a:ext cx="1771582"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421076" y="2514600"/>
            <a:ext cx="1771582"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079819" y="3733800"/>
            <a:ext cx="1771582"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7421076" y="3711904"/>
            <a:ext cx="1771582"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044372" y="4917592"/>
            <a:ext cx="1771582"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7421076" y="4924849"/>
            <a:ext cx="1771582"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29405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operations</a:t>
            </a:r>
          </a:p>
        </p:txBody>
      </p:sp>
      <p:sp>
        <p:nvSpPr>
          <p:cNvPr id="3" name="TextBox 2"/>
          <p:cNvSpPr txBox="1"/>
          <p:nvPr/>
        </p:nvSpPr>
        <p:spPr>
          <a:xfrm>
            <a:off x="1680946" y="3376136"/>
            <a:ext cx="845103" cy="369332"/>
          </a:xfrm>
          <a:prstGeom prst="rect">
            <a:avLst/>
          </a:prstGeom>
          <a:noFill/>
        </p:spPr>
        <p:txBody>
          <a:bodyPr wrap="none" rtlCol="0">
            <a:spAutoFit/>
          </a:bodyPr>
          <a:lstStyle/>
          <a:p>
            <a:r>
              <a:rPr lang="en-US" dirty="0"/>
              <a:t>e</a:t>
            </a:r>
            <a:r>
              <a:rPr lang="en-US" baseline="-25000" dirty="0"/>
              <a:t>1</a:t>
            </a:r>
            <a:r>
              <a:rPr lang="en-US" dirty="0"/>
              <a:t> </a:t>
            </a:r>
            <a:r>
              <a:rPr lang="en-US" dirty="0">
                <a:sym typeface="Symbol" panose="05050102010706020507" pitchFamily="18" charset="2"/>
              </a:rPr>
              <a:t></a:t>
            </a:r>
            <a:r>
              <a:rPr lang="en-US" dirty="0"/>
              <a:t> E</a:t>
            </a:r>
          </a:p>
        </p:txBody>
      </p:sp>
      <p:sp>
        <p:nvSpPr>
          <p:cNvPr id="4" name="TextBox 3"/>
          <p:cNvSpPr txBox="1"/>
          <p:nvPr/>
        </p:nvSpPr>
        <p:spPr>
          <a:xfrm>
            <a:off x="1676400" y="3745468"/>
            <a:ext cx="1968809" cy="369332"/>
          </a:xfrm>
          <a:prstGeom prst="rect">
            <a:avLst/>
          </a:prstGeom>
          <a:noFill/>
        </p:spPr>
        <p:txBody>
          <a:bodyPr wrap="none" rtlCol="0">
            <a:spAutoFit/>
          </a:bodyPr>
          <a:lstStyle/>
          <a:p>
            <a:r>
              <a:rPr lang="en-US" dirty="0"/>
              <a:t>(e</a:t>
            </a:r>
            <a:r>
              <a:rPr lang="en-US" baseline="-25000" dirty="0"/>
              <a:t>1</a:t>
            </a:r>
            <a:r>
              <a:rPr lang="en-US" dirty="0"/>
              <a:t> </a:t>
            </a:r>
            <a:r>
              <a:rPr lang="en-US" dirty="0" err="1"/>
              <a:t>orelse</a:t>
            </a:r>
            <a:r>
              <a:rPr lang="en-US" dirty="0"/>
              <a:t> e</a:t>
            </a:r>
            <a:r>
              <a:rPr lang="en-US" baseline="-25000" dirty="0"/>
              <a:t>2</a:t>
            </a:r>
            <a:r>
              <a:rPr lang="en-US" dirty="0"/>
              <a:t>) </a:t>
            </a:r>
            <a:r>
              <a:rPr lang="en-US" dirty="0">
                <a:sym typeface="Symbol" panose="05050102010706020507" pitchFamily="18" charset="2"/>
              </a:rPr>
              <a:t></a:t>
            </a:r>
            <a:r>
              <a:rPr lang="en-US" dirty="0"/>
              <a:t> E</a:t>
            </a:r>
          </a:p>
        </p:txBody>
      </p:sp>
      <p:sp>
        <p:nvSpPr>
          <p:cNvPr id="6" name="TextBox 5"/>
          <p:cNvSpPr txBox="1"/>
          <p:nvPr/>
        </p:nvSpPr>
        <p:spPr>
          <a:xfrm>
            <a:off x="3832294" y="3544647"/>
            <a:ext cx="825867" cy="369332"/>
          </a:xfrm>
          <a:prstGeom prst="rect">
            <a:avLst/>
          </a:prstGeom>
          <a:noFill/>
        </p:spPr>
        <p:txBody>
          <a:bodyPr wrap="none" rtlCol="0">
            <a:spAutoFit/>
          </a:bodyPr>
          <a:lstStyle/>
          <a:p>
            <a:r>
              <a:rPr lang="en-US" dirty="0"/>
              <a:t>(E-Or)</a:t>
            </a:r>
          </a:p>
        </p:txBody>
      </p:sp>
      <p:sp>
        <p:nvSpPr>
          <p:cNvPr id="7" name="TextBox 6"/>
          <p:cNvSpPr txBox="1"/>
          <p:nvPr/>
        </p:nvSpPr>
        <p:spPr>
          <a:xfrm>
            <a:off x="2907049" y="3376136"/>
            <a:ext cx="845103" cy="369332"/>
          </a:xfrm>
          <a:prstGeom prst="rect">
            <a:avLst/>
          </a:prstGeom>
          <a:noFill/>
        </p:spPr>
        <p:txBody>
          <a:bodyPr wrap="none" rtlCol="0">
            <a:spAutoFit/>
          </a:bodyPr>
          <a:lstStyle/>
          <a:p>
            <a:r>
              <a:rPr lang="en-US" dirty="0"/>
              <a:t>e</a:t>
            </a:r>
            <a:r>
              <a:rPr lang="en-US" baseline="-25000" dirty="0"/>
              <a:t>2</a:t>
            </a:r>
            <a:r>
              <a:rPr lang="en-US" dirty="0"/>
              <a:t> </a:t>
            </a:r>
            <a:r>
              <a:rPr lang="en-US" dirty="0">
                <a:sym typeface="Symbol" panose="05050102010706020507" pitchFamily="18" charset="2"/>
              </a:rPr>
              <a:t></a:t>
            </a:r>
            <a:r>
              <a:rPr lang="en-US" dirty="0"/>
              <a:t> E</a:t>
            </a:r>
          </a:p>
        </p:txBody>
      </p:sp>
      <p:cxnSp>
        <p:nvCxnSpPr>
          <p:cNvPr id="13" name="Straight Connector 12"/>
          <p:cNvCxnSpPr/>
          <p:nvPr/>
        </p:nvCxnSpPr>
        <p:spPr>
          <a:xfrm>
            <a:off x="1501546" y="3745468"/>
            <a:ext cx="2354776"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243546" y="3376136"/>
            <a:ext cx="845103" cy="369332"/>
          </a:xfrm>
          <a:prstGeom prst="rect">
            <a:avLst/>
          </a:prstGeom>
          <a:noFill/>
        </p:spPr>
        <p:txBody>
          <a:bodyPr wrap="none" rtlCol="0">
            <a:spAutoFit/>
          </a:bodyPr>
          <a:lstStyle/>
          <a:p>
            <a:r>
              <a:rPr lang="en-US" dirty="0"/>
              <a:t>e</a:t>
            </a:r>
            <a:r>
              <a:rPr lang="en-US" baseline="-25000" dirty="0"/>
              <a:t>1</a:t>
            </a:r>
            <a:r>
              <a:rPr lang="en-US" dirty="0"/>
              <a:t> </a:t>
            </a:r>
            <a:r>
              <a:rPr lang="en-US" dirty="0">
                <a:sym typeface="Symbol" panose="05050102010706020507" pitchFamily="18" charset="2"/>
              </a:rPr>
              <a:t></a:t>
            </a:r>
            <a:r>
              <a:rPr lang="en-US" dirty="0"/>
              <a:t> E</a:t>
            </a:r>
          </a:p>
        </p:txBody>
      </p:sp>
      <p:sp>
        <p:nvSpPr>
          <p:cNvPr id="15" name="TextBox 14"/>
          <p:cNvSpPr txBox="1"/>
          <p:nvPr/>
        </p:nvSpPr>
        <p:spPr>
          <a:xfrm>
            <a:off x="7239000" y="3745468"/>
            <a:ext cx="2148345" cy="369332"/>
          </a:xfrm>
          <a:prstGeom prst="rect">
            <a:avLst/>
          </a:prstGeom>
          <a:noFill/>
        </p:spPr>
        <p:txBody>
          <a:bodyPr wrap="none" rtlCol="0">
            <a:spAutoFit/>
          </a:bodyPr>
          <a:lstStyle/>
          <a:p>
            <a:r>
              <a:rPr lang="en-US" dirty="0"/>
              <a:t>(e</a:t>
            </a:r>
            <a:r>
              <a:rPr lang="en-US" baseline="-25000" dirty="0"/>
              <a:t>1</a:t>
            </a:r>
            <a:r>
              <a:rPr lang="en-US" dirty="0"/>
              <a:t> </a:t>
            </a:r>
            <a:r>
              <a:rPr lang="en-US" dirty="0" err="1"/>
              <a:t>andalso</a:t>
            </a:r>
            <a:r>
              <a:rPr lang="en-US" dirty="0"/>
              <a:t> e</a:t>
            </a:r>
            <a:r>
              <a:rPr lang="en-US" baseline="-25000" dirty="0"/>
              <a:t>2</a:t>
            </a:r>
            <a:r>
              <a:rPr lang="en-US" dirty="0"/>
              <a:t>) </a:t>
            </a:r>
            <a:r>
              <a:rPr lang="en-US" dirty="0">
                <a:sym typeface="Symbol" panose="05050102010706020507" pitchFamily="18" charset="2"/>
              </a:rPr>
              <a:t></a:t>
            </a:r>
            <a:r>
              <a:rPr lang="en-US" dirty="0"/>
              <a:t> E</a:t>
            </a:r>
          </a:p>
        </p:txBody>
      </p:sp>
      <p:sp>
        <p:nvSpPr>
          <p:cNvPr id="16" name="TextBox 15"/>
          <p:cNvSpPr txBox="1"/>
          <p:nvPr/>
        </p:nvSpPr>
        <p:spPr>
          <a:xfrm>
            <a:off x="9394894" y="3544647"/>
            <a:ext cx="979755" cy="369332"/>
          </a:xfrm>
          <a:prstGeom prst="rect">
            <a:avLst/>
          </a:prstGeom>
          <a:noFill/>
        </p:spPr>
        <p:txBody>
          <a:bodyPr wrap="none" rtlCol="0">
            <a:spAutoFit/>
          </a:bodyPr>
          <a:lstStyle/>
          <a:p>
            <a:r>
              <a:rPr lang="en-US" dirty="0"/>
              <a:t>(E-And)</a:t>
            </a:r>
          </a:p>
        </p:txBody>
      </p:sp>
      <p:sp>
        <p:nvSpPr>
          <p:cNvPr id="17" name="TextBox 16"/>
          <p:cNvSpPr txBox="1"/>
          <p:nvPr/>
        </p:nvSpPr>
        <p:spPr>
          <a:xfrm>
            <a:off x="8469649" y="3376136"/>
            <a:ext cx="845103" cy="369332"/>
          </a:xfrm>
          <a:prstGeom prst="rect">
            <a:avLst/>
          </a:prstGeom>
          <a:noFill/>
        </p:spPr>
        <p:txBody>
          <a:bodyPr wrap="none" rtlCol="0">
            <a:spAutoFit/>
          </a:bodyPr>
          <a:lstStyle/>
          <a:p>
            <a:r>
              <a:rPr lang="en-US" dirty="0"/>
              <a:t>e</a:t>
            </a:r>
            <a:r>
              <a:rPr lang="en-US" baseline="-25000" dirty="0"/>
              <a:t>2</a:t>
            </a:r>
            <a:r>
              <a:rPr lang="en-US" dirty="0"/>
              <a:t> </a:t>
            </a:r>
            <a:r>
              <a:rPr lang="en-US" dirty="0">
                <a:sym typeface="Symbol" panose="05050102010706020507" pitchFamily="18" charset="2"/>
              </a:rPr>
              <a:t></a:t>
            </a:r>
            <a:r>
              <a:rPr lang="en-US" dirty="0"/>
              <a:t> E</a:t>
            </a:r>
          </a:p>
        </p:txBody>
      </p:sp>
      <p:cxnSp>
        <p:nvCxnSpPr>
          <p:cNvPr id="18" name="Straight Connector 17"/>
          <p:cNvCxnSpPr/>
          <p:nvPr/>
        </p:nvCxnSpPr>
        <p:spPr>
          <a:xfrm>
            <a:off x="7064146" y="3745468"/>
            <a:ext cx="2354776"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022297" y="2133600"/>
            <a:ext cx="760144" cy="369332"/>
          </a:xfrm>
          <a:prstGeom prst="rect">
            <a:avLst/>
          </a:prstGeom>
          <a:noFill/>
        </p:spPr>
        <p:txBody>
          <a:bodyPr wrap="none" rtlCol="0">
            <a:spAutoFit/>
          </a:bodyPr>
          <a:lstStyle/>
          <a:p>
            <a:r>
              <a:rPr lang="en-US" dirty="0"/>
              <a:t>e </a:t>
            </a:r>
            <a:r>
              <a:rPr lang="en-US" dirty="0">
                <a:sym typeface="Symbol" panose="05050102010706020507" pitchFamily="18" charset="2"/>
              </a:rPr>
              <a:t></a:t>
            </a:r>
            <a:r>
              <a:rPr lang="en-US" dirty="0"/>
              <a:t> E</a:t>
            </a:r>
          </a:p>
        </p:txBody>
      </p:sp>
      <p:sp>
        <p:nvSpPr>
          <p:cNvPr id="20" name="TextBox 19"/>
          <p:cNvSpPr txBox="1"/>
          <p:nvPr/>
        </p:nvSpPr>
        <p:spPr>
          <a:xfrm>
            <a:off x="4812049" y="2502932"/>
            <a:ext cx="1298753" cy="369332"/>
          </a:xfrm>
          <a:prstGeom prst="rect">
            <a:avLst/>
          </a:prstGeom>
          <a:noFill/>
        </p:spPr>
        <p:txBody>
          <a:bodyPr wrap="none" rtlCol="0">
            <a:spAutoFit/>
          </a:bodyPr>
          <a:lstStyle/>
          <a:p>
            <a:r>
              <a:rPr lang="en-US" dirty="0"/>
              <a:t>(not e) </a:t>
            </a:r>
            <a:r>
              <a:rPr lang="en-US" dirty="0">
                <a:sym typeface="Symbol" panose="05050102010706020507" pitchFamily="18" charset="2"/>
              </a:rPr>
              <a:t></a:t>
            </a:r>
            <a:r>
              <a:rPr lang="en-US" dirty="0"/>
              <a:t> E</a:t>
            </a:r>
          </a:p>
        </p:txBody>
      </p:sp>
      <p:sp>
        <p:nvSpPr>
          <p:cNvPr id="21" name="TextBox 20"/>
          <p:cNvSpPr txBox="1"/>
          <p:nvPr/>
        </p:nvSpPr>
        <p:spPr>
          <a:xfrm>
            <a:off x="6081941" y="2307472"/>
            <a:ext cx="928459" cy="369332"/>
          </a:xfrm>
          <a:prstGeom prst="rect">
            <a:avLst/>
          </a:prstGeom>
          <a:noFill/>
        </p:spPr>
        <p:txBody>
          <a:bodyPr wrap="none" rtlCol="0">
            <a:spAutoFit/>
          </a:bodyPr>
          <a:lstStyle/>
          <a:p>
            <a:r>
              <a:rPr lang="en-US" dirty="0"/>
              <a:t>(E-Not)</a:t>
            </a:r>
          </a:p>
        </p:txBody>
      </p:sp>
      <p:cxnSp>
        <p:nvCxnSpPr>
          <p:cNvPr id="23" name="Straight Connector 22"/>
          <p:cNvCxnSpPr/>
          <p:nvPr/>
        </p:nvCxnSpPr>
        <p:spPr>
          <a:xfrm>
            <a:off x="4724400" y="2502932"/>
            <a:ext cx="137493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516249" y="4579589"/>
            <a:ext cx="845103" cy="369332"/>
          </a:xfrm>
          <a:prstGeom prst="rect">
            <a:avLst/>
          </a:prstGeom>
          <a:noFill/>
        </p:spPr>
        <p:txBody>
          <a:bodyPr wrap="none" rtlCol="0">
            <a:spAutoFit/>
          </a:bodyPr>
          <a:lstStyle/>
          <a:p>
            <a:r>
              <a:rPr lang="en-US" dirty="0"/>
              <a:t>e</a:t>
            </a:r>
            <a:r>
              <a:rPr lang="en-US" baseline="-25000" dirty="0"/>
              <a:t>1</a:t>
            </a:r>
            <a:r>
              <a:rPr lang="en-US" dirty="0"/>
              <a:t> </a:t>
            </a:r>
            <a:r>
              <a:rPr lang="en-US" dirty="0">
                <a:sym typeface="Symbol" panose="05050102010706020507" pitchFamily="18" charset="2"/>
              </a:rPr>
              <a:t></a:t>
            </a:r>
            <a:r>
              <a:rPr lang="en-US" dirty="0"/>
              <a:t> E</a:t>
            </a:r>
          </a:p>
        </p:txBody>
      </p:sp>
      <p:sp>
        <p:nvSpPr>
          <p:cNvPr id="25" name="TextBox 24"/>
          <p:cNvSpPr txBox="1"/>
          <p:nvPr/>
        </p:nvSpPr>
        <p:spPr>
          <a:xfrm>
            <a:off x="4576076" y="4948921"/>
            <a:ext cx="2733441" cy="369332"/>
          </a:xfrm>
          <a:prstGeom prst="rect">
            <a:avLst/>
          </a:prstGeom>
          <a:noFill/>
        </p:spPr>
        <p:txBody>
          <a:bodyPr wrap="none" rtlCol="0">
            <a:spAutoFit/>
          </a:bodyPr>
          <a:lstStyle/>
          <a:p>
            <a:r>
              <a:rPr lang="en-US" dirty="0"/>
              <a:t>(if e</a:t>
            </a:r>
            <a:r>
              <a:rPr lang="en-US" baseline="-25000" dirty="0"/>
              <a:t>1</a:t>
            </a:r>
            <a:r>
              <a:rPr lang="en-US" dirty="0"/>
              <a:t> then e</a:t>
            </a:r>
            <a:r>
              <a:rPr lang="en-US" baseline="-25000" dirty="0"/>
              <a:t>2</a:t>
            </a:r>
            <a:r>
              <a:rPr lang="en-US" dirty="0"/>
              <a:t> else e</a:t>
            </a:r>
            <a:r>
              <a:rPr lang="en-US" baseline="-25000" dirty="0"/>
              <a:t>3</a:t>
            </a:r>
            <a:r>
              <a:rPr lang="en-US" dirty="0"/>
              <a:t>) </a:t>
            </a:r>
            <a:r>
              <a:rPr lang="en-US" dirty="0">
                <a:sym typeface="Symbol" panose="05050102010706020507" pitchFamily="18" charset="2"/>
              </a:rPr>
              <a:t></a:t>
            </a:r>
            <a:r>
              <a:rPr lang="en-US" dirty="0"/>
              <a:t> E</a:t>
            </a:r>
          </a:p>
        </p:txBody>
      </p:sp>
      <p:sp>
        <p:nvSpPr>
          <p:cNvPr id="26" name="TextBox 25"/>
          <p:cNvSpPr txBox="1"/>
          <p:nvPr/>
        </p:nvSpPr>
        <p:spPr>
          <a:xfrm>
            <a:off x="7531973" y="4748100"/>
            <a:ext cx="1120820" cy="369332"/>
          </a:xfrm>
          <a:prstGeom prst="rect">
            <a:avLst/>
          </a:prstGeom>
          <a:noFill/>
        </p:spPr>
        <p:txBody>
          <a:bodyPr wrap="none" rtlCol="0">
            <a:spAutoFit/>
          </a:bodyPr>
          <a:lstStyle/>
          <a:p>
            <a:r>
              <a:rPr lang="en-US" dirty="0"/>
              <a:t>(E-Cond)</a:t>
            </a:r>
          </a:p>
        </p:txBody>
      </p:sp>
      <p:sp>
        <p:nvSpPr>
          <p:cNvPr id="27" name="TextBox 26"/>
          <p:cNvSpPr txBox="1"/>
          <p:nvPr/>
        </p:nvSpPr>
        <p:spPr>
          <a:xfrm>
            <a:off x="5574427" y="4579589"/>
            <a:ext cx="845103" cy="369332"/>
          </a:xfrm>
          <a:prstGeom prst="rect">
            <a:avLst/>
          </a:prstGeom>
          <a:noFill/>
        </p:spPr>
        <p:txBody>
          <a:bodyPr wrap="none" rtlCol="0">
            <a:spAutoFit/>
          </a:bodyPr>
          <a:lstStyle/>
          <a:p>
            <a:r>
              <a:rPr lang="en-US" dirty="0"/>
              <a:t>e</a:t>
            </a:r>
            <a:r>
              <a:rPr lang="en-US" baseline="-25000" dirty="0"/>
              <a:t>2</a:t>
            </a:r>
            <a:r>
              <a:rPr lang="en-US" dirty="0"/>
              <a:t> </a:t>
            </a:r>
            <a:r>
              <a:rPr lang="en-US" dirty="0">
                <a:sym typeface="Symbol" panose="05050102010706020507" pitchFamily="18" charset="2"/>
              </a:rPr>
              <a:t></a:t>
            </a:r>
            <a:r>
              <a:rPr lang="en-US" dirty="0"/>
              <a:t> E</a:t>
            </a:r>
          </a:p>
        </p:txBody>
      </p:sp>
      <p:cxnSp>
        <p:nvCxnSpPr>
          <p:cNvPr id="28" name="Straight Connector 27"/>
          <p:cNvCxnSpPr/>
          <p:nvPr/>
        </p:nvCxnSpPr>
        <p:spPr>
          <a:xfrm flipV="1">
            <a:off x="4413049" y="4932766"/>
            <a:ext cx="3130751" cy="1615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604976" y="4579589"/>
            <a:ext cx="845103" cy="369332"/>
          </a:xfrm>
          <a:prstGeom prst="rect">
            <a:avLst/>
          </a:prstGeom>
          <a:noFill/>
        </p:spPr>
        <p:txBody>
          <a:bodyPr wrap="none" rtlCol="0">
            <a:spAutoFit/>
          </a:bodyPr>
          <a:lstStyle/>
          <a:p>
            <a:r>
              <a:rPr lang="en-US" dirty="0"/>
              <a:t>e</a:t>
            </a:r>
            <a:r>
              <a:rPr lang="en-US" baseline="-25000" dirty="0"/>
              <a:t>3</a:t>
            </a:r>
            <a:r>
              <a:rPr lang="en-US" dirty="0"/>
              <a:t> </a:t>
            </a:r>
            <a:r>
              <a:rPr lang="en-US" dirty="0">
                <a:sym typeface="Symbol" panose="05050102010706020507" pitchFamily="18" charset="2"/>
              </a:rPr>
              <a:t></a:t>
            </a:r>
            <a:r>
              <a:rPr lang="en-US" dirty="0"/>
              <a:t> E</a:t>
            </a:r>
          </a:p>
        </p:txBody>
      </p:sp>
    </p:spTree>
    <p:extLst>
      <p:ext uri="{BB962C8B-B14F-4D97-AF65-F5344CB8AC3E}">
        <p14:creationId xmlns:p14="http://schemas.microsoft.com/office/powerpoint/2010/main" val="319723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 Composition</a:t>
            </a:r>
          </a:p>
        </p:txBody>
      </p:sp>
      <p:sp>
        <p:nvSpPr>
          <p:cNvPr id="3" name="TextBox 2"/>
          <p:cNvSpPr txBox="1"/>
          <p:nvPr/>
        </p:nvSpPr>
        <p:spPr>
          <a:xfrm>
            <a:off x="3397992" y="2737584"/>
            <a:ext cx="862737" cy="369332"/>
          </a:xfrm>
          <a:prstGeom prst="rect">
            <a:avLst/>
          </a:prstGeom>
          <a:noFill/>
        </p:spPr>
        <p:txBody>
          <a:bodyPr wrap="none" rtlCol="0">
            <a:spAutoFit/>
          </a:bodyPr>
          <a:lstStyle/>
          <a:p>
            <a:r>
              <a:rPr lang="en-US" dirty="0"/>
              <a:t>1 </a:t>
            </a:r>
            <a:r>
              <a:rPr lang="en-US" dirty="0">
                <a:sym typeface="Symbol" panose="05050102010706020507" pitchFamily="18" charset="2"/>
              </a:rPr>
              <a:t></a:t>
            </a:r>
            <a:r>
              <a:rPr lang="en-US" dirty="0"/>
              <a:t> </a:t>
            </a:r>
            <a:r>
              <a:rPr lang="en-US" dirty="0" err="1"/>
              <a:t>Int</a:t>
            </a:r>
            <a:endParaRPr lang="en-US" dirty="0"/>
          </a:p>
        </p:txBody>
      </p:sp>
      <p:sp>
        <p:nvSpPr>
          <p:cNvPr id="4" name="TextBox 3"/>
          <p:cNvSpPr txBox="1"/>
          <p:nvPr/>
        </p:nvSpPr>
        <p:spPr>
          <a:xfrm>
            <a:off x="3441534" y="3101300"/>
            <a:ext cx="760144" cy="369332"/>
          </a:xfrm>
          <a:prstGeom prst="rect">
            <a:avLst/>
          </a:prstGeom>
          <a:noFill/>
        </p:spPr>
        <p:txBody>
          <a:bodyPr wrap="none" rtlCol="0">
            <a:spAutoFit/>
          </a:bodyPr>
          <a:lstStyle/>
          <a:p>
            <a:r>
              <a:rPr lang="en-US" dirty="0"/>
              <a:t>1 </a:t>
            </a:r>
            <a:r>
              <a:rPr lang="en-US" dirty="0">
                <a:sym typeface="Symbol" panose="05050102010706020507" pitchFamily="18" charset="2"/>
              </a:rPr>
              <a:t></a:t>
            </a:r>
            <a:r>
              <a:rPr lang="en-US" dirty="0"/>
              <a:t> E</a:t>
            </a:r>
          </a:p>
        </p:txBody>
      </p:sp>
      <p:cxnSp>
        <p:nvCxnSpPr>
          <p:cNvPr id="5" name="Straight Connector 4"/>
          <p:cNvCxnSpPr/>
          <p:nvPr/>
        </p:nvCxnSpPr>
        <p:spPr>
          <a:xfrm>
            <a:off x="3238335" y="3106916"/>
            <a:ext cx="116114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333997" y="2922250"/>
            <a:ext cx="825867" cy="369332"/>
          </a:xfrm>
          <a:prstGeom prst="rect">
            <a:avLst/>
          </a:prstGeom>
          <a:noFill/>
        </p:spPr>
        <p:txBody>
          <a:bodyPr wrap="none" rtlCol="0">
            <a:spAutoFit/>
          </a:bodyPr>
          <a:lstStyle/>
          <a:p>
            <a:r>
              <a:rPr lang="en-US" dirty="0"/>
              <a:t>(E-</a:t>
            </a:r>
            <a:r>
              <a:rPr lang="en-US" dirty="0" err="1"/>
              <a:t>Int</a:t>
            </a:r>
            <a:r>
              <a:rPr lang="en-US" dirty="0"/>
              <a:t>)</a:t>
            </a:r>
          </a:p>
        </p:txBody>
      </p:sp>
      <p:sp>
        <p:nvSpPr>
          <p:cNvPr id="7" name="TextBox 6"/>
          <p:cNvSpPr txBox="1"/>
          <p:nvPr/>
        </p:nvSpPr>
        <p:spPr>
          <a:xfrm>
            <a:off x="5738587" y="2731968"/>
            <a:ext cx="862737" cy="369332"/>
          </a:xfrm>
          <a:prstGeom prst="rect">
            <a:avLst/>
          </a:prstGeom>
          <a:noFill/>
        </p:spPr>
        <p:txBody>
          <a:bodyPr wrap="none" rtlCol="0">
            <a:spAutoFit/>
          </a:bodyPr>
          <a:lstStyle/>
          <a:p>
            <a:r>
              <a:rPr lang="en-US" dirty="0"/>
              <a:t>2 </a:t>
            </a:r>
            <a:r>
              <a:rPr lang="en-US" dirty="0">
                <a:sym typeface="Symbol" panose="05050102010706020507" pitchFamily="18" charset="2"/>
              </a:rPr>
              <a:t></a:t>
            </a:r>
            <a:r>
              <a:rPr lang="en-US" dirty="0"/>
              <a:t> </a:t>
            </a:r>
            <a:r>
              <a:rPr lang="en-US" dirty="0" err="1"/>
              <a:t>Int</a:t>
            </a:r>
            <a:endParaRPr lang="en-US" dirty="0"/>
          </a:p>
        </p:txBody>
      </p:sp>
      <p:sp>
        <p:nvSpPr>
          <p:cNvPr id="8" name="TextBox 7"/>
          <p:cNvSpPr txBox="1"/>
          <p:nvPr/>
        </p:nvSpPr>
        <p:spPr>
          <a:xfrm>
            <a:off x="5782129" y="3095684"/>
            <a:ext cx="760144" cy="369332"/>
          </a:xfrm>
          <a:prstGeom prst="rect">
            <a:avLst/>
          </a:prstGeom>
          <a:noFill/>
        </p:spPr>
        <p:txBody>
          <a:bodyPr wrap="none" rtlCol="0">
            <a:spAutoFit/>
          </a:bodyPr>
          <a:lstStyle/>
          <a:p>
            <a:r>
              <a:rPr lang="en-US" dirty="0"/>
              <a:t>2 </a:t>
            </a:r>
            <a:r>
              <a:rPr lang="en-US" dirty="0">
                <a:sym typeface="Symbol" panose="05050102010706020507" pitchFamily="18" charset="2"/>
              </a:rPr>
              <a:t></a:t>
            </a:r>
            <a:r>
              <a:rPr lang="en-US" dirty="0"/>
              <a:t> E</a:t>
            </a:r>
          </a:p>
        </p:txBody>
      </p:sp>
      <p:cxnSp>
        <p:nvCxnSpPr>
          <p:cNvPr id="9" name="Straight Connector 8"/>
          <p:cNvCxnSpPr/>
          <p:nvPr/>
        </p:nvCxnSpPr>
        <p:spPr>
          <a:xfrm>
            <a:off x="5578930" y="3101300"/>
            <a:ext cx="116114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674592" y="2916634"/>
            <a:ext cx="825867" cy="369332"/>
          </a:xfrm>
          <a:prstGeom prst="rect">
            <a:avLst/>
          </a:prstGeom>
          <a:noFill/>
        </p:spPr>
        <p:txBody>
          <a:bodyPr wrap="none" rtlCol="0">
            <a:spAutoFit/>
          </a:bodyPr>
          <a:lstStyle/>
          <a:p>
            <a:r>
              <a:rPr lang="en-US" dirty="0"/>
              <a:t>(E-</a:t>
            </a:r>
            <a:r>
              <a:rPr lang="en-US" dirty="0" err="1"/>
              <a:t>Int</a:t>
            </a:r>
            <a:r>
              <a:rPr lang="en-US" dirty="0"/>
              <a:t>)</a:t>
            </a:r>
          </a:p>
        </p:txBody>
      </p:sp>
      <p:cxnSp>
        <p:nvCxnSpPr>
          <p:cNvPr id="11" name="Straight Connector 10"/>
          <p:cNvCxnSpPr/>
          <p:nvPr/>
        </p:nvCxnSpPr>
        <p:spPr>
          <a:xfrm>
            <a:off x="2966191" y="3575784"/>
            <a:ext cx="4720938"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687129" y="3391118"/>
            <a:ext cx="1018227" cy="369332"/>
          </a:xfrm>
          <a:prstGeom prst="rect">
            <a:avLst/>
          </a:prstGeom>
          <a:noFill/>
        </p:spPr>
        <p:txBody>
          <a:bodyPr wrap="none" rtlCol="0">
            <a:spAutoFit/>
          </a:bodyPr>
          <a:lstStyle/>
          <a:p>
            <a:r>
              <a:rPr lang="en-US" dirty="0"/>
              <a:t>(E-Plus)</a:t>
            </a:r>
          </a:p>
        </p:txBody>
      </p:sp>
      <p:sp>
        <p:nvSpPr>
          <p:cNvPr id="14" name="TextBox 13"/>
          <p:cNvSpPr txBox="1"/>
          <p:nvPr/>
        </p:nvSpPr>
        <p:spPr>
          <a:xfrm>
            <a:off x="4953000" y="3581400"/>
            <a:ext cx="1297150" cy="369332"/>
          </a:xfrm>
          <a:prstGeom prst="rect">
            <a:avLst/>
          </a:prstGeom>
          <a:noFill/>
        </p:spPr>
        <p:txBody>
          <a:bodyPr wrap="none" rtlCol="0">
            <a:spAutoFit/>
          </a:bodyPr>
          <a:lstStyle/>
          <a:p>
            <a:r>
              <a:rPr lang="en-US" dirty="0"/>
              <a:t>(1 </a:t>
            </a:r>
            <a:r>
              <a:rPr lang="en-US" dirty="0">
                <a:sym typeface="Symbol" panose="05050102010706020507" pitchFamily="18" charset="2"/>
              </a:rPr>
              <a:t></a:t>
            </a:r>
            <a:r>
              <a:rPr lang="en-US" dirty="0"/>
              <a:t> 2) </a:t>
            </a:r>
            <a:r>
              <a:rPr lang="en-US" dirty="0">
                <a:sym typeface="Symbol" panose="05050102010706020507" pitchFamily="18" charset="2"/>
              </a:rPr>
              <a:t></a:t>
            </a:r>
            <a:r>
              <a:rPr lang="en-US" dirty="0"/>
              <a:t> E</a:t>
            </a:r>
          </a:p>
        </p:txBody>
      </p:sp>
    </p:spTree>
    <p:extLst>
      <p:ext uri="{BB962C8B-B14F-4D97-AF65-F5344CB8AC3E}">
        <p14:creationId xmlns:p14="http://schemas.microsoft.com/office/powerpoint/2010/main" val="830027944"/>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7" grpId="0"/>
      <p:bldP spid="8" grpId="0"/>
      <p:bldP spid="10" grpId="0"/>
      <p:bldP spid="13"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overview</a:t>
            </a:r>
          </a:p>
        </p:txBody>
      </p:sp>
      <p:sp>
        <p:nvSpPr>
          <p:cNvPr id="5" name="TextBox 4"/>
          <p:cNvSpPr txBox="1"/>
          <p:nvPr/>
        </p:nvSpPr>
        <p:spPr>
          <a:xfrm>
            <a:off x="2561771" y="2605314"/>
            <a:ext cx="6531428" cy="2031325"/>
          </a:xfrm>
          <a:prstGeom prst="rect">
            <a:avLst/>
          </a:prstGeom>
          <a:noFill/>
        </p:spPr>
        <p:txBody>
          <a:bodyPr wrap="square" rtlCol="0">
            <a:spAutoFit/>
          </a:bodyPr>
          <a:lstStyle/>
          <a:p>
            <a:r>
              <a:rPr lang="en-US" dirty="0"/>
              <a:t>Expressions are constructed by composing (primitive) values and operations. There are rules specifying which compositions are syntactically legal. It is assumed that you know the rules for how to construct mathematical expressions.</a:t>
            </a:r>
          </a:p>
          <a:p>
            <a:endParaRPr lang="en-US" dirty="0"/>
          </a:p>
          <a:p>
            <a:r>
              <a:rPr lang="en-US" dirty="0"/>
              <a:t>Here we take a look at how to construct integer and Boolean expressions in the functional programming language SML.</a:t>
            </a:r>
          </a:p>
        </p:txBody>
      </p:sp>
    </p:spTree>
    <p:extLst>
      <p:ext uri="{BB962C8B-B14F-4D97-AF65-F5344CB8AC3E}">
        <p14:creationId xmlns:p14="http://schemas.microsoft.com/office/powerpoint/2010/main" val="27053285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 Decomposition</a:t>
            </a:r>
          </a:p>
        </p:txBody>
      </p:sp>
      <p:sp>
        <p:nvSpPr>
          <p:cNvPr id="3" name="TextBox 2"/>
          <p:cNvSpPr txBox="1"/>
          <p:nvPr/>
        </p:nvSpPr>
        <p:spPr>
          <a:xfrm>
            <a:off x="3397992" y="2737584"/>
            <a:ext cx="862737" cy="369332"/>
          </a:xfrm>
          <a:prstGeom prst="rect">
            <a:avLst/>
          </a:prstGeom>
          <a:noFill/>
        </p:spPr>
        <p:txBody>
          <a:bodyPr wrap="none" rtlCol="0">
            <a:spAutoFit/>
          </a:bodyPr>
          <a:lstStyle/>
          <a:p>
            <a:r>
              <a:rPr lang="en-US" dirty="0"/>
              <a:t>1 </a:t>
            </a:r>
            <a:r>
              <a:rPr lang="en-US" dirty="0">
                <a:sym typeface="Symbol" panose="05050102010706020507" pitchFamily="18" charset="2"/>
              </a:rPr>
              <a:t></a:t>
            </a:r>
            <a:r>
              <a:rPr lang="en-US" dirty="0"/>
              <a:t> </a:t>
            </a:r>
            <a:r>
              <a:rPr lang="en-US" dirty="0" err="1"/>
              <a:t>Int</a:t>
            </a:r>
            <a:endParaRPr lang="en-US" dirty="0"/>
          </a:p>
        </p:txBody>
      </p:sp>
      <p:sp>
        <p:nvSpPr>
          <p:cNvPr id="4" name="TextBox 3"/>
          <p:cNvSpPr txBox="1"/>
          <p:nvPr/>
        </p:nvSpPr>
        <p:spPr>
          <a:xfrm>
            <a:off x="3441534" y="3101300"/>
            <a:ext cx="760144" cy="369332"/>
          </a:xfrm>
          <a:prstGeom prst="rect">
            <a:avLst/>
          </a:prstGeom>
          <a:noFill/>
        </p:spPr>
        <p:txBody>
          <a:bodyPr wrap="none" rtlCol="0">
            <a:spAutoFit/>
          </a:bodyPr>
          <a:lstStyle/>
          <a:p>
            <a:r>
              <a:rPr lang="en-US" dirty="0"/>
              <a:t>1 </a:t>
            </a:r>
            <a:r>
              <a:rPr lang="en-US" dirty="0">
                <a:sym typeface="Symbol" panose="05050102010706020507" pitchFamily="18" charset="2"/>
              </a:rPr>
              <a:t></a:t>
            </a:r>
            <a:r>
              <a:rPr lang="en-US" dirty="0"/>
              <a:t> E</a:t>
            </a:r>
          </a:p>
        </p:txBody>
      </p:sp>
      <p:cxnSp>
        <p:nvCxnSpPr>
          <p:cNvPr id="5" name="Straight Connector 4"/>
          <p:cNvCxnSpPr/>
          <p:nvPr/>
        </p:nvCxnSpPr>
        <p:spPr>
          <a:xfrm>
            <a:off x="3238335" y="3106916"/>
            <a:ext cx="116114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333997" y="2922250"/>
            <a:ext cx="825867" cy="369332"/>
          </a:xfrm>
          <a:prstGeom prst="rect">
            <a:avLst/>
          </a:prstGeom>
          <a:noFill/>
        </p:spPr>
        <p:txBody>
          <a:bodyPr wrap="none" rtlCol="0">
            <a:spAutoFit/>
          </a:bodyPr>
          <a:lstStyle/>
          <a:p>
            <a:r>
              <a:rPr lang="en-US" dirty="0"/>
              <a:t>(E-</a:t>
            </a:r>
            <a:r>
              <a:rPr lang="en-US" dirty="0" err="1"/>
              <a:t>Int</a:t>
            </a:r>
            <a:r>
              <a:rPr lang="en-US" dirty="0"/>
              <a:t>)</a:t>
            </a:r>
          </a:p>
        </p:txBody>
      </p:sp>
      <p:sp>
        <p:nvSpPr>
          <p:cNvPr id="7" name="TextBox 6"/>
          <p:cNvSpPr txBox="1"/>
          <p:nvPr/>
        </p:nvSpPr>
        <p:spPr>
          <a:xfrm>
            <a:off x="5738587" y="2731968"/>
            <a:ext cx="862737" cy="369332"/>
          </a:xfrm>
          <a:prstGeom prst="rect">
            <a:avLst/>
          </a:prstGeom>
          <a:noFill/>
        </p:spPr>
        <p:txBody>
          <a:bodyPr wrap="none" rtlCol="0">
            <a:spAutoFit/>
          </a:bodyPr>
          <a:lstStyle/>
          <a:p>
            <a:r>
              <a:rPr lang="en-US" dirty="0"/>
              <a:t>2 </a:t>
            </a:r>
            <a:r>
              <a:rPr lang="en-US" dirty="0">
                <a:sym typeface="Symbol" panose="05050102010706020507" pitchFamily="18" charset="2"/>
              </a:rPr>
              <a:t></a:t>
            </a:r>
            <a:r>
              <a:rPr lang="en-US" dirty="0"/>
              <a:t> </a:t>
            </a:r>
            <a:r>
              <a:rPr lang="en-US" dirty="0" err="1"/>
              <a:t>Int</a:t>
            </a:r>
            <a:endParaRPr lang="en-US" dirty="0"/>
          </a:p>
        </p:txBody>
      </p:sp>
      <p:sp>
        <p:nvSpPr>
          <p:cNvPr id="8" name="TextBox 7"/>
          <p:cNvSpPr txBox="1"/>
          <p:nvPr/>
        </p:nvSpPr>
        <p:spPr>
          <a:xfrm>
            <a:off x="5782129" y="3095684"/>
            <a:ext cx="760144" cy="369332"/>
          </a:xfrm>
          <a:prstGeom prst="rect">
            <a:avLst/>
          </a:prstGeom>
          <a:noFill/>
        </p:spPr>
        <p:txBody>
          <a:bodyPr wrap="none" rtlCol="0">
            <a:spAutoFit/>
          </a:bodyPr>
          <a:lstStyle/>
          <a:p>
            <a:r>
              <a:rPr lang="en-US" dirty="0"/>
              <a:t>2 </a:t>
            </a:r>
            <a:r>
              <a:rPr lang="en-US" dirty="0">
                <a:sym typeface="Symbol" panose="05050102010706020507" pitchFamily="18" charset="2"/>
              </a:rPr>
              <a:t></a:t>
            </a:r>
            <a:r>
              <a:rPr lang="en-US" dirty="0"/>
              <a:t> E</a:t>
            </a:r>
          </a:p>
        </p:txBody>
      </p:sp>
      <p:cxnSp>
        <p:nvCxnSpPr>
          <p:cNvPr id="9" name="Straight Connector 8"/>
          <p:cNvCxnSpPr/>
          <p:nvPr/>
        </p:nvCxnSpPr>
        <p:spPr>
          <a:xfrm>
            <a:off x="5578930" y="3101300"/>
            <a:ext cx="116114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674592" y="2916634"/>
            <a:ext cx="825867" cy="369332"/>
          </a:xfrm>
          <a:prstGeom prst="rect">
            <a:avLst/>
          </a:prstGeom>
          <a:noFill/>
        </p:spPr>
        <p:txBody>
          <a:bodyPr wrap="none" rtlCol="0">
            <a:spAutoFit/>
          </a:bodyPr>
          <a:lstStyle/>
          <a:p>
            <a:r>
              <a:rPr lang="en-US" dirty="0"/>
              <a:t>(E-</a:t>
            </a:r>
            <a:r>
              <a:rPr lang="en-US" dirty="0" err="1"/>
              <a:t>Int</a:t>
            </a:r>
            <a:r>
              <a:rPr lang="en-US" dirty="0"/>
              <a:t>)</a:t>
            </a:r>
          </a:p>
        </p:txBody>
      </p:sp>
      <p:cxnSp>
        <p:nvCxnSpPr>
          <p:cNvPr id="11" name="Straight Connector 10"/>
          <p:cNvCxnSpPr/>
          <p:nvPr/>
        </p:nvCxnSpPr>
        <p:spPr>
          <a:xfrm>
            <a:off x="2966191" y="3575784"/>
            <a:ext cx="4720938"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687129" y="3391118"/>
            <a:ext cx="1018227" cy="369332"/>
          </a:xfrm>
          <a:prstGeom prst="rect">
            <a:avLst/>
          </a:prstGeom>
          <a:noFill/>
        </p:spPr>
        <p:txBody>
          <a:bodyPr wrap="none" rtlCol="0">
            <a:spAutoFit/>
          </a:bodyPr>
          <a:lstStyle/>
          <a:p>
            <a:r>
              <a:rPr lang="en-US" dirty="0"/>
              <a:t>(E-Plus)</a:t>
            </a:r>
          </a:p>
        </p:txBody>
      </p:sp>
      <p:sp>
        <p:nvSpPr>
          <p:cNvPr id="14" name="TextBox 13"/>
          <p:cNvSpPr txBox="1"/>
          <p:nvPr/>
        </p:nvSpPr>
        <p:spPr>
          <a:xfrm>
            <a:off x="4953000" y="3581400"/>
            <a:ext cx="1297150" cy="369332"/>
          </a:xfrm>
          <a:prstGeom prst="rect">
            <a:avLst/>
          </a:prstGeom>
          <a:noFill/>
        </p:spPr>
        <p:txBody>
          <a:bodyPr wrap="none" rtlCol="0">
            <a:spAutoFit/>
          </a:bodyPr>
          <a:lstStyle/>
          <a:p>
            <a:r>
              <a:rPr lang="en-US" dirty="0"/>
              <a:t>(1 </a:t>
            </a:r>
            <a:r>
              <a:rPr lang="en-US" dirty="0">
                <a:sym typeface="Symbol" panose="05050102010706020507" pitchFamily="18" charset="2"/>
              </a:rPr>
              <a:t></a:t>
            </a:r>
            <a:r>
              <a:rPr lang="en-US" dirty="0"/>
              <a:t> 2) </a:t>
            </a:r>
            <a:r>
              <a:rPr lang="en-US" dirty="0">
                <a:sym typeface="Symbol" panose="05050102010706020507" pitchFamily="18" charset="2"/>
              </a:rPr>
              <a:t></a:t>
            </a:r>
            <a:r>
              <a:rPr lang="en-US" dirty="0"/>
              <a:t> E</a:t>
            </a:r>
          </a:p>
        </p:txBody>
      </p:sp>
    </p:spTree>
    <p:extLst>
      <p:ext uri="{BB962C8B-B14F-4D97-AF65-F5344CB8AC3E}">
        <p14:creationId xmlns:p14="http://schemas.microsoft.com/office/powerpoint/2010/main" val="41043214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7" grpId="0"/>
      <p:bldP spid="8" grpId="0"/>
      <p:bldP spid="10" grpId="0"/>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3</a:t>
            </a:r>
          </a:p>
        </p:txBody>
      </p:sp>
      <p:sp>
        <p:nvSpPr>
          <p:cNvPr id="3" name="TextBox 2"/>
          <p:cNvSpPr txBox="1"/>
          <p:nvPr/>
        </p:nvSpPr>
        <p:spPr>
          <a:xfrm>
            <a:off x="794658" y="2684284"/>
            <a:ext cx="862737" cy="369332"/>
          </a:xfrm>
          <a:prstGeom prst="rect">
            <a:avLst/>
          </a:prstGeom>
          <a:noFill/>
        </p:spPr>
        <p:txBody>
          <a:bodyPr wrap="none" rtlCol="0">
            <a:spAutoFit/>
          </a:bodyPr>
          <a:lstStyle/>
          <a:p>
            <a:r>
              <a:rPr lang="en-US" dirty="0"/>
              <a:t>1 </a:t>
            </a:r>
            <a:r>
              <a:rPr lang="en-US" dirty="0">
                <a:sym typeface="Symbol" panose="05050102010706020507" pitchFamily="18" charset="2"/>
              </a:rPr>
              <a:t></a:t>
            </a:r>
            <a:r>
              <a:rPr lang="en-US" dirty="0"/>
              <a:t> </a:t>
            </a:r>
            <a:r>
              <a:rPr lang="en-US" dirty="0" err="1"/>
              <a:t>Int</a:t>
            </a:r>
            <a:endParaRPr lang="en-US" dirty="0"/>
          </a:p>
        </p:txBody>
      </p:sp>
      <p:sp>
        <p:nvSpPr>
          <p:cNvPr id="4" name="TextBox 3"/>
          <p:cNvSpPr txBox="1"/>
          <p:nvPr/>
        </p:nvSpPr>
        <p:spPr>
          <a:xfrm>
            <a:off x="838200" y="3048000"/>
            <a:ext cx="760144" cy="369332"/>
          </a:xfrm>
          <a:prstGeom prst="rect">
            <a:avLst/>
          </a:prstGeom>
          <a:noFill/>
        </p:spPr>
        <p:txBody>
          <a:bodyPr wrap="none" rtlCol="0">
            <a:spAutoFit/>
          </a:bodyPr>
          <a:lstStyle/>
          <a:p>
            <a:r>
              <a:rPr lang="en-US" dirty="0"/>
              <a:t>1 </a:t>
            </a:r>
            <a:r>
              <a:rPr lang="en-US" dirty="0">
                <a:sym typeface="Symbol" panose="05050102010706020507" pitchFamily="18" charset="2"/>
              </a:rPr>
              <a:t></a:t>
            </a:r>
            <a:r>
              <a:rPr lang="en-US" dirty="0"/>
              <a:t> E</a:t>
            </a:r>
          </a:p>
        </p:txBody>
      </p:sp>
      <p:cxnSp>
        <p:nvCxnSpPr>
          <p:cNvPr id="5" name="Straight Connector 4"/>
          <p:cNvCxnSpPr/>
          <p:nvPr/>
        </p:nvCxnSpPr>
        <p:spPr>
          <a:xfrm>
            <a:off x="635001" y="3053616"/>
            <a:ext cx="116114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730663" y="2868950"/>
            <a:ext cx="825867" cy="369332"/>
          </a:xfrm>
          <a:prstGeom prst="rect">
            <a:avLst/>
          </a:prstGeom>
          <a:noFill/>
        </p:spPr>
        <p:txBody>
          <a:bodyPr wrap="none" rtlCol="0">
            <a:spAutoFit/>
          </a:bodyPr>
          <a:lstStyle/>
          <a:p>
            <a:r>
              <a:rPr lang="en-US" dirty="0"/>
              <a:t>(E-</a:t>
            </a:r>
            <a:r>
              <a:rPr lang="en-US" dirty="0" err="1"/>
              <a:t>Int</a:t>
            </a:r>
            <a:r>
              <a:rPr lang="en-US" dirty="0"/>
              <a:t>)</a:t>
            </a:r>
          </a:p>
        </p:txBody>
      </p:sp>
      <p:sp>
        <p:nvSpPr>
          <p:cNvPr id="7" name="TextBox 6"/>
          <p:cNvSpPr txBox="1"/>
          <p:nvPr/>
        </p:nvSpPr>
        <p:spPr>
          <a:xfrm>
            <a:off x="3135253" y="2678668"/>
            <a:ext cx="862737" cy="369332"/>
          </a:xfrm>
          <a:prstGeom prst="rect">
            <a:avLst/>
          </a:prstGeom>
          <a:noFill/>
        </p:spPr>
        <p:txBody>
          <a:bodyPr wrap="none" rtlCol="0">
            <a:spAutoFit/>
          </a:bodyPr>
          <a:lstStyle/>
          <a:p>
            <a:r>
              <a:rPr lang="en-US" dirty="0"/>
              <a:t>2 </a:t>
            </a:r>
            <a:r>
              <a:rPr lang="en-US" dirty="0">
                <a:sym typeface="Symbol" panose="05050102010706020507" pitchFamily="18" charset="2"/>
              </a:rPr>
              <a:t></a:t>
            </a:r>
            <a:r>
              <a:rPr lang="en-US" dirty="0"/>
              <a:t> </a:t>
            </a:r>
            <a:r>
              <a:rPr lang="en-US" dirty="0" err="1"/>
              <a:t>Int</a:t>
            </a:r>
            <a:endParaRPr lang="en-US" dirty="0"/>
          </a:p>
        </p:txBody>
      </p:sp>
      <p:sp>
        <p:nvSpPr>
          <p:cNvPr id="8" name="TextBox 7"/>
          <p:cNvSpPr txBox="1"/>
          <p:nvPr/>
        </p:nvSpPr>
        <p:spPr>
          <a:xfrm>
            <a:off x="3178795" y="3042384"/>
            <a:ext cx="760144" cy="369332"/>
          </a:xfrm>
          <a:prstGeom prst="rect">
            <a:avLst/>
          </a:prstGeom>
          <a:noFill/>
        </p:spPr>
        <p:txBody>
          <a:bodyPr wrap="none" rtlCol="0">
            <a:spAutoFit/>
          </a:bodyPr>
          <a:lstStyle/>
          <a:p>
            <a:r>
              <a:rPr lang="en-US" dirty="0"/>
              <a:t>2 </a:t>
            </a:r>
            <a:r>
              <a:rPr lang="en-US" dirty="0">
                <a:sym typeface="Symbol" panose="05050102010706020507" pitchFamily="18" charset="2"/>
              </a:rPr>
              <a:t></a:t>
            </a:r>
            <a:r>
              <a:rPr lang="en-US" dirty="0"/>
              <a:t> E</a:t>
            </a:r>
          </a:p>
        </p:txBody>
      </p:sp>
      <p:cxnSp>
        <p:nvCxnSpPr>
          <p:cNvPr id="9" name="Straight Connector 8"/>
          <p:cNvCxnSpPr/>
          <p:nvPr/>
        </p:nvCxnSpPr>
        <p:spPr>
          <a:xfrm>
            <a:off x="2975596" y="3048000"/>
            <a:ext cx="116114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071258" y="2863334"/>
            <a:ext cx="825867" cy="369332"/>
          </a:xfrm>
          <a:prstGeom prst="rect">
            <a:avLst/>
          </a:prstGeom>
          <a:noFill/>
        </p:spPr>
        <p:txBody>
          <a:bodyPr wrap="none" rtlCol="0">
            <a:spAutoFit/>
          </a:bodyPr>
          <a:lstStyle/>
          <a:p>
            <a:r>
              <a:rPr lang="en-US" dirty="0"/>
              <a:t>(E-</a:t>
            </a:r>
            <a:r>
              <a:rPr lang="en-US" dirty="0" err="1"/>
              <a:t>Int</a:t>
            </a:r>
            <a:r>
              <a:rPr lang="en-US" dirty="0"/>
              <a:t>)</a:t>
            </a:r>
          </a:p>
        </p:txBody>
      </p:sp>
      <p:cxnSp>
        <p:nvCxnSpPr>
          <p:cNvPr id="11" name="Straight Connector 10"/>
          <p:cNvCxnSpPr/>
          <p:nvPr/>
        </p:nvCxnSpPr>
        <p:spPr>
          <a:xfrm>
            <a:off x="362857" y="3522484"/>
            <a:ext cx="4720938"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083795" y="3337818"/>
            <a:ext cx="1018227" cy="369332"/>
          </a:xfrm>
          <a:prstGeom prst="rect">
            <a:avLst/>
          </a:prstGeom>
          <a:noFill/>
        </p:spPr>
        <p:txBody>
          <a:bodyPr wrap="none" rtlCol="0">
            <a:spAutoFit/>
          </a:bodyPr>
          <a:lstStyle/>
          <a:p>
            <a:r>
              <a:rPr lang="en-US" dirty="0"/>
              <a:t>(E-Plus)</a:t>
            </a:r>
          </a:p>
        </p:txBody>
      </p:sp>
      <p:sp>
        <p:nvSpPr>
          <p:cNvPr id="14" name="TextBox 13"/>
          <p:cNvSpPr txBox="1"/>
          <p:nvPr/>
        </p:nvSpPr>
        <p:spPr>
          <a:xfrm>
            <a:off x="2349666" y="3528100"/>
            <a:ext cx="1297150" cy="369332"/>
          </a:xfrm>
          <a:prstGeom prst="rect">
            <a:avLst/>
          </a:prstGeom>
          <a:noFill/>
        </p:spPr>
        <p:txBody>
          <a:bodyPr wrap="none" rtlCol="0">
            <a:spAutoFit/>
          </a:bodyPr>
          <a:lstStyle/>
          <a:p>
            <a:r>
              <a:rPr lang="en-US" dirty="0"/>
              <a:t>(1 </a:t>
            </a:r>
            <a:r>
              <a:rPr lang="en-US" dirty="0">
                <a:sym typeface="Symbol" panose="05050102010706020507" pitchFamily="18" charset="2"/>
              </a:rPr>
              <a:t></a:t>
            </a:r>
            <a:r>
              <a:rPr lang="en-US" dirty="0"/>
              <a:t> 2) </a:t>
            </a:r>
            <a:r>
              <a:rPr lang="en-US" dirty="0">
                <a:sym typeface="Symbol" panose="05050102010706020507" pitchFamily="18" charset="2"/>
              </a:rPr>
              <a:t></a:t>
            </a:r>
            <a:r>
              <a:rPr lang="en-US" dirty="0"/>
              <a:t> E</a:t>
            </a:r>
          </a:p>
        </p:txBody>
      </p:sp>
      <p:cxnSp>
        <p:nvCxnSpPr>
          <p:cNvPr id="15" name="Straight Connector 14"/>
          <p:cNvCxnSpPr/>
          <p:nvPr/>
        </p:nvCxnSpPr>
        <p:spPr>
          <a:xfrm>
            <a:off x="1828800" y="3962400"/>
            <a:ext cx="7540338"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346131" y="3738948"/>
            <a:ext cx="1005403" cy="369332"/>
          </a:xfrm>
          <a:prstGeom prst="rect">
            <a:avLst/>
          </a:prstGeom>
          <a:noFill/>
        </p:spPr>
        <p:txBody>
          <a:bodyPr wrap="none" rtlCol="0">
            <a:spAutoFit/>
          </a:bodyPr>
          <a:lstStyle/>
          <a:p>
            <a:r>
              <a:rPr lang="en-US" dirty="0"/>
              <a:t>(E-</a:t>
            </a:r>
            <a:r>
              <a:rPr lang="en-US" dirty="0" err="1"/>
              <a:t>Mult</a:t>
            </a:r>
            <a:r>
              <a:rPr lang="en-US" dirty="0"/>
              <a:t>)</a:t>
            </a:r>
          </a:p>
        </p:txBody>
      </p:sp>
      <p:sp>
        <p:nvSpPr>
          <p:cNvPr id="17" name="TextBox 16"/>
          <p:cNvSpPr txBox="1"/>
          <p:nvPr/>
        </p:nvSpPr>
        <p:spPr>
          <a:xfrm>
            <a:off x="7220307" y="3153152"/>
            <a:ext cx="862737" cy="369332"/>
          </a:xfrm>
          <a:prstGeom prst="rect">
            <a:avLst/>
          </a:prstGeom>
          <a:noFill/>
        </p:spPr>
        <p:txBody>
          <a:bodyPr wrap="none" rtlCol="0">
            <a:spAutoFit/>
          </a:bodyPr>
          <a:lstStyle/>
          <a:p>
            <a:r>
              <a:rPr lang="en-US" dirty="0"/>
              <a:t>3 </a:t>
            </a:r>
            <a:r>
              <a:rPr lang="en-US" dirty="0">
                <a:sym typeface="Symbol" panose="05050102010706020507" pitchFamily="18" charset="2"/>
              </a:rPr>
              <a:t></a:t>
            </a:r>
            <a:r>
              <a:rPr lang="en-US" dirty="0"/>
              <a:t> </a:t>
            </a:r>
            <a:r>
              <a:rPr lang="en-US" dirty="0" err="1"/>
              <a:t>Int</a:t>
            </a:r>
            <a:endParaRPr lang="en-US" dirty="0"/>
          </a:p>
        </p:txBody>
      </p:sp>
      <p:sp>
        <p:nvSpPr>
          <p:cNvPr id="18" name="TextBox 17"/>
          <p:cNvSpPr txBox="1"/>
          <p:nvPr/>
        </p:nvSpPr>
        <p:spPr>
          <a:xfrm>
            <a:off x="7263849" y="3516868"/>
            <a:ext cx="760144" cy="369332"/>
          </a:xfrm>
          <a:prstGeom prst="rect">
            <a:avLst/>
          </a:prstGeom>
          <a:noFill/>
        </p:spPr>
        <p:txBody>
          <a:bodyPr wrap="none" rtlCol="0">
            <a:spAutoFit/>
          </a:bodyPr>
          <a:lstStyle/>
          <a:p>
            <a:r>
              <a:rPr lang="en-US" dirty="0"/>
              <a:t>3 </a:t>
            </a:r>
            <a:r>
              <a:rPr lang="en-US" dirty="0">
                <a:sym typeface="Symbol" panose="05050102010706020507" pitchFamily="18" charset="2"/>
              </a:rPr>
              <a:t></a:t>
            </a:r>
            <a:r>
              <a:rPr lang="en-US" dirty="0"/>
              <a:t> E</a:t>
            </a:r>
          </a:p>
        </p:txBody>
      </p:sp>
      <p:cxnSp>
        <p:nvCxnSpPr>
          <p:cNvPr id="19" name="Straight Connector 18"/>
          <p:cNvCxnSpPr/>
          <p:nvPr/>
        </p:nvCxnSpPr>
        <p:spPr>
          <a:xfrm>
            <a:off x="7060650" y="3522484"/>
            <a:ext cx="116114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156312" y="3337818"/>
            <a:ext cx="825867" cy="369332"/>
          </a:xfrm>
          <a:prstGeom prst="rect">
            <a:avLst/>
          </a:prstGeom>
          <a:noFill/>
        </p:spPr>
        <p:txBody>
          <a:bodyPr wrap="none" rtlCol="0">
            <a:spAutoFit/>
          </a:bodyPr>
          <a:lstStyle/>
          <a:p>
            <a:r>
              <a:rPr lang="en-US" dirty="0"/>
              <a:t>(E-</a:t>
            </a:r>
            <a:r>
              <a:rPr lang="en-US" dirty="0" err="1"/>
              <a:t>Int</a:t>
            </a:r>
            <a:r>
              <a:rPr lang="en-US" dirty="0"/>
              <a:t>)</a:t>
            </a:r>
          </a:p>
        </p:txBody>
      </p:sp>
      <p:sp>
        <p:nvSpPr>
          <p:cNvPr id="21" name="TextBox 20"/>
          <p:cNvSpPr txBox="1"/>
          <p:nvPr/>
        </p:nvSpPr>
        <p:spPr>
          <a:xfrm>
            <a:off x="4956066" y="4108280"/>
            <a:ext cx="1880643" cy="369332"/>
          </a:xfrm>
          <a:prstGeom prst="rect">
            <a:avLst/>
          </a:prstGeom>
          <a:noFill/>
        </p:spPr>
        <p:txBody>
          <a:bodyPr wrap="none" rtlCol="0">
            <a:spAutoFit/>
          </a:bodyPr>
          <a:lstStyle/>
          <a:p>
            <a:r>
              <a:rPr lang="en-US" dirty="0"/>
              <a:t>((1 </a:t>
            </a:r>
            <a:r>
              <a:rPr lang="en-US" dirty="0">
                <a:sym typeface="Symbol" panose="05050102010706020507" pitchFamily="18" charset="2"/>
              </a:rPr>
              <a:t></a:t>
            </a:r>
            <a:r>
              <a:rPr lang="en-US" dirty="0"/>
              <a:t> 2) </a:t>
            </a:r>
            <a:r>
              <a:rPr lang="en-US" dirty="0">
                <a:sym typeface="Symbol" panose="05050102010706020507" pitchFamily="18" charset="2"/>
              </a:rPr>
              <a:t></a:t>
            </a:r>
            <a:r>
              <a:rPr lang="en-US" dirty="0"/>
              <a:t> 3) </a:t>
            </a:r>
            <a:r>
              <a:rPr lang="en-US" dirty="0">
                <a:sym typeface="Symbol" panose="05050102010706020507" pitchFamily="18" charset="2"/>
              </a:rPr>
              <a:t></a:t>
            </a:r>
            <a:r>
              <a:rPr lang="en-US" dirty="0"/>
              <a:t> E</a:t>
            </a:r>
          </a:p>
        </p:txBody>
      </p:sp>
    </p:spTree>
    <p:extLst>
      <p:ext uri="{BB962C8B-B14F-4D97-AF65-F5344CB8AC3E}">
        <p14:creationId xmlns:p14="http://schemas.microsoft.com/office/powerpoint/2010/main" val="22378995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20" grpId="0"/>
      <p:bldP spid="2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4: The need for type analysis</a:t>
            </a:r>
          </a:p>
        </p:txBody>
      </p:sp>
      <p:sp>
        <p:nvSpPr>
          <p:cNvPr id="3" name="TextBox 2"/>
          <p:cNvSpPr txBox="1"/>
          <p:nvPr/>
        </p:nvSpPr>
        <p:spPr>
          <a:xfrm>
            <a:off x="3397992" y="2737584"/>
            <a:ext cx="862737" cy="369332"/>
          </a:xfrm>
          <a:prstGeom prst="rect">
            <a:avLst/>
          </a:prstGeom>
          <a:noFill/>
        </p:spPr>
        <p:txBody>
          <a:bodyPr wrap="none" rtlCol="0">
            <a:spAutoFit/>
          </a:bodyPr>
          <a:lstStyle/>
          <a:p>
            <a:r>
              <a:rPr lang="en-US" dirty="0"/>
              <a:t>1 </a:t>
            </a:r>
            <a:r>
              <a:rPr lang="en-US" dirty="0">
                <a:sym typeface="Symbol" panose="05050102010706020507" pitchFamily="18" charset="2"/>
              </a:rPr>
              <a:t></a:t>
            </a:r>
            <a:r>
              <a:rPr lang="en-US" dirty="0"/>
              <a:t> </a:t>
            </a:r>
            <a:r>
              <a:rPr lang="en-US" dirty="0" err="1"/>
              <a:t>Int</a:t>
            </a:r>
            <a:endParaRPr lang="en-US" dirty="0"/>
          </a:p>
        </p:txBody>
      </p:sp>
      <p:sp>
        <p:nvSpPr>
          <p:cNvPr id="4" name="TextBox 3"/>
          <p:cNvSpPr txBox="1"/>
          <p:nvPr/>
        </p:nvSpPr>
        <p:spPr>
          <a:xfrm>
            <a:off x="3441534" y="3101300"/>
            <a:ext cx="760144" cy="369332"/>
          </a:xfrm>
          <a:prstGeom prst="rect">
            <a:avLst/>
          </a:prstGeom>
          <a:noFill/>
        </p:spPr>
        <p:txBody>
          <a:bodyPr wrap="none" rtlCol="0">
            <a:spAutoFit/>
          </a:bodyPr>
          <a:lstStyle/>
          <a:p>
            <a:r>
              <a:rPr lang="en-US" dirty="0"/>
              <a:t>1 </a:t>
            </a:r>
            <a:r>
              <a:rPr lang="en-US" dirty="0">
                <a:sym typeface="Symbol" panose="05050102010706020507" pitchFamily="18" charset="2"/>
              </a:rPr>
              <a:t></a:t>
            </a:r>
            <a:r>
              <a:rPr lang="en-US" dirty="0"/>
              <a:t> E</a:t>
            </a:r>
          </a:p>
        </p:txBody>
      </p:sp>
      <p:cxnSp>
        <p:nvCxnSpPr>
          <p:cNvPr id="5" name="Straight Connector 4"/>
          <p:cNvCxnSpPr/>
          <p:nvPr/>
        </p:nvCxnSpPr>
        <p:spPr>
          <a:xfrm>
            <a:off x="3238335" y="3106916"/>
            <a:ext cx="116114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333997" y="2922250"/>
            <a:ext cx="825867" cy="369332"/>
          </a:xfrm>
          <a:prstGeom prst="rect">
            <a:avLst/>
          </a:prstGeom>
          <a:noFill/>
        </p:spPr>
        <p:txBody>
          <a:bodyPr wrap="none" rtlCol="0">
            <a:spAutoFit/>
          </a:bodyPr>
          <a:lstStyle/>
          <a:p>
            <a:r>
              <a:rPr lang="en-US" dirty="0"/>
              <a:t>(E-</a:t>
            </a:r>
            <a:r>
              <a:rPr lang="en-US" dirty="0" err="1"/>
              <a:t>Int</a:t>
            </a:r>
            <a:r>
              <a:rPr lang="en-US" dirty="0"/>
              <a:t>)</a:t>
            </a:r>
          </a:p>
        </p:txBody>
      </p:sp>
      <p:sp>
        <p:nvSpPr>
          <p:cNvPr id="7" name="TextBox 6"/>
          <p:cNvSpPr txBox="1"/>
          <p:nvPr/>
        </p:nvSpPr>
        <p:spPr>
          <a:xfrm>
            <a:off x="5738587" y="2731968"/>
            <a:ext cx="1337226" cy="369332"/>
          </a:xfrm>
          <a:prstGeom prst="rect">
            <a:avLst/>
          </a:prstGeom>
          <a:noFill/>
        </p:spPr>
        <p:txBody>
          <a:bodyPr wrap="none" rtlCol="0">
            <a:spAutoFit/>
          </a:bodyPr>
          <a:lstStyle/>
          <a:p>
            <a:r>
              <a:rPr lang="en-US" dirty="0"/>
              <a:t>true </a:t>
            </a:r>
            <a:r>
              <a:rPr lang="en-US" dirty="0">
                <a:sym typeface="Symbol" panose="05050102010706020507" pitchFamily="18" charset="2"/>
              </a:rPr>
              <a:t></a:t>
            </a:r>
            <a:r>
              <a:rPr lang="en-US" dirty="0"/>
              <a:t> Bool</a:t>
            </a:r>
          </a:p>
        </p:txBody>
      </p:sp>
      <p:sp>
        <p:nvSpPr>
          <p:cNvPr id="8" name="TextBox 7"/>
          <p:cNvSpPr txBox="1"/>
          <p:nvPr/>
        </p:nvSpPr>
        <p:spPr>
          <a:xfrm>
            <a:off x="5782129" y="3095684"/>
            <a:ext cx="1029449" cy="369332"/>
          </a:xfrm>
          <a:prstGeom prst="rect">
            <a:avLst/>
          </a:prstGeom>
          <a:noFill/>
        </p:spPr>
        <p:txBody>
          <a:bodyPr wrap="none" rtlCol="0">
            <a:spAutoFit/>
          </a:bodyPr>
          <a:lstStyle/>
          <a:p>
            <a:r>
              <a:rPr lang="en-US" dirty="0"/>
              <a:t>true </a:t>
            </a:r>
            <a:r>
              <a:rPr lang="en-US" dirty="0">
                <a:sym typeface="Symbol" panose="05050102010706020507" pitchFamily="18" charset="2"/>
              </a:rPr>
              <a:t></a:t>
            </a:r>
            <a:r>
              <a:rPr lang="en-US" dirty="0"/>
              <a:t> E</a:t>
            </a:r>
          </a:p>
        </p:txBody>
      </p:sp>
      <p:cxnSp>
        <p:nvCxnSpPr>
          <p:cNvPr id="9" name="Straight Connector 8"/>
          <p:cNvCxnSpPr/>
          <p:nvPr/>
        </p:nvCxnSpPr>
        <p:spPr>
          <a:xfrm flipV="1">
            <a:off x="5578930" y="3095684"/>
            <a:ext cx="1583870" cy="5616"/>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098933" y="2895600"/>
            <a:ext cx="1031051" cy="369332"/>
          </a:xfrm>
          <a:prstGeom prst="rect">
            <a:avLst/>
          </a:prstGeom>
          <a:noFill/>
        </p:spPr>
        <p:txBody>
          <a:bodyPr wrap="none" rtlCol="0">
            <a:spAutoFit/>
          </a:bodyPr>
          <a:lstStyle/>
          <a:p>
            <a:r>
              <a:rPr lang="en-US" dirty="0"/>
              <a:t>(E-Bool)</a:t>
            </a:r>
          </a:p>
        </p:txBody>
      </p:sp>
      <p:cxnSp>
        <p:nvCxnSpPr>
          <p:cNvPr id="11" name="Straight Connector 10"/>
          <p:cNvCxnSpPr/>
          <p:nvPr/>
        </p:nvCxnSpPr>
        <p:spPr>
          <a:xfrm>
            <a:off x="2966191" y="3575784"/>
            <a:ext cx="4720938"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687129" y="3391118"/>
            <a:ext cx="1018227" cy="369332"/>
          </a:xfrm>
          <a:prstGeom prst="rect">
            <a:avLst/>
          </a:prstGeom>
          <a:noFill/>
        </p:spPr>
        <p:txBody>
          <a:bodyPr wrap="none" rtlCol="0">
            <a:spAutoFit/>
          </a:bodyPr>
          <a:lstStyle/>
          <a:p>
            <a:r>
              <a:rPr lang="en-US" dirty="0"/>
              <a:t>(E-Plus)</a:t>
            </a:r>
          </a:p>
        </p:txBody>
      </p:sp>
      <p:sp>
        <p:nvSpPr>
          <p:cNvPr id="14" name="TextBox 13"/>
          <p:cNvSpPr txBox="1"/>
          <p:nvPr/>
        </p:nvSpPr>
        <p:spPr>
          <a:xfrm>
            <a:off x="4953000" y="3581400"/>
            <a:ext cx="1566454" cy="369332"/>
          </a:xfrm>
          <a:prstGeom prst="rect">
            <a:avLst/>
          </a:prstGeom>
          <a:noFill/>
        </p:spPr>
        <p:txBody>
          <a:bodyPr wrap="none" rtlCol="0">
            <a:spAutoFit/>
          </a:bodyPr>
          <a:lstStyle/>
          <a:p>
            <a:r>
              <a:rPr lang="en-US" dirty="0"/>
              <a:t>(1 </a:t>
            </a:r>
            <a:r>
              <a:rPr lang="en-US" dirty="0">
                <a:sym typeface="Symbol" panose="05050102010706020507" pitchFamily="18" charset="2"/>
              </a:rPr>
              <a:t></a:t>
            </a:r>
            <a:r>
              <a:rPr lang="en-US" dirty="0"/>
              <a:t> true) </a:t>
            </a:r>
            <a:r>
              <a:rPr lang="en-US" dirty="0">
                <a:sym typeface="Symbol" panose="05050102010706020507" pitchFamily="18" charset="2"/>
              </a:rPr>
              <a:t></a:t>
            </a:r>
            <a:r>
              <a:rPr lang="en-US" dirty="0"/>
              <a:t> E</a:t>
            </a:r>
          </a:p>
        </p:txBody>
      </p:sp>
    </p:spTree>
    <p:extLst>
      <p:ext uri="{BB962C8B-B14F-4D97-AF65-F5344CB8AC3E}">
        <p14:creationId xmlns:p14="http://schemas.microsoft.com/office/powerpoint/2010/main" val="5682855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7" grpId="0"/>
      <p:bldP spid="8" grpId="0"/>
      <p:bldP spid="10" grpId="0"/>
      <p:bldP spid="13" grpId="0"/>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5: Left-to-right Inside-out construction</a:t>
            </a:r>
          </a:p>
        </p:txBody>
      </p:sp>
      <p:sp>
        <p:nvSpPr>
          <p:cNvPr id="3" name="TextBox 2"/>
          <p:cNvSpPr txBox="1"/>
          <p:nvPr/>
        </p:nvSpPr>
        <p:spPr>
          <a:xfrm>
            <a:off x="388257" y="2868950"/>
            <a:ext cx="862737" cy="369332"/>
          </a:xfrm>
          <a:prstGeom prst="rect">
            <a:avLst/>
          </a:prstGeom>
          <a:noFill/>
        </p:spPr>
        <p:txBody>
          <a:bodyPr wrap="none" rtlCol="0">
            <a:spAutoFit/>
          </a:bodyPr>
          <a:lstStyle/>
          <a:p>
            <a:r>
              <a:rPr lang="en-US" dirty="0"/>
              <a:t>2 </a:t>
            </a:r>
            <a:r>
              <a:rPr lang="en-US" dirty="0">
                <a:sym typeface="Symbol" panose="05050102010706020507" pitchFamily="18" charset="2"/>
              </a:rPr>
              <a:t></a:t>
            </a:r>
            <a:r>
              <a:rPr lang="en-US" dirty="0"/>
              <a:t> </a:t>
            </a:r>
            <a:r>
              <a:rPr lang="en-US" dirty="0" err="1"/>
              <a:t>Int</a:t>
            </a:r>
            <a:endParaRPr lang="en-US" dirty="0"/>
          </a:p>
        </p:txBody>
      </p:sp>
      <p:sp>
        <p:nvSpPr>
          <p:cNvPr id="4" name="TextBox 3"/>
          <p:cNvSpPr txBox="1"/>
          <p:nvPr/>
        </p:nvSpPr>
        <p:spPr>
          <a:xfrm>
            <a:off x="431799" y="3232666"/>
            <a:ext cx="760144" cy="369332"/>
          </a:xfrm>
          <a:prstGeom prst="rect">
            <a:avLst/>
          </a:prstGeom>
          <a:noFill/>
        </p:spPr>
        <p:txBody>
          <a:bodyPr wrap="none" rtlCol="0">
            <a:spAutoFit/>
          </a:bodyPr>
          <a:lstStyle/>
          <a:p>
            <a:r>
              <a:rPr lang="en-US" dirty="0"/>
              <a:t>2 </a:t>
            </a:r>
            <a:r>
              <a:rPr lang="en-US" dirty="0">
                <a:sym typeface="Symbol" panose="05050102010706020507" pitchFamily="18" charset="2"/>
              </a:rPr>
              <a:t></a:t>
            </a:r>
            <a:r>
              <a:rPr lang="en-US" dirty="0"/>
              <a:t> E</a:t>
            </a:r>
          </a:p>
        </p:txBody>
      </p:sp>
      <p:cxnSp>
        <p:nvCxnSpPr>
          <p:cNvPr id="5" name="Straight Connector 4"/>
          <p:cNvCxnSpPr/>
          <p:nvPr/>
        </p:nvCxnSpPr>
        <p:spPr>
          <a:xfrm>
            <a:off x="228600" y="3238282"/>
            <a:ext cx="116114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324262" y="3053616"/>
            <a:ext cx="825867" cy="369332"/>
          </a:xfrm>
          <a:prstGeom prst="rect">
            <a:avLst/>
          </a:prstGeom>
          <a:noFill/>
        </p:spPr>
        <p:txBody>
          <a:bodyPr wrap="none" rtlCol="0">
            <a:spAutoFit/>
          </a:bodyPr>
          <a:lstStyle/>
          <a:p>
            <a:r>
              <a:rPr lang="en-US" dirty="0"/>
              <a:t>(E-</a:t>
            </a:r>
            <a:r>
              <a:rPr lang="en-US" dirty="0" err="1"/>
              <a:t>Int</a:t>
            </a:r>
            <a:r>
              <a:rPr lang="en-US" dirty="0"/>
              <a:t>)</a:t>
            </a:r>
          </a:p>
        </p:txBody>
      </p:sp>
      <p:cxnSp>
        <p:nvCxnSpPr>
          <p:cNvPr id="11" name="Straight Connector 10"/>
          <p:cNvCxnSpPr/>
          <p:nvPr/>
        </p:nvCxnSpPr>
        <p:spPr>
          <a:xfrm>
            <a:off x="201386" y="3707150"/>
            <a:ext cx="3837214"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962400" y="3505200"/>
            <a:ext cx="761747" cy="369332"/>
          </a:xfrm>
          <a:prstGeom prst="rect">
            <a:avLst/>
          </a:prstGeom>
          <a:noFill/>
        </p:spPr>
        <p:txBody>
          <a:bodyPr wrap="none" rtlCol="0">
            <a:spAutoFit/>
          </a:bodyPr>
          <a:lstStyle/>
          <a:p>
            <a:r>
              <a:rPr lang="en-US" dirty="0"/>
              <a:t>(E-Lt)</a:t>
            </a:r>
          </a:p>
        </p:txBody>
      </p:sp>
      <p:sp>
        <p:nvSpPr>
          <p:cNvPr id="14" name="TextBox 13"/>
          <p:cNvSpPr txBox="1"/>
          <p:nvPr/>
        </p:nvSpPr>
        <p:spPr>
          <a:xfrm>
            <a:off x="1628515" y="3724435"/>
            <a:ext cx="1343638" cy="369332"/>
          </a:xfrm>
          <a:prstGeom prst="rect">
            <a:avLst/>
          </a:prstGeom>
          <a:noFill/>
        </p:spPr>
        <p:txBody>
          <a:bodyPr wrap="none" rtlCol="0">
            <a:spAutoFit/>
          </a:bodyPr>
          <a:lstStyle/>
          <a:p>
            <a:r>
              <a:rPr lang="en-US" dirty="0"/>
              <a:t>(2 </a:t>
            </a:r>
            <a:r>
              <a:rPr lang="en-US" dirty="0">
                <a:sym typeface="Symbol" panose="05050102010706020507" pitchFamily="18" charset="2"/>
              </a:rPr>
              <a:t></a:t>
            </a:r>
            <a:r>
              <a:rPr lang="en-US" dirty="0"/>
              <a:t> 3) </a:t>
            </a:r>
            <a:r>
              <a:rPr lang="en-US" dirty="0">
                <a:sym typeface="Symbol" panose="05050102010706020507" pitchFamily="18" charset="2"/>
              </a:rPr>
              <a:t></a:t>
            </a:r>
            <a:r>
              <a:rPr lang="en-US" dirty="0"/>
              <a:t> E</a:t>
            </a:r>
          </a:p>
        </p:txBody>
      </p:sp>
      <p:sp>
        <p:nvSpPr>
          <p:cNvPr id="15" name="TextBox 14"/>
          <p:cNvSpPr txBox="1"/>
          <p:nvPr/>
        </p:nvSpPr>
        <p:spPr>
          <a:xfrm>
            <a:off x="2521857" y="2863334"/>
            <a:ext cx="862737" cy="369332"/>
          </a:xfrm>
          <a:prstGeom prst="rect">
            <a:avLst/>
          </a:prstGeom>
          <a:noFill/>
        </p:spPr>
        <p:txBody>
          <a:bodyPr wrap="none" rtlCol="0">
            <a:spAutoFit/>
          </a:bodyPr>
          <a:lstStyle/>
          <a:p>
            <a:r>
              <a:rPr lang="en-US" dirty="0"/>
              <a:t>3 </a:t>
            </a:r>
            <a:r>
              <a:rPr lang="en-US" dirty="0">
                <a:sym typeface="Symbol" panose="05050102010706020507" pitchFamily="18" charset="2"/>
              </a:rPr>
              <a:t></a:t>
            </a:r>
            <a:r>
              <a:rPr lang="en-US" dirty="0"/>
              <a:t> </a:t>
            </a:r>
            <a:r>
              <a:rPr lang="en-US" dirty="0" err="1"/>
              <a:t>Int</a:t>
            </a:r>
            <a:endParaRPr lang="en-US" dirty="0"/>
          </a:p>
        </p:txBody>
      </p:sp>
      <p:sp>
        <p:nvSpPr>
          <p:cNvPr id="16" name="TextBox 15"/>
          <p:cNvSpPr txBox="1"/>
          <p:nvPr/>
        </p:nvSpPr>
        <p:spPr>
          <a:xfrm>
            <a:off x="2565399" y="3227050"/>
            <a:ext cx="760144" cy="369332"/>
          </a:xfrm>
          <a:prstGeom prst="rect">
            <a:avLst/>
          </a:prstGeom>
          <a:noFill/>
        </p:spPr>
        <p:txBody>
          <a:bodyPr wrap="none" rtlCol="0">
            <a:spAutoFit/>
          </a:bodyPr>
          <a:lstStyle/>
          <a:p>
            <a:r>
              <a:rPr lang="en-US" dirty="0"/>
              <a:t>3 </a:t>
            </a:r>
            <a:r>
              <a:rPr lang="en-US" dirty="0">
                <a:sym typeface="Symbol" panose="05050102010706020507" pitchFamily="18" charset="2"/>
              </a:rPr>
              <a:t></a:t>
            </a:r>
            <a:r>
              <a:rPr lang="en-US" dirty="0"/>
              <a:t> E</a:t>
            </a:r>
          </a:p>
        </p:txBody>
      </p:sp>
      <p:cxnSp>
        <p:nvCxnSpPr>
          <p:cNvPr id="17" name="Straight Connector 16"/>
          <p:cNvCxnSpPr/>
          <p:nvPr/>
        </p:nvCxnSpPr>
        <p:spPr>
          <a:xfrm>
            <a:off x="2362200" y="3232666"/>
            <a:ext cx="116114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457862" y="3048000"/>
            <a:ext cx="825867" cy="369332"/>
          </a:xfrm>
          <a:prstGeom prst="rect">
            <a:avLst/>
          </a:prstGeom>
          <a:noFill/>
        </p:spPr>
        <p:txBody>
          <a:bodyPr wrap="none" rtlCol="0">
            <a:spAutoFit/>
          </a:bodyPr>
          <a:lstStyle/>
          <a:p>
            <a:r>
              <a:rPr lang="en-US" dirty="0"/>
              <a:t>(E-</a:t>
            </a:r>
            <a:r>
              <a:rPr lang="en-US" dirty="0" err="1"/>
              <a:t>Int</a:t>
            </a:r>
            <a:r>
              <a:rPr lang="en-US" dirty="0"/>
              <a:t>)</a:t>
            </a:r>
          </a:p>
        </p:txBody>
      </p:sp>
      <p:sp>
        <p:nvSpPr>
          <p:cNvPr id="30" name="TextBox 29"/>
          <p:cNvSpPr txBox="1"/>
          <p:nvPr/>
        </p:nvSpPr>
        <p:spPr>
          <a:xfrm>
            <a:off x="5189110" y="2868950"/>
            <a:ext cx="862737" cy="369332"/>
          </a:xfrm>
          <a:prstGeom prst="rect">
            <a:avLst/>
          </a:prstGeom>
          <a:noFill/>
        </p:spPr>
        <p:txBody>
          <a:bodyPr wrap="none" rtlCol="0">
            <a:spAutoFit/>
          </a:bodyPr>
          <a:lstStyle/>
          <a:p>
            <a:r>
              <a:rPr lang="en-US" dirty="0"/>
              <a:t>4 </a:t>
            </a:r>
            <a:r>
              <a:rPr lang="en-US" dirty="0">
                <a:sym typeface="Symbol" panose="05050102010706020507" pitchFamily="18" charset="2"/>
              </a:rPr>
              <a:t></a:t>
            </a:r>
            <a:r>
              <a:rPr lang="en-US" dirty="0"/>
              <a:t> </a:t>
            </a:r>
            <a:r>
              <a:rPr lang="en-US" dirty="0" err="1"/>
              <a:t>Int</a:t>
            </a:r>
            <a:endParaRPr lang="en-US" dirty="0"/>
          </a:p>
        </p:txBody>
      </p:sp>
      <p:sp>
        <p:nvSpPr>
          <p:cNvPr id="31" name="TextBox 30"/>
          <p:cNvSpPr txBox="1"/>
          <p:nvPr/>
        </p:nvSpPr>
        <p:spPr>
          <a:xfrm>
            <a:off x="5232652" y="3232666"/>
            <a:ext cx="760144" cy="369332"/>
          </a:xfrm>
          <a:prstGeom prst="rect">
            <a:avLst/>
          </a:prstGeom>
          <a:noFill/>
        </p:spPr>
        <p:txBody>
          <a:bodyPr wrap="none" rtlCol="0">
            <a:spAutoFit/>
          </a:bodyPr>
          <a:lstStyle/>
          <a:p>
            <a:r>
              <a:rPr lang="en-US" dirty="0"/>
              <a:t>4 </a:t>
            </a:r>
            <a:r>
              <a:rPr lang="en-US" dirty="0">
                <a:sym typeface="Symbol" panose="05050102010706020507" pitchFamily="18" charset="2"/>
              </a:rPr>
              <a:t></a:t>
            </a:r>
            <a:r>
              <a:rPr lang="en-US" dirty="0"/>
              <a:t> E</a:t>
            </a:r>
          </a:p>
        </p:txBody>
      </p:sp>
      <p:cxnSp>
        <p:nvCxnSpPr>
          <p:cNvPr id="32" name="Straight Connector 31"/>
          <p:cNvCxnSpPr/>
          <p:nvPr/>
        </p:nvCxnSpPr>
        <p:spPr>
          <a:xfrm>
            <a:off x="5029453" y="3238282"/>
            <a:ext cx="116114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125115" y="3053616"/>
            <a:ext cx="825867" cy="369332"/>
          </a:xfrm>
          <a:prstGeom prst="rect">
            <a:avLst/>
          </a:prstGeom>
          <a:noFill/>
        </p:spPr>
        <p:txBody>
          <a:bodyPr wrap="none" rtlCol="0">
            <a:spAutoFit/>
          </a:bodyPr>
          <a:lstStyle/>
          <a:p>
            <a:r>
              <a:rPr lang="en-US" dirty="0"/>
              <a:t>(E-</a:t>
            </a:r>
            <a:r>
              <a:rPr lang="en-US" dirty="0" err="1"/>
              <a:t>Int</a:t>
            </a:r>
            <a:r>
              <a:rPr lang="en-US" dirty="0"/>
              <a:t>)</a:t>
            </a:r>
          </a:p>
        </p:txBody>
      </p:sp>
      <p:cxnSp>
        <p:nvCxnSpPr>
          <p:cNvPr id="34" name="Straight Connector 33"/>
          <p:cNvCxnSpPr/>
          <p:nvPr/>
        </p:nvCxnSpPr>
        <p:spPr>
          <a:xfrm>
            <a:off x="5002239" y="3707150"/>
            <a:ext cx="3837214"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8763253" y="3505200"/>
            <a:ext cx="1005403" cy="369332"/>
          </a:xfrm>
          <a:prstGeom prst="rect">
            <a:avLst/>
          </a:prstGeom>
          <a:noFill/>
        </p:spPr>
        <p:txBody>
          <a:bodyPr wrap="none" rtlCol="0">
            <a:spAutoFit/>
          </a:bodyPr>
          <a:lstStyle/>
          <a:p>
            <a:r>
              <a:rPr lang="en-US" dirty="0"/>
              <a:t>(E-</a:t>
            </a:r>
            <a:r>
              <a:rPr lang="en-US" dirty="0" err="1"/>
              <a:t>Mult</a:t>
            </a:r>
            <a:r>
              <a:rPr lang="en-US" dirty="0"/>
              <a:t>)</a:t>
            </a:r>
          </a:p>
        </p:txBody>
      </p:sp>
      <p:sp>
        <p:nvSpPr>
          <p:cNvPr id="36" name="TextBox 35"/>
          <p:cNvSpPr txBox="1"/>
          <p:nvPr/>
        </p:nvSpPr>
        <p:spPr>
          <a:xfrm>
            <a:off x="6429368" y="3724435"/>
            <a:ext cx="1285929" cy="369332"/>
          </a:xfrm>
          <a:prstGeom prst="rect">
            <a:avLst/>
          </a:prstGeom>
          <a:noFill/>
        </p:spPr>
        <p:txBody>
          <a:bodyPr wrap="none" rtlCol="0">
            <a:spAutoFit/>
          </a:bodyPr>
          <a:lstStyle/>
          <a:p>
            <a:r>
              <a:rPr lang="en-US" dirty="0"/>
              <a:t>(4 </a:t>
            </a:r>
            <a:r>
              <a:rPr lang="en-US" dirty="0">
                <a:sym typeface="Symbol" panose="05050102010706020507" pitchFamily="18" charset="2"/>
              </a:rPr>
              <a:t></a:t>
            </a:r>
            <a:r>
              <a:rPr lang="en-US" dirty="0"/>
              <a:t> 5) </a:t>
            </a:r>
            <a:r>
              <a:rPr lang="en-US" dirty="0">
                <a:sym typeface="Symbol" panose="05050102010706020507" pitchFamily="18" charset="2"/>
              </a:rPr>
              <a:t></a:t>
            </a:r>
            <a:r>
              <a:rPr lang="en-US" dirty="0"/>
              <a:t> E</a:t>
            </a:r>
          </a:p>
        </p:txBody>
      </p:sp>
      <p:sp>
        <p:nvSpPr>
          <p:cNvPr id="37" name="TextBox 36"/>
          <p:cNvSpPr txBox="1"/>
          <p:nvPr/>
        </p:nvSpPr>
        <p:spPr>
          <a:xfrm>
            <a:off x="7322710" y="2863334"/>
            <a:ext cx="862737" cy="369332"/>
          </a:xfrm>
          <a:prstGeom prst="rect">
            <a:avLst/>
          </a:prstGeom>
          <a:noFill/>
        </p:spPr>
        <p:txBody>
          <a:bodyPr wrap="none" rtlCol="0">
            <a:spAutoFit/>
          </a:bodyPr>
          <a:lstStyle/>
          <a:p>
            <a:r>
              <a:rPr lang="en-US" dirty="0"/>
              <a:t>5 </a:t>
            </a:r>
            <a:r>
              <a:rPr lang="en-US" dirty="0">
                <a:sym typeface="Symbol" panose="05050102010706020507" pitchFamily="18" charset="2"/>
              </a:rPr>
              <a:t></a:t>
            </a:r>
            <a:r>
              <a:rPr lang="en-US" dirty="0"/>
              <a:t> </a:t>
            </a:r>
            <a:r>
              <a:rPr lang="en-US" dirty="0" err="1"/>
              <a:t>Int</a:t>
            </a:r>
            <a:endParaRPr lang="en-US" dirty="0"/>
          </a:p>
        </p:txBody>
      </p:sp>
      <p:sp>
        <p:nvSpPr>
          <p:cNvPr id="38" name="TextBox 37"/>
          <p:cNvSpPr txBox="1"/>
          <p:nvPr/>
        </p:nvSpPr>
        <p:spPr>
          <a:xfrm>
            <a:off x="7366252" y="3227050"/>
            <a:ext cx="760144" cy="369332"/>
          </a:xfrm>
          <a:prstGeom prst="rect">
            <a:avLst/>
          </a:prstGeom>
          <a:noFill/>
        </p:spPr>
        <p:txBody>
          <a:bodyPr wrap="none" rtlCol="0">
            <a:spAutoFit/>
          </a:bodyPr>
          <a:lstStyle/>
          <a:p>
            <a:r>
              <a:rPr lang="en-US" dirty="0"/>
              <a:t>5 </a:t>
            </a:r>
            <a:r>
              <a:rPr lang="en-US" dirty="0">
                <a:sym typeface="Symbol" panose="05050102010706020507" pitchFamily="18" charset="2"/>
              </a:rPr>
              <a:t></a:t>
            </a:r>
            <a:r>
              <a:rPr lang="en-US" dirty="0"/>
              <a:t> E</a:t>
            </a:r>
          </a:p>
        </p:txBody>
      </p:sp>
      <p:cxnSp>
        <p:nvCxnSpPr>
          <p:cNvPr id="39" name="Straight Connector 38"/>
          <p:cNvCxnSpPr/>
          <p:nvPr/>
        </p:nvCxnSpPr>
        <p:spPr>
          <a:xfrm>
            <a:off x="7163053" y="3232666"/>
            <a:ext cx="116114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8258715" y="3048000"/>
            <a:ext cx="825867" cy="369332"/>
          </a:xfrm>
          <a:prstGeom prst="rect">
            <a:avLst/>
          </a:prstGeom>
          <a:noFill/>
        </p:spPr>
        <p:txBody>
          <a:bodyPr wrap="none" rtlCol="0">
            <a:spAutoFit/>
          </a:bodyPr>
          <a:lstStyle/>
          <a:p>
            <a:r>
              <a:rPr lang="en-US" dirty="0"/>
              <a:t>(E-</a:t>
            </a:r>
            <a:r>
              <a:rPr lang="en-US" dirty="0" err="1"/>
              <a:t>Int</a:t>
            </a:r>
            <a:r>
              <a:rPr lang="en-US" dirty="0"/>
              <a:t>)</a:t>
            </a:r>
          </a:p>
        </p:txBody>
      </p:sp>
      <p:sp>
        <p:nvSpPr>
          <p:cNvPr id="45" name="TextBox 44"/>
          <p:cNvSpPr txBox="1"/>
          <p:nvPr/>
        </p:nvSpPr>
        <p:spPr>
          <a:xfrm>
            <a:off x="9972928" y="3355103"/>
            <a:ext cx="990977" cy="369332"/>
          </a:xfrm>
          <a:prstGeom prst="rect">
            <a:avLst/>
          </a:prstGeom>
          <a:noFill/>
        </p:spPr>
        <p:txBody>
          <a:bodyPr wrap="none" rtlCol="0">
            <a:spAutoFit/>
          </a:bodyPr>
          <a:lstStyle/>
          <a:p>
            <a:r>
              <a:rPr lang="en-US" dirty="0"/>
              <a:t>21 </a:t>
            </a:r>
            <a:r>
              <a:rPr lang="en-US" dirty="0">
                <a:sym typeface="Symbol" panose="05050102010706020507" pitchFamily="18" charset="2"/>
              </a:rPr>
              <a:t></a:t>
            </a:r>
            <a:r>
              <a:rPr lang="en-US" dirty="0"/>
              <a:t> </a:t>
            </a:r>
            <a:r>
              <a:rPr lang="en-US" dirty="0" err="1"/>
              <a:t>Int</a:t>
            </a:r>
            <a:endParaRPr lang="en-US" dirty="0"/>
          </a:p>
        </p:txBody>
      </p:sp>
      <p:sp>
        <p:nvSpPr>
          <p:cNvPr id="46" name="TextBox 45"/>
          <p:cNvSpPr txBox="1"/>
          <p:nvPr/>
        </p:nvSpPr>
        <p:spPr>
          <a:xfrm>
            <a:off x="9982200" y="3718819"/>
            <a:ext cx="888385" cy="369332"/>
          </a:xfrm>
          <a:prstGeom prst="rect">
            <a:avLst/>
          </a:prstGeom>
          <a:noFill/>
        </p:spPr>
        <p:txBody>
          <a:bodyPr wrap="none" rtlCol="0">
            <a:spAutoFit/>
          </a:bodyPr>
          <a:lstStyle/>
          <a:p>
            <a:r>
              <a:rPr lang="en-US" dirty="0"/>
              <a:t>21 </a:t>
            </a:r>
            <a:r>
              <a:rPr lang="en-US" dirty="0">
                <a:sym typeface="Symbol" panose="05050102010706020507" pitchFamily="18" charset="2"/>
              </a:rPr>
              <a:t></a:t>
            </a:r>
            <a:r>
              <a:rPr lang="en-US" dirty="0"/>
              <a:t> E</a:t>
            </a:r>
          </a:p>
        </p:txBody>
      </p:sp>
      <p:cxnSp>
        <p:nvCxnSpPr>
          <p:cNvPr id="47" name="Straight Connector 46"/>
          <p:cNvCxnSpPr/>
          <p:nvPr/>
        </p:nvCxnSpPr>
        <p:spPr>
          <a:xfrm>
            <a:off x="9813271" y="3724435"/>
            <a:ext cx="116114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0908933" y="3539769"/>
            <a:ext cx="825867" cy="369332"/>
          </a:xfrm>
          <a:prstGeom prst="rect">
            <a:avLst/>
          </a:prstGeom>
          <a:noFill/>
        </p:spPr>
        <p:txBody>
          <a:bodyPr wrap="none" rtlCol="0">
            <a:spAutoFit/>
          </a:bodyPr>
          <a:lstStyle/>
          <a:p>
            <a:r>
              <a:rPr lang="en-US" dirty="0"/>
              <a:t>(E-</a:t>
            </a:r>
            <a:r>
              <a:rPr lang="en-US" dirty="0" err="1"/>
              <a:t>Int</a:t>
            </a:r>
            <a:r>
              <a:rPr lang="en-US" dirty="0"/>
              <a:t>)</a:t>
            </a:r>
          </a:p>
        </p:txBody>
      </p:sp>
      <p:cxnSp>
        <p:nvCxnSpPr>
          <p:cNvPr id="49" name="Straight Connector 48"/>
          <p:cNvCxnSpPr/>
          <p:nvPr/>
        </p:nvCxnSpPr>
        <p:spPr>
          <a:xfrm>
            <a:off x="201386" y="4343400"/>
            <a:ext cx="10853468"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1039076" y="4158734"/>
            <a:ext cx="1120820" cy="369332"/>
          </a:xfrm>
          <a:prstGeom prst="rect">
            <a:avLst/>
          </a:prstGeom>
          <a:noFill/>
        </p:spPr>
        <p:txBody>
          <a:bodyPr wrap="none" rtlCol="0">
            <a:spAutoFit/>
          </a:bodyPr>
          <a:lstStyle/>
          <a:p>
            <a:r>
              <a:rPr lang="en-US" dirty="0"/>
              <a:t>(E-Cond)</a:t>
            </a:r>
          </a:p>
        </p:txBody>
      </p:sp>
      <p:sp>
        <p:nvSpPr>
          <p:cNvPr id="52" name="TextBox 51"/>
          <p:cNvSpPr txBox="1"/>
          <p:nvPr/>
        </p:nvSpPr>
        <p:spPr>
          <a:xfrm>
            <a:off x="3488515" y="4431268"/>
            <a:ext cx="4835681" cy="369332"/>
          </a:xfrm>
          <a:prstGeom prst="rect">
            <a:avLst/>
          </a:prstGeom>
          <a:noFill/>
        </p:spPr>
        <p:txBody>
          <a:bodyPr wrap="square" rtlCol="0">
            <a:spAutoFit/>
          </a:bodyPr>
          <a:lstStyle/>
          <a:p>
            <a:r>
              <a:rPr lang="en-US" dirty="0"/>
              <a:t>(if (2 </a:t>
            </a:r>
            <a:r>
              <a:rPr lang="en-US" dirty="0">
                <a:sym typeface="Symbol" panose="05050102010706020507" pitchFamily="18" charset="2"/>
              </a:rPr>
              <a:t></a:t>
            </a:r>
            <a:r>
              <a:rPr lang="en-US" dirty="0"/>
              <a:t> 3) then (4 </a:t>
            </a:r>
            <a:r>
              <a:rPr lang="en-US" dirty="0">
                <a:sym typeface="Symbol" panose="05050102010706020507" pitchFamily="18" charset="2"/>
              </a:rPr>
              <a:t></a:t>
            </a:r>
            <a:r>
              <a:rPr lang="en-US" dirty="0"/>
              <a:t> 5) </a:t>
            </a:r>
            <a:r>
              <a:rPr lang="en-US" dirty="0">
                <a:sym typeface="Symbol" panose="05050102010706020507" pitchFamily="18" charset="2"/>
              </a:rPr>
              <a:t></a:t>
            </a:r>
            <a:r>
              <a:rPr lang="en-US" dirty="0"/>
              <a:t> E else 21) </a:t>
            </a:r>
            <a:r>
              <a:rPr lang="en-US" dirty="0">
                <a:sym typeface="Symbol" panose="05050102010706020507" pitchFamily="18" charset="2"/>
              </a:rPr>
              <a:t></a:t>
            </a:r>
            <a:r>
              <a:rPr lang="en-US" dirty="0"/>
              <a:t> E </a:t>
            </a:r>
          </a:p>
        </p:txBody>
      </p:sp>
    </p:spTree>
    <p:extLst>
      <p:ext uri="{BB962C8B-B14F-4D97-AF65-F5344CB8AC3E}">
        <p14:creationId xmlns:p14="http://schemas.microsoft.com/office/powerpoint/2010/main" val="13450494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500"/>
                                        <p:tgtEl>
                                          <p:spTgt spid="1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fade">
                                      <p:cBhvr>
                                        <p:cTn id="50" dur="500"/>
                                        <p:tgtEl>
                                          <p:spTgt spid="30"/>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fade">
                                      <p:cBhvr>
                                        <p:cTn id="55" dur="500"/>
                                        <p:tgtEl>
                                          <p:spTgt spid="3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1"/>
                                        </p:tgtEl>
                                        <p:attrNameLst>
                                          <p:attrName>style.visibility</p:attrName>
                                        </p:attrNameLst>
                                      </p:cBhvr>
                                      <p:to>
                                        <p:strVal val="visible"/>
                                      </p:to>
                                    </p:set>
                                    <p:animEffect transition="in" filter="fade">
                                      <p:cBhvr>
                                        <p:cTn id="58" dur="500"/>
                                        <p:tgtEl>
                                          <p:spTgt spid="3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fade">
                                      <p:cBhvr>
                                        <p:cTn id="61" dur="500"/>
                                        <p:tgtEl>
                                          <p:spTgt spid="33"/>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37"/>
                                        </p:tgtEl>
                                        <p:attrNameLst>
                                          <p:attrName>style.visibility</p:attrName>
                                        </p:attrNameLst>
                                      </p:cBhvr>
                                      <p:to>
                                        <p:strVal val="visible"/>
                                      </p:to>
                                    </p:set>
                                    <p:animEffect transition="in" filter="fade">
                                      <p:cBhvr>
                                        <p:cTn id="66" dur="500"/>
                                        <p:tgtEl>
                                          <p:spTgt spid="37"/>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39"/>
                                        </p:tgtEl>
                                        <p:attrNameLst>
                                          <p:attrName>style.visibility</p:attrName>
                                        </p:attrNameLst>
                                      </p:cBhvr>
                                      <p:to>
                                        <p:strVal val="visible"/>
                                      </p:to>
                                    </p:set>
                                    <p:animEffect transition="in" filter="fade">
                                      <p:cBhvr>
                                        <p:cTn id="71" dur="500"/>
                                        <p:tgtEl>
                                          <p:spTgt spid="39"/>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38"/>
                                        </p:tgtEl>
                                        <p:attrNameLst>
                                          <p:attrName>style.visibility</p:attrName>
                                        </p:attrNameLst>
                                      </p:cBhvr>
                                      <p:to>
                                        <p:strVal val="visible"/>
                                      </p:to>
                                    </p:set>
                                    <p:animEffect transition="in" filter="fade">
                                      <p:cBhvr>
                                        <p:cTn id="74" dur="500"/>
                                        <p:tgtEl>
                                          <p:spTgt spid="38"/>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40"/>
                                        </p:tgtEl>
                                        <p:attrNameLst>
                                          <p:attrName>style.visibility</p:attrName>
                                        </p:attrNameLst>
                                      </p:cBhvr>
                                      <p:to>
                                        <p:strVal val="visible"/>
                                      </p:to>
                                    </p:set>
                                    <p:animEffect transition="in" filter="fade">
                                      <p:cBhvr>
                                        <p:cTn id="77" dur="500"/>
                                        <p:tgtEl>
                                          <p:spTgt spid="40"/>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34"/>
                                        </p:tgtEl>
                                        <p:attrNameLst>
                                          <p:attrName>style.visibility</p:attrName>
                                        </p:attrNameLst>
                                      </p:cBhvr>
                                      <p:to>
                                        <p:strVal val="visible"/>
                                      </p:to>
                                    </p:set>
                                    <p:animEffect transition="in" filter="fade">
                                      <p:cBhvr>
                                        <p:cTn id="82" dur="500"/>
                                        <p:tgtEl>
                                          <p:spTgt spid="34"/>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35"/>
                                        </p:tgtEl>
                                        <p:attrNameLst>
                                          <p:attrName>style.visibility</p:attrName>
                                        </p:attrNameLst>
                                      </p:cBhvr>
                                      <p:to>
                                        <p:strVal val="visible"/>
                                      </p:to>
                                    </p:set>
                                    <p:animEffect transition="in" filter="fade">
                                      <p:cBhvr>
                                        <p:cTn id="85" dur="500"/>
                                        <p:tgtEl>
                                          <p:spTgt spid="35"/>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6"/>
                                        </p:tgtEl>
                                        <p:attrNameLst>
                                          <p:attrName>style.visibility</p:attrName>
                                        </p:attrNameLst>
                                      </p:cBhvr>
                                      <p:to>
                                        <p:strVal val="visible"/>
                                      </p:to>
                                    </p:set>
                                    <p:animEffect transition="in" filter="fade">
                                      <p:cBhvr>
                                        <p:cTn id="88" dur="500"/>
                                        <p:tgtEl>
                                          <p:spTgt spid="36"/>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45"/>
                                        </p:tgtEl>
                                        <p:attrNameLst>
                                          <p:attrName>style.visibility</p:attrName>
                                        </p:attrNameLst>
                                      </p:cBhvr>
                                      <p:to>
                                        <p:strVal val="visible"/>
                                      </p:to>
                                    </p:set>
                                    <p:animEffect transition="in" filter="fade">
                                      <p:cBhvr>
                                        <p:cTn id="93" dur="500"/>
                                        <p:tgtEl>
                                          <p:spTgt spid="45"/>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47"/>
                                        </p:tgtEl>
                                        <p:attrNameLst>
                                          <p:attrName>style.visibility</p:attrName>
                                        </p:attrNameLst>
                                      </p:cBhvr>
                                      <p:to>
                                        <p:strVal val="visible"/>
                                      </p:to>
                                    </p:set>
                                    <p:animEffect transition="in" filter="fade">
                                      <p:cBhvr>
                                        <p:cTn id="98" dur="500"/>
                                        <p:tgtEl>
                                          <p:spTgt spid="47"/>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46"/>
                                        </p:tgtEl>
                                        <p:attrNameLst>
                                          <p:attrName>style.visibility</p:attrName>
                                        </p:attrNameLst>
                                      </p:cBhvr>
                                      <p:to>
                                        <p:strVal val="visible"/>
                                      </p:to>
                                    </p:set>
                                    <p:animEffect transition="in" filter="fade">
                                      <p:cBhvr>
                                        <p:cTn id="101" dur="500"/>
                                        <p:tgtEl>
                                          <p:spTgt spid="46"/>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48"/>
                                        </p:tgtEl>
                                        <p:attrNameLst>
                                          <p:attrName>style.visibility</p:attrName>
                                        </p:attrNameLst>
                                      </p:cBhvr>
                                      <p:to>
                                        <p:strVal val="visible"/>
                                      </p:to>
                                    </p:set>
                                    <p:animEffect transition="in" filter="fade">
                                      <p:cBhvr>
                                        <p:cTn id="104" dur="500"/>
                                        <p:tgtEl>
                                          <p:spTgt spid="48"/>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nodeType="clickEffect">
                                  <p:stCondLst>
                                    <p:cond delay="0"/>
                                  </p:stCondLst>
                                  <p:childTnLst>
                                    <p:set>
                                      <p:cBhvr>
                                        <p:cTn id="108" dur="1" fill="hold">
                                          <p:stCondLst>
                                            <p:cond delay="0"/>
                                          </p:stCondLst>
                                        </p:cTn>
                                        <p:tgtEl>
                                          <p:spTgt spid="49"/>
                                        </p:tgtEl>
                                        <p:attrNameLst>
                                          <p:attrName>style.visibility</p:attrName>
                                        </p:attrNameLst>
                                      </p:cBhvr>
                                      <p:to>
                                        <p:strVal val="visible"/>
                                      </p:to>
                                    </p:set>
                                    <p:animEffect transition="in" filter="fade">
                                      <p:cBhvr>
                                        <p:cTn id="109" dur="500"/>
                                        <p:tgtEl>
                                          <p:spTgt spid="49"/>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51"/>
                                        </p:tgtEl>
                                        <p:attrNameLst>
                                          <p:attrName>style.visibility</p:attrName>
                                        </p:attrNameLst>
                                      </p:cBhvr>
                                      <p:to>
                                        <p:strVal val="visible"/>
                                      </p:to>
                                    </p:set>
                                    <p:animEffect transition="in" filter="fade">
                                      <p:cBhvr>
                                        <p:cTn id="112" dur="500"/>
                                        <p:tgtEl>
                                          <p:spTgt spid="51"/>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52"/>
                                        </p:tgtEl>
                                        <p:attrNameLst>
                                          <p:attrName>style.visibility</p:attrName>
                                        </p:attrNameLst>
                                      </p:cBhvr>
                                      <p:to>
                                        <p:strVal val="visible"/>
                                      </p:to>
                                    </p:set>
                                    <p:animEffect transition="in" filter="fade">
                                      <p:cBhvr>
                                        <p:cTn id="115"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13" grpId="0"/>
      <p:bldP spid="14" grpId="0"/>
      <p:bldP spid="15" grpId="0"/>
      <p:bldP spid="16" grpId="0"/>
      <p:bldP spid="18" grpId="0"/>
      <p:bldP spid="30" grpId="0"/>
      <p:bldP spid="31" grpId="0"/>
      <p:bldP spid="33" grpId="0"/>
      <p:bldP spid="35" grpId="0"/>
      <p:bldP spid="36" grpId="0"/>
      <p:bldP spid="37" grpId="0"/>
      <p:bldP spid="38" grpId="0"/>
      <p:bldP spid="40" grpId="0"/>
      <p:bldP spid="45" grpId="0"/>
      <p:bldP spid="46" grpId="0"/>
      <p:bldP spid="48" grpId="0"/>
      <p:bldP spid="51" grpId="0"/>
      <p:bldP spid="5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homework</a:t>
            </a:r>
          </a:p>
        </p:txBody>
      </p:sp>
      <p:sp>
        <p:nvSpPr>
          <p:cNvPr id="4" name="Text Placeholder 3"/>
          <p:cNvSpPr>
            <a:spLocks noGrp="1"/>
          </p:cNvSpPr>
          <p:nvPr>
            <p:ph type="body" idx="1"/>
          </p:nvPr>
        </p:nvSpPr>
        <p:spPr/>
        <p:txBody>
          <a:bodyPr/>
          <a:lstStyle/>
          <a:p>
            <a:r>
              <a:rPr lang="en-US" dirty="0"/>
              <a:t>10 Normal Forms - Rewriting expressions into PNF</a:t>
            </a:r>
          </a:p>
        </p:txBody>
      </p:sp>
    </p:spTree>
    <p:extLst>
      <p:ext uri="{BB962C8B-B14F-4D97-AF65-F5344CB8AC3E}">
        <p14:creationId xmlns:p14="http://schemas.microsoft.com/office/powerpoint/2010/main" val="3047555694"/>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10 normal forms</a:t>
            </a:r>
          </a:p>
        </p:txBody>
      </p:sp>
      <p:sp>
        <p:nvSpPr>
          <p:cNvPr id="5" name="Content Placeholder 4"/>
          <p:cNvSpPr>
            <a:spLocks noGrp="1"/>
          </p:cNvSpPr>
          <p:nvPr>
            <p:ph idx="1"/>
          </p:nvPr>
        </p:nvSpPr>
        <p:spPr/>
        <p:txBody>
          <a:bodyPr/>
          <a:lstStyle/>
          <a:p>
            <a:r>
              <a:rPr lang="en-US" dirty="0"/>
              <a:t>This homework involves the use of the TL System.</a:t>
            </a:r>
          </a:p>
          <a:p>
            <a:r>
              <a:rPr lang="en-US" dirty="0"/>
              <a:t>You are to create a sequence of 10 expression pairs. </a:t>
            </a:r>
          </a:p>
          <a:p>
            <a:pPr lvl="1"/>
            <a:r>
              <a:rPr lang="en-US" dirty="0"/>
              <a:t>The first expression in a pair is an expression containing the minimum number of parenthesis.</a:t>
            </a:r>
          </a:p>
          <a:p>
            <a:pPr lvl="1"/>
            <a:r>
              <a:rPr lang="en-US" dirty="0"/>
              <a:t>The second expression is an expression that is semantically equivalent to the first expression and is in PNF.</a:t>
            </a:r>
          </a:p>
          <a:p>
            <a:r>
              <a:rPr lang="en-US" dirty="0"/>
              <a:t>A downloadable TL domain is provided containing a transformation, called </a:t>
            </a:r>
            <a:r>
              <a:rPr lang="en-US" dirty="0" err="1"/>
              <a:t>Multifile_check_pnf_with_metrics.tlp</a:t>
            </a:r>
            <a:r>
              <a:rPr lang="en-US" dirty="0"/>
              <a:t>, which will (1) check that expression pairs are semantically equivalent, and (2) measure the complexity of your expressions.</a:t>
            </a:r>
          </a:p>
        </p:txBody>
      </p:sp>
    </p:spTree>
    <p:extLst>
      <p:ext uri="{BB962C8B-B14F-4D97-AF65-F5344CB8AC3E}">
        <p14:creationId xmlns:p14="http://schemas.microsoft.com/office/powerpoint/2010/main" val="30319773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Expression Pairs</a:t>
            </a:r>
          </a:p>
        </p:txBody>
      </p:sp>
      <p:sp>
        <p:nvSpPr>
          <p:cNvPr id="3" name="Content Placeholder 2"/>
          <p:cNvSpPr>
            <a:spLocks noGrp="1"/>
          </p:cNvSpPr>
          <p:nvPr>
            <p:ph idx="1"/>
          </p:nvPr>
        </p:nvSpPr>
        <p:spPr/>
        <p:txBody>
          <a:bodyPr>
            <a:normAutofit lnSpcReduction="10000"/>
          </a:bodyPr>
          <a:lstStyle/>
          <a:p>
            <a:r>
              <a:rPr lang="en-US" dirty="0"/>
              <a:t>Let e1 and e2 denote two expressions.</a:t>
            </a:r>
          </a:p>
          <a:p>
            <a:r>
              <a:rPr lang="en-US" dirty="0"/>
              <a:t>An expression pair must have the following syntax.</a:t>
            </a:r>
          </a:p>
          <a:p>
            <a:endParaRPr lang="en-US" dirty="0"/>
          </a:p>
          <a:p>
            <a:r>
              <a:rPr lang="en-US" dirty="0"/>
              <a:t>The homework asks you to create a target file (e.g., dot-</a:t>
            </a:r>
            <a:r>
              <a:rPr lang="en-US" dirty="0" err="1"/>
              <a:t>tgt</a:t>
            </a:r>
            <a:r>
              <a:rPr lang="en-US" dirty="0"/>
              <a:t>) containing 10 such expression pairs. </a:t>
            </a:r>
          </a:p>
          <a:p>
            <a:r>
              <a:rPr lang="en-US" dirty="0"/>
              <a:t>The goal is to create expression pairs using sufficiently complex expressions. </a:t>
            </a:r>
          </a:p>
          <a:p>
            <a:r>
              <a:rPr lang="en-US" dirty="0"/>
              <a:t>In approximate terms, expressions containing around 5 distinct operators will be sufficiently complex.</a:t>
            </a:r>
          </a:p>
          <a:p>
            <a:endParaRPr lang="en-US" dirty="0"/>
          </a:p>
        </p:txBody>
      </p:sp>
      <p:sp>
        <p:nvSpPr>
          <p:cNvPr id="4" name="TextBox 3"/>
          <p:cNvSpPr txBox="1"/>
          <p:nvPr/>
        </p:nvSpPr>
        <p:spPr>
          <a:xfrm>
            <a:off x="2590800" y="2971800"/>
            <a:ext cx="1569660" cy="400110"/>
          </a:xfrm>
          <a:prstGeom prst="rect">
            <a:avLst/>
          </a:prstGeom>
          <a:solidFill>
            <a:schemeClr val="bg1"/>
          </a:solidFill>
          <a:ln>
            <a:solidFill>
              <a:schemeClr val="accent1"/>
            </a:solidFill>
          </a:ln>
        </p:spPr>
        <p:txBody>
          <a:bodyPr wrap="none" rtlCol="0">
            <a:spAutoFit/>
          </a:bodyPr>
          <a:lstStyle/>
          <a:p>
            <a:r>
              <a:rPr lang="en-US" sz="2000" dirty="0">
                <a:latin typeface="Courier New" panose="02070309020205020404" pitchFamily="49" charset="0"/>
                <a:cs typeface="Courier New" panose="02070309020205020404" pitchFamily="49" charset="0"/>
              </a:rPr>
              <a:t>e1 -&gt; e2;</a:t>
            </a:r>
          </a:p>
        </p:txBody>
      </p:sp>
    </p:spTree>
    <p:extLst>
      <p:ext uri="{BB962C8B-B14F-4D97-AF65-F5344CB8AC3E}">
        <p14:creationId xmlns:p14="http://schemas.microsoft.com/office/powerpoint/2010/main" val="17308611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036389208"/>
              </p:ext>
            </p:extLst>
          </p:nvPr>
        </p:nvGraphicFramePr>
        <p:xfrm>
          <a:off x="2895600" y="2286000"/>
          <a:ext cx="5413828" cy="2590800"/>
        </p:xfrm>
        <a:graphic>
          <a:graphicData uri="http://schemas.openxmlformats.org/drawingml/2006/table">
            <a:tbl>
              <a:tblPr firstRow="1" bandRow="1">
                <a:tableStyleId>{5C22544A-7EE6-4342-B048-85BDC9FD1C3A}</a:tableStyleId>
              </a:tblPr>
              <a:tblGrid>
                <a:gridCol w="2249714">
                  <a:extLst>
                    <a:ext uri="{9D8B030D-6E8A-4147-A177-3AD203B41FA5}">
                      <a16:colId xmlns:a16="http://schemas.microsoft.com/office/drawing/2014/main" val="1081292183"/>
                    </a:ext>
                  </a:extLst>
                </a:gridCol>
                <a:gridCol w="1494971">
                  <a:extLst>
                    <a:ext uri="{9D8B030D-6E8A-4147-A177-3AD203B41FA5}">
                      <a16:colId xmlns:a16="http://schemas.microsoft.com/office/drawing/2014/main" val="808378990"/>
                    </a:ext>
                  </a:extLst>
                </a:gridCol>
                <a:gridCol w="1669143">
                  <a:extLst>
                    <a:ext uri="{9D8B030D-6E8A-4147-A177-3AD203B41FA5}">
                      <a16:colId xmlns:a16="http://schemas.microsoft.com/office/drawing/2014/main" val="3217023536"/>
                    </a:ext>
                  </a:extLst>
                </a:gridCol>
              </a:tblGrid>
              <a:tr h="370840">
                <a:tc>
                  <a:txBody>
                    <a:bodyPr/>
                    <a:lstStyle/>
                    <a:p>
                      <a:r>
                        <a:rPr lang="en-US" dirty="0"/>
                        <a:t>operator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precedence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associativity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2479550"/>
                  </a:ext>
                </a:extLst>
              </a:tr>
              <a:tr h="0">
                <a:tc>
                  <a:txBody>
                    <a:bodyPr/>
                    <a:lstStyle/>
                    <a:p>
                      <a:r>
                        <a:rPr lang="en-US" dirty="0"/>
                        <a:t>not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highest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left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2633252"/>
                  </a:ext>
                </a:extLst>
              </a:tr>
              <a:tr h="370840">
                <a:tc>
                  <a:txBody>
                    <a:bodyPr/>
                    <a:lstStyle/>
                    <a:p>
                      <a:r>
                        <a:rPr lang="en-US" dirty="0">
                          <a:sym typeface="Symbol" panose="05050102010706020507" pitchFamily="18" charset="2"/>
                        </a:rPr>
                        <a:t></a:t>
                      </a:r>
                      <a:r>
                        <a:rPr lang="en-US" dirty="0"/>
                        <a:t>, div, mod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left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6755754"/>
                  </a:ext>
                </a:extLst>
              </a:tr>
              <a:tr h="370840">
                <a:tc>
                  <a:txBody>
                    <a:bodyPr/>
                    <a:lstStyle/>
                    <a:p>
                      <a:r>
                        <a:rPr lang="en-US" dirty="0">
                          <a:sym typeface="Symbol" panose="05050102010706020507" pitchFamily="18" charset="2"/>
                        </a:rPr>
                        <a:t></a:t>
                      </a:r>
                      <a:r>
                        <a:rPr lang="en-US" dirty="0"/>
                        <a:t>, </a:t>
                      </a:r>
                      <a:r>
                        <a:rPr lang="en-US" dirty="0">
                          <a:sym typeface="Symbol" panose="05050102010706020507" pitchFamily="18" charset="2"/>
                        </a:rPr>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left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4358332"/>
                  </a:ext>
                </a:extLst>
              </a:tr>
              <a:tr h="370840">
                <a:tc>
                  <a:txBody>
                    <a:bodyPr/>
                    <a:lstStyle/>
                    <a:p>
                      <a:r>
                        <a:rPr lang="en-US" dirty="0">
                          <a:sym typeface="Symbol" panose="05050102010706020507" pitchFamily="18" charset="2"/>
                        </a:rPr>
                        <a:t></a:t>
                      </a:r>
                      <a:r>
                        <a:rPr lang="en-US" dirty="0"/>
                        <a:t>, </a:t>
                      </a:r>
                      <a:r>
                        <a:rPr lang="en-US" dirty="0">
                          <a:sym typeface="Symbol" panose="05050102010706020507" pitchFamily="18" charset="2"/>
                        </a:rPr>
                        <a:t></a:t>
                      </a:r>
                      <a:r>
                        <a:rPr lang="en-US" dirty="0"/>
                        <a:t>, </a:t>
                      </a:r>
                      <a:r>
                        <a:rPr lang="en-US" dirty="0">
                          <a:sym typeface="Symbol" panose="05050102010706020507" pitchFamily="18" charset="2"/>
                        </a:rPr>
                        <a:t></a:t>
                      </a:r>
                      <a:r>
                        <a:rPr lang="en-US" dirty="0"/>
                        <a:t>, </a:t>
                      </a:r>
                      <a:r>
                        <a:rPr lang="en-US" dirty="0">
                          <a:sym typeface="Symbol" panose="05050102010706020507" pitchFamily="18" charset="2"/>
                        </a:rPr>
                        <a:t></a:t>
                      </a:r>
                      <a:r>
                        <a:rPr lang="en-US" dirty="0"/>
                        <a:t>, </a:t>
                      </a:r>
                      <a:r>
                        <a:rPr lang="en-US" dirty="0">
                          <a:sym typeface="Symbol" panose="05050102010706020507" pitchFamily="18" charset="2"/>
                        </a:rPr>
                        <a:t></a:t>
                      </a:r>
                      <a:r>
                        <a:rPr lang="en-US" dirty="0"/>
                        <a:t>,</a:t>
                      </a:r>
                      <a:r>
                        <a:rPr lang="en-US" baseline="0" dirty="0"/>
                        <a:t> </a:t>
                      </a:r>
                      <a:r>
                        <a:rPr lang="en-US" baseline="0" dirty="0">
                          <a:sym typeface="Symbol" panose="05050102010706020507" pitchFamily="18" charset="2"/>
                        </a:rPr>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left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1791501"/>
                  </a:ext>
                </a:extLst>
              </a:tr>
              <a:tr h="370840">
                <a:tc>
                  <a:txBody>
                    <a:bodyPr/>
                    <a:lstStyle/>
                    <a:p>
                      <a:r>
                        <a:rPr lang="en-US" dirty="0" err="1"/>
                        <a:t>andalso</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left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55895108"/>
                  </a:ext>
                </a:extLst>
              </a:tr>
              <a:tr h="370840">
                <a:tc>
                  <a:txBody>
                    <a:bodyPr/>
                    <a:lstStyle/>
                    <a:p>
                      <a:r>
                        <a:rPr lang="en-US" dirty="0" err="1"/>
                        <a:t>orelse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left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798637"/>
                  </a:ext>
                </a:extLst>
              </a:tr>
            </a:tbl>
          </a:graphicData>
        </a:graphic>
      </p:graphicFrame>
      <p:cxnSp>
        <p:nvCxnSpPr>
          <p:cNvPr id="5" name="Straight Connector 4"/>
          <p:cNvCxnSpPr/>
          <p:nvPr/>
        </p:nvCxnSpPr>
        <p:spPr>
          <a:xfrm flipV="1">
            <a:off x="2895600" y="4120847"/>
            <a:ext cx="5413828" cy="725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600200" y="914400"/>
            <a:ext cx="8541657" cy="707886"/>
          </a:xfrm>
          <a:prstGeom prst="rect">
            <a:avLst/>
          </a:prstGeom>
          <a:noFill/>
        </p:spPr>
        <p:txBody>
          <a:bodyPr wrap="square" rtlCol="0">
            <a:spAutoFit/>
          </a:bodyPr>
          <a:lstStyle/>
          <a:p>
            <a:r>
              <a:rPr lang="en-US" sz="2000" dirty="0"/>
              <a:t>The table below contains the operators that you should use when constructing expressions.</a:t>
            </a:r>
          </a:p>
        </p:txBody>
      </p:sp>
    </p:spTree>
    <p:extLst>
      <p:ext uri="{BB962C8B-B14F-4D97-AF65-F5344CB8AC3E}">
        <p14:creationId xmlns:p14="http://schemas.microsoft.com/office/powerpoint/2010/main" val="40218438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762000"/>
            <a:ext cx="3276600" cy="3139321"/>
          </a:xfrm>
          <a:prstGeom prst="rect">
            <a:avLst/>
          </a:prstGeom>
          <a:solidFill>
            <a:schemeClr val="bg1"/>
          </a:solidFill>
          <a:ln>
            <a:solidFill>
              <a:schemeClr val="accent1"/>
            </a:solidFill>
          </a:ln>
        </p:spPr>
        <p:txBody>
          <a:bodyPr wrap="square" rtlCol="0">
            <a:spAutoFit/>
          </a:bodyPr>
          <a:lstStyle/>
          <a:p>
            <a:r>
              <a:rPr lang="en-US" dirty="0"/>
              <a:t>file [:] </a:t>
            </a:r>
            <a:r>
              <a:rPr lang="en-US" dirty="0" err="1"/>
              <a:t>input_that_passes</a:t>
            </a:r>
            <a:r>
              <a:rPr lang="en-US" dirty="0"/>
              <a:t> . </a:t>
            </a:r>
            <a:r>
              <a:rPr lang="en-US" dirty="0" err="1"/>
              <a:t>tgt</a:t>
            </a:r>
            <a:r>
              <a:rPr lang="en-US" dirty="0"/>
              <a:t> [:]</a:t>
            </a:r>
          </a:p>
          <a:p>
            <a:r>
              <a:rPr lang="en-US" dirty="0"/>
              <a:t>correct ;</a:t>
            </a:r>
          </a:p>
          <a:p>
            <a:r>
              <a:rPr lang="en-US" dirty="0"/>
              <a:t>correct ;</a:t>
            </a:r>
          </a:p>
          <a:p>
            <a:r>
              <a:rPr lang="en-US" dirty="0"/>
              <a:t>correct ;</a:t>
            </a:r>
          </a:p>
          <a:p>
            <a:r>
              <a:rPr lang="en-US" dirty="0"/>
              <a:t>correct ;</a:t>
            </a:r>
          </a:p>
          <a:p>
            <a:r>
              <a:rPr lang="en-US" dirty="0"/>
              <a:t>correct ;</a:t>
            </a:r>
          </a:p>
          <a:p>
            <a:r>
              <a:rPr lang="en-US" dirty="0"/>
              <a:t>correct ;</a:t>
            </a:r>
          </a:p>
          <a:p>
            <a:r>
              <a:rPr lang="en-US" dirty="0"/>
              <a:t>correct ;</a:t>
            </a:r>
          </a:p>
          <a:p>
            <a:r>
              <a:rPr lang="en-US" dirty="0"/>
              <a:t>correct ;</a:t>
            </a:r>
          </a:p>
          <a:p>
            <a:r>
              <a:rPr lang="en-US" dirty="0"/>
              <a:t>correct ;</a:t>
            </a:r>
          </a:p>
          <a:p>
            <a:r>
              <a:rPr lang="en-US" dirty="0"/>
              <a:t>correct ;</a:t>
            </a:r>
          </a:p>
        </p:txBody>
      </p:sp>
      <p:sp>
        <p:nvSpPr>
          <p:cNvPr id="3" name="TextBox 2"/>
          <p:cNvSpPr txBox="1"/>
          <p:nvPr/>
        </p:nvSpPr>
        <p:spPr>
          <a:xfrm>
            <a:off x="4191000" y="762000"/>
            <a:ext cx="3124200" cy="5078313"/>
          </a:xfrm>
          <a:prstGeom prst="rect">
            <a:avLst/>
          </a:prstGeom>
          <a:solidFill>
            <a:schemeClr val="bg1"/>
          </a:solidFill>
          <a:ln>
            <a:solidFill>
              <a:schemeClr val="accent1"/>
            </a:solidFill>
          </a:ln>
        </p:spPr>
        <p:txBody>
          <a:bodyPr wrap="square" rtlCol="0">
            <a:spAutoFit/>
          </a:bodyPr>
          <a:lstStyle/>
          <a:p>
            <a:r>
              <a:rPr lang="en-US" dirty="0"/>
              <a:t>========================</a:t>
            </a:r>
          </a:p>
          <a:p>
            <a:r>
              <a:rPr lang="en-US" dirty="0"/>
              <a:t>Operators Used :</a:t>
            </a:r>
          </a:p>
          <a:p>
            <a:r>
              <a:rPr lang="en-US" dirty="0"/>
              <a:t>========================</a:t>
            </a:r>
          </a:p>
          <a:p>
            <a:r>
              <a:rPr lang="en-US" dirty="0"/>
              <a:t>if -then - else = 8</a:t>
            </a:r>
          </a:p>
          <a:p>
            <a:r>
              <a:rPr lang="en-US" dirty="0" err="1"/>
              <a:t>orelse</a:t>
            </a:r>
            <a:r>
              <a:rPr lang="en-US" dirty="0"/>
              <a:t> = 8</a:t>
            </a:r>
          </a:p>
          <a:p>
            <a:r>
              <a:rPr lang="en-US" dirty="0" err="1"/>
              <a:t>andalso</a:t>
            </a:r>
            <a:r>
              <a:rPr lang="en-US" dirty="0"/>
              <a:t> = 8</a:t>
            </a:r>
          </a:p>
          <a:p>
            <a:r>
              <a:rPr lang="en-US" dirty="0"/>
              <a:t>not = 4</a:t>
            </a:r>
          </a:p>
          <a:p>
            <a:r>
              <a:rPr lang="en-US" dirty="0"/>
              <a:t>&lt; = 8</a:t>
            </a:r>
          </a:p>
          <a:p>
            <a:r>
              <a:rPr lang="en-US" dirty="0"/>
              <a:t>&lt;= = 6</a:t>
            </a:r>
          </a:p>
          <a:p>
            <a:r>
              <a:rPr lang="en-US" dirty="0"/>
              <a:t>&gt; = 6</a:t>
            </a:r>
          </a:p>
          <a:p>
            <a:r>
              <a:rPr lang="en-US" dirty="0"/>
              <a:t>&gt;= = 6</a:t>
            </a:r>
          </a:p>
          <a:p>
            <a:r>
              <a:rPr lang="en-US" dirty="0"/>
              <a:t>= = 6</a:t>
            </a:r>
          </a:p>
          <a:p>
            <a:r>
              <a:rPr lang="en-US" dirty="0"/>
              <a:t>&lt;&gt; = 8</a:t>
            </a:r>
          </a:p>
          <a:p>
            <a:r>
              <a:rPr lang="en-US" dirty="0"/>
              <a:t>+ = 10</a:t>
            </a:r>
          </a:p>
          <a:p>
            <a:r>
              <a:rPr lang="en-US" dirty="0"/>
              <a:t>- = 10</a:t>
            </a:r>
          </a:p>
          <a:p>
            <a:r>
              <a:rPr lang="en-US" dirty="0"/>
              <a:t>* = 10</a:t>
            </a:r>
          </a:p>
          <a:p>
            <a:r>
              <a:rPr lang="en-US" dirty="0"/>
              <a:t>div = 8</a:t>
            </a:r>
          </a:p>
          <a:p>
            <a:r>
              <a:rPr lang="en-US" dirty="0"/>
              <a:t>mod = 8</a:t>
            </a:r>
          </a:p>
        </p:txBody>
      </p:sp>
      <p:sp>
        <p:nvSpPr>
          <p:cNvPr id="4" name="TextBox 3"/>
          <p:cNvSpPr txBox="1"/>
          <p:nvPr/>
        </p:nvSpPr>
        <p:spPr>
          <a:xfrm>
            <a:off x="7620000" y="762000"/>
            <a:ext cx="3124200" cy="2862322"/>
          </a:xfrm>
          <a:prstGeom prst="rect">
            <a:avLst/>
          </a:prstGeom>
          <a:solidFill>
            <a:schemeClr val="bg1"/>
          </a:solidFill>
          <a:ln>
            <a:solidFill>
              <a:schemeClr val="accent1"/>
            </a:solidFill>
          </a:ln>
        </p:spPr>
        <p:txBody>
          <a:bodyPr wrap="square" rtlCol="0">
            <a:spAutoFit/>
          </a:bodyPr>
          <a:lstStyle/>
          <a:p>
            <a:r>
              <a:rPr lang="en-US" dirty="0"/>
              <a:t>========================</a:t>
            </a:r>
          </a:p>
          <a:p>
            <a:r>
              <a:rPr lang="en-US" dirty="0"/>
              <a:t>Metrics :</a:t>
            </a:r>
          </a:p>
          <a:p>
            <a:r>
              <a:rPr lang="en-US" dirty="0"/>
              <a:t>========================</a:t>
            </a:r>
          </a:p>
          <a:p>
            <a:r>
              <a:rPr lang="en-US" dirty="0"/>
              <a:t>sum of constructs = 114</a:t>
            </a:r>
          </a:p>
          <a:p>
            <a:r>
              <a:rPr lang="en-US" dirty="0"/>
              <a:t>mean = 7</a:t>
            </a:r>
          </a:p>
          <a:p>
            <a:r>
              <a:rPr lang="en-US" dirty="0"/>
              <a:t>variance = 2</a:t>
            </a:r>
          </a:p>
          <a:p>
            <a:r>
              <a:rPr lang="en-US" dirty="0"/>
              <a:t>standard deviation = 1</a:t>
            </a:r>
          </a:p>
          <a:p>
            <a:r>
              <a:rPr lang="en-US" dirty="0"/>
              <a:t>correct = 10</a:t>
            </a:r>
          </a:p>
          <a:p>
            <a:r>
              <a:rPr lang="en-US" dirty="0"/>
              <a:t>incorrect = 0</a:t>
            </a:r>
          </a:p>
          <a:p>
            <a:r>
              <a:rPr lang="en-US" dirty="0"/>
              <a:t>PASSED !</a:t>
            </a:r>
          </a:p>
        </p:txBody>
      </p:sp>
      <p:sp>
        <p:nvSpPr>
          <p:cNvPr id="5" name="TextBox 4"/>
          <p:cNvSpPr txBox="1"/>
          <p:nvPr/>
        </p:nvSpPr>
        <p:spPr>
          <a:xfrm>
            <a:off x="3773714" y="14514"/>
            <a:ext cx="2648482" cy="584775"/>
          </a:xfrm>
          <a:prstGeom prst="rect">
            <a:avLst/>
          </a:prstGeom>
          <a:noFill/>
        </p:spPr>
        <p:txBody>
          <a:bodyPr wrap="none" rtlCol="0">
            <a:spAutoFit/>
          </a:bodyPr>
          <a:lstStyle/>
          <a:p>
            <a:r>
              <a:rPr lang="en-US" sz="3200" dirty="0"/>
              <a:t>Sample output</a:t>
            </a:r>
          </a:p>
        </p:txBody>
      </p:sp>
    </p:spTree>
    <p:extLst>
      <p:ext uri="{BB962C8B-B14F-4D97-AF65-F5344CB8AC3E}">
        <p14:creationId xmlns:p14="http://schemas.microsoft.com/office/powerpoint/2010/main" val="22328908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The end</a:t>
            </a:r>
          </a:p>
        </p:txBody>
      </p:sp>
    </p:spTree>
    <p:extLst>
      <p:ext uri="{BB962C8B-B14F-4D97-AF65-F5344CB8AC3E}">
        <p14:creationId xmlns:p14="http://schemas.microsoft.com/office/powerpoint/2010/main" val="16708611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Equality types</a:t>
            </a:r>
          </a:p>
        </p:txBody>
      </p:sp>
      <p:sp>
        <p:nvSpPr>
          <p:cNvPr id="3" name="Content Placeholder 2"/>
          <p:cNvSpPr>
            <a:spLocks noGrp="1"/>
          </p:cNvSpPr>
          <p:nvPr>
            <p:ph idx="1"/>
          </p:nvPr>
        </p:nvSpPr>
        <p:spPr>
          <a:xfrm>
            <a:off x="1451579" y="3127825"/>
            <a:ext cx="9603275" cy="2519945"/>
          </a:xfrm>
        </p:spPr>
        <p:txBody>
          <a:bodyPr/>
          <a:lstStyle/>
          <a:p>
            <a:r>
              <a:rPr lang="en-US" dirty="0" err="1"/>
              <a:t>int</a:t>
            </a:r>
            <a:r>
              <a:rPr lang="en-US" dirty="0"/>
              <a:t> = { min, …, ~2, ~1, 0, 1, 2, … max }</a:t>
            </a:r>
          </a:p>
          <a:p>
            <a:r>
              <a:rPr lang="en-US" dirty="0"/>
              <a:t>bool = { false, true }</a:t>
            </a:r>
          </a:p>
        </p:txBody>
      </p:sp>
      <p:sp>
        <p:nvSpPr>
          <p:cNvPr id="4" name="TextBox 3"/>
          <p:cNvSpPr txBox="1"/>
          <p:nvPr/>
        </p:nvSpPr>
        <p:spPr>
          <a:xfrm>
            <a:off x="1451579" y="2076911"/>
            <a:ext cx="8831943" cy="923330"/>
          </a:xfrm>
          <a:prstGeom prst="rect">
            <a:avLst/>
          </a:prstGeom>
          <a:noFill/>
        </p:spPr>
        <p:txBody>
          <a:bodyPr wrap="square" rtlCol="0">
            <a:spAutoFit/>
          </a:bodyPr>
          <a:lstStyle/>
          <a:p>
            <a:r>
              <a:rPr lang="en-US" dirty="0"/>
              <a:t>In SML, an equality type is a type for which the equality operation is defined. Note that the type </a:t>
            </a:r>
            <a:r>
              <a:rPr lang="en-US" dirty="0">
                <a:solidFill>
                  <a:srgbClr val="C00000"/>
                </a:solidFill>
              </a:rPr>
              <a:t>real</a:t>
            </a:r>
            <a:r>
              <a:rPr lang="en-US" dirty="0"/>
              <a:t> is not an equality type. However, the types </a:t>
            </a:r>
            <a:r>
              <a:rPr lang="en-US" dirty="0" err="1">
                <a:solidFill>
                  <a:srgbClr val="C00000"/>
                </a:solidFill>
              </a:rPr>
              <a:t>int</a:t>
            </a:r>
            <a:r>
              <a:rPr lang="en-US" dirty="0"/>
              <a:t> and </a:t>
            </a:r>
            <a:r>
              <a:rPr lang="en-US" dirty="0">
                <a:solidFill>
                  <a:srgbClr val="C00000"/>
                </a:solidFill>
              </a:rPr>
              <a:t>bool</a:t>
            </a:r>
            <a:r>
              <a:rPr lang="en-US" dirty="0"/>
              <a:t> are equality types.</a:t>
            </a:r>
          </a:p>
        </p:txBody>
      </p:sp>
    </p:spTree>
    <p:extLst>
      <p:ext uri="{BB962C8B-B14F-4D97-AF65-F5344CB8AC3E}">
        <p14:creationId xmlns:p14="http://schemas.microsoft.com/office/powerpoint/2010/main" val="31761133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operators</a:t>
            </a:r>
          </a:p>
        </p:txBody>
      </p:sp>
      <p:graphicFrame>
        <p:nvGraphicFramePr>
          <p:cNvPr id="7" name="Table 6"/>
          <p:cNvGraphicFramePr>
            <a:graphicFrameLocks noGrp="1"/>
          </p:cNvGraphicFramePr>
          <p:nvPr>
            <p:extLst>
              <p:ext uri="{D42A27DB-BD31-4B8C-83A1-F6EECF244321}">
                <p14:modId xmlns:p14="http://schemas.microsoft.com/office/powerpoint/2010/main" val="1732041418"/>
              </p:ext>
            </p:extLst>
          </p:nvPr>
        </p:nvGraphicFramePr>
        <p:xfrm>
          <a:off x="3592286" y="2514600"/>
          <a:ext cx="3589395" cy="1112520"/>
        </p:xfrm>
        <a:graphic>
          <a:graphicData uri="http://schemas.openxmlformats.org/drawingml/2006/table">
            <a:tbl>
              <a:tblPr firstRow="1" bandRow="1">
                <a:tableStyleId>{5C22544A-7EE6-4342-B048-85BDC9FD1C3A}</a:tableStyleId>
              </a:tblPr>
              <a:tblGrid>
                <a:gridCol w="1175657">
                  <a:extLst>
                    <a:ext uri="{9D8B030D-6E8A-4147-A177-3AD203B41FA5}">
                      <a16:colId xmlns:a16="http://schemas.microsoft.com/office/drawing/2014/main" val="1560857183"/>
                    </a:ext>
                  </a:extLst>
                </a:gridCol>
                <a:gridCol w="208280">
                  <a:extLst>
                    <a:ext uri="{9D8B030D-6E8A-4147-A177-3AD203B41FA5}">
                      <a16:colId xmlns:a16="http://schemas.microsoft.com/office/drawing/2014/main" val="3758666579"/>
                    </a:ext>
                  </a:extLst>
                </a:gridCol>
                <a:gridCol w="2205458">
                  <a:extLst>
                    <a:ext uri="{9D8B030D-6E8A-4147-A177-3AD203B41FA5}">
                      <a16:colId xmlns:a16="http://schemas.microsoft.com/office/drawing/2014/main" val="3129890344"/>
                    </a:ext>
                  </a:extLst>
                </a:gridCol>
              </a:tblGrid>
              <a:tr h="370840">
                <a:tc>
                  <a:txBody>
                    <a:bodyPr/>
                    <a:lstStyle/>
                    <a:p>
                      <a:r>
                        <a:rPr lang="en-US" b="0" dirty="0" err="1">
                          <a:solidFill>
                            <a:schemeClr val="accent1"/>
                          </a:solidFill>
                        </a:rPr>
                        <a:t>orelse</a:t>
                      </a:r>
                      <a:endParaRPr lang="en-US" b="0" dirty="0">
                        <a:solidFill>
                          <a:schemeClr val="accent1"/>
                        </a:solidFill>
                      </a:endParaRPr>
                    </a:p>
                  </a:txBody>
                  <a:tcPr>
                    <a:solidFill>
                      <a:schemeClr val="bg1"/>
                    </a:solidFill>
                  </a:tcPr>
                </a:tc>
                <a:tc>
                  <a:txBody>
                    <a:bodyPr/>
                    <a:lstStyle/>
                    <a:p>
                      <a:r>
                        <a:rPr lang="en-US" b="0" dirty="0">
                          <a:solidFill>
                            <a:schemeClr val="tx1"/>
                          </a:solidFill>
                        </a:rPr>
                        <a:t>:</a:t>
                      </a:r>
                    </a:p>
                  </a:txBody>
                  <a:tcPr>
                    <a:solidFill>
                      <a:schemeClr val="bg1"/>
                    </a:solidFill>
                  </a:tcPr>
                </a:tc>
                <a:tc>
                  <a:txBody>
                    <a:bodyPr/>
                    <a:lstStyle/>
                    <a:p>
                      <a:r>
                        <a:rPr lang="en-US" b="0" dirty="0">
                          <a:solidFill>
                            <a:schemeClr val="accent1"/>
                          </a:solidFill>
                        </a:rPr>
                        <a:t>bool </a:t>
                      </a:r>
                      <a:r>
                        <a:rPr lang="en-US" b="0" dirty="0">
                          <a:solidFill>
                            <a:schemeClr val="accent1"/>
                          </a:solidFill>
                          <a:sym typeface="Symbol" panose="05050102010706020507" pitchFamily="18" charset="2"/>
                        </a:rPr>
                        <a:t></a:t>
                      </a:r>
                      <a:r>
                        <a:rPr lang="en-US" b="0" dirty="0">
                          <a:solidFill>
                            <a:schemeClr val="accent1"/>
                          </a:solidFill>
                        </a:rPr>
                        <a:t> bool </a:t>
                      </a:r>
                      <a:r>
                        <a:rPr lang="en-US" b="0" dirty="0">
                          <a:solidFill>
                            <a:schemeClr val="accent1"/>
                          </a:solidFill>
                          <a:sym typeface="Symbol" panose="05050102010706020507" pitchFamily="18" charset="2"/>
                        </a:rPr>
                        <a:t></a:t>
                      </a:r>
                      <a:r>
                        <a:rPr lang="en-US" b="0" dirty="0">
                          <a:solidFill>
                            <a:schemeClr val="accent1"/>
                          </a:solidFill>
                        </a:rPr>
                        <a:t> bool</a:t>
                      </a:r>
                    </a:p>
                  </a:txBody>
                  <a:tcPr>
                    <a:solidFill>
                      <a:schemeClr val="bg1"/>
                    </a:solidFill>
                  </a:tcPr>
                </a:tc>
                <a:extLst>
                  <a:ext uri="{0D108BD9-81ED-4DB2-BD59-A6C34878D82A}">
                    <a16:rowId xmlns:a16="http://schemas.microsoft.com/office/drawing/2014/main" val="3575642716"/>
                  </a:ext>
                </a:extLst>
              </a:tr>
              <a:tr h="370840">
                <a:tc>
                  <a:txBody>
                    <a:bodyPr/>
                    <a:lstStyle/>
                    <a:p>
                      <a:r>
                        <a:rPr lang="en-US" b="0" dirty="0" err="1">
                          <a:solidFill>
                            <a:schemeClr val="accent1"/>
                          </a:solidFill>
                        </a:rPr>
                        <a:t>andalso</a:t>
                      </a:r>
                      <a:endParaRPr lang="en-US" b="0" dirty="0">
                        <a:solidFill>
                          <a:schemeClr val="accent1"/>
                        </a:solidFill>
                      </a:endParaRPr>
                    </a:p>
                  </a:txBody>
                  <a:tcPr>
                    <a:solidFill>
                      <a:schemeClr val="bg1"/>
                    </a:solidFill>
                  </a:tcPr>
                </a:tc>
                <a:tc>
                  <a:txBody>
                    <a:bodyPr/>
                    <a:lstStyle/>
                    <a:p>
                      <a:r>
                        <a:rPr lang="en-US" b="0" dirty="0">
                          <a:solidFill>
                            <a:schemeClr val="tx1"/>
                          </a:solidFill>
                        </a:rPr>
                        <a:t>:</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accent1"/>
                          </a:solidFill>
                        </a:rPr>
                        <a:t>bool </a:t>
                      </a:r>
                      <a:r>
                        <a:rPr lang="en-US" b="0" dirty="0">
                          <a:solidFill>
                            <a:schemeClr val="accent1"/>
                          </a:solidFill>
                          <a:sym typeface="Symbol" panose="05050102010706020507" pitchFamily="18" charset="2"/>
                        </a:rPr>
                        <a:t></a:t>
                      </a:r>
                      <a:r>
                        <a:rPr lang="en-US" b="0" dirty="0">
                          <a:solidFill>
                            <a:schemeClr val="accent1"/>
                          </a:solidFill>
                        </a:rPr>
                        <a:t> bool </a:t>
                      </a:r>
                      <a:r>
                        <a:rPr lang="en-US" b="0" dirty="0">
                          <a:solidFill>
                            <a:schemeClr val="accent1"/>
                          </a:solidFill>
                          <a:sym typeface="Symbol" panose="05050102010706020507" pitchFamily="18" charset="2"/>
                        </a:rPr>
                        <a:t></a:t>
                      </a:r>
                      <a:r>
                        <a:rPr lang="en-US" b="0" dirty="0">
                          <a:solidFill>
                            <a:schemeClr val="accent1"/>
                          </a:solidFill>
                        </a:rPr>
                        <a:t> bool</a:t>
                      </a:r>
                    </a:p>
                  </a:txBody>
                  <a:tcPr>
                    <a:solidFill>
                      <a:schemeClr val="bg1"/>
                    </a:solidFill>
                  </a:tcPr>
                </a:tc>
                <a:extLst>
                  <a:ext uri="{0D108BD9-81ED-4DB2-BD59-A6C34878D82A}">
                    <a16:rowId xmlns:a16="http://schemas.microsoft.com/office/drawing/2014/main" val="3711478068"/>
                  </a:ext>
                </a:extLst>
              </a:tr>
              <a:tr h="370840">
                <a:tc>
                  <a:txBody>
                    <a:bodyPr/>
                    <a:lstStyle/>
                    <a:p>
                      <a:r>
                        <a:rPr lang="en-US" b="0" dirty="0">
                          <a:solidFill>
                            <a:schemeClr val="accent1"/>
                          </a:solidFill>
                        </a:rPr>
                        <a:t>not</a:t>
                      </a:r>
                    </a:p>
                  </a:txBody>
                  <a:tcPr>
                    <a:solidFill>
                      <a:schemeClr val="bg1"/>
                    </a:solidFill>
                  </a:tcPr>
                </a:tc>
                <a:tc>
                  <a:txBody>
                    <a:bodyPr/>
                    <a:lstStyle/>
                    <a:p>
                      <a:r>
                        <a:rPr lang="en-US" b="0" dirty="0">
                          <a:solidFill>
                            <a:schemeClr val="tx1"/>
                          </a:solidFill>
                        </a:rPr>
                        <a:t>:</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accent1"/>
                          </a:solidFill>
                        </a:rPr>
                        <a:t>bool </a:t>
                      </a:r>
                      <a:r>
                        <a:rPr lang="en-US" b="0" dirty="0">
                          <a:solidFill>
                            <a:schemeClr val="accent1"/>
                          </a:solidFill>
                          <a:sym typeface="Symbol" panose="05050102010706020507" pitchFamily="18" charset="2"/>
                        </a:rPr>
                        <a:t></a:t>
                      </a:r>
                      <a:r>
                        <a:rPr lang="en-US" b="0" dirty="0">
                          <a:solidFill>
                            <a:schemeClr val="accent1"/>
                          </a:solidFill>
                        </a:rPr>
                        <a:t> bool</a:t>
                      </a:r>
                    </a:p>
                  </a:txBody>
                  <a:tcPr>
                    <a:solidFill>
                      <a:schemeClr val="bg1"/>
                    </a:solidFill>
                  </a:tcPr>
                </a:tc>
                <a:extLst>
                  <a:ext uri="{0D108BD9-81ED-4DB2-BD59-A6C34878D82A}">
                    <a16:rowId xmlns:a16="http://schemas.microsoft.com/office/drawing/2014/main" val="2911121263"/>
                  </a:ext>
                </a:extLst>
              </a:tr>
            </a:tbl>
          </a:graphicData>
        </a:graphic>
      </p:graphicFrame>
      <p:sp>
        <p:nvSpPr>
          <p:cNvPr id="8" name="TextBox 7"/>
          <p:cNvSpPr txBox="1"/>
          <p:nvPr/>
        </p:nvSpPr>
        <p:spPr>
          <a:xfrm>
            <a:off x="2437978" y="4419600"/>
            <a:ext cx="7710882" cy="923330"/>
          </a:xfrm>
          <a:prstGeom prst="rect">
            <a:avLst/>
          </a:prstGeom>
          <a:noFill/>
        </p:spPr>
        <p:txBody>
          <a:bodyPr wrap="square" rtlCol="0">
            <a:spAutoFit/>
          </a:bodyPr>
          <a:lstStyle/>
          <a:p>
            <a:r>
              <a:rPr lang="en-US" dirty="0" err="1">
                <a:solidFill>
                  <a:schemeClr val="accent1"/>
                </a:solidFill>
              </a:rPr>
              <a:t>andalso</a:t>
            </a:r>
            <a:r>
              <a:rPr lang="en-US" dirty="0"/>
              <a:t> and </a:t>
            </a:r>
            <a:r>
              <a:rPr lang="en-US" dirty="0" err="1">
                <a:solidFill>
                  <a:schemeClr val="accent1"/>
                </a:solidFill>
              </a:rPr>
              <a:t>orelse</a:t>
            </a:r>
            <a:r>
              <a:rPr lang="en-US" dirty="0"/>
              <a:t> are simply a short-hand (i.e., a derived form) for if-then-else expressions. Furthermore, the </a:t>
            </a:r>
            <a:r>
              <a:rPr lang="en-US" dirty="0">
                <a:solidFill>
                  <a:schemeClr val="accent1"/>
                </a:solidFill>
              </a:rPr>
              <a:t>not</a:t>
            </a:r>
            <a:r>
              <a:rPr lang="en-US" dirty="0"/>
              <a:t> operator is a function (i.e., a left-associative operator with highest precedence).</a:t>
            </a:r>
          </a:p>
        </p:txBody>
      </p:sp>
      <p:sp>
        <p:nvSpPr>
          <p:cNvPr id="3" name="TextBox 2"/>
          <p:cNvSpPr txBox="1"/>
          <p:nvPr/>
        </p:nvSpPr>
        <p:spPr>
          <a:xfrm>
            <a:off x="1451579" y="4419600"/>
            <a:ext cx="982770" cy="369332"/>
          </a:xfrm>
          <a:prstGeom prst="rect">
            <a:avLst/>
          </a:prstGeom>
          <a:noFill/>
        </p:spPr>
        <p:txBody>
          <a:bodyPr wrap="none" rtlCol="0">
            <a:spAutoFit/>
          </a:bodyPr>
          <a:lstStyle/>
          <a:p>
            <a:r>
              <a:rPr lang="en-US" b="1" dirty="0"/>
              <a:t>Remark</a:t>
            </a:r>
            <a:r>
              <a:rPr lang="en-US" dirty="0"/>
              <a:t>:</a:t>
            </a:r>
          </a:p>
        </p:txBody>
      </p:sp>
    </p:spTree>
    <p:extLst>
      <p:ext uri="{BB962C8B-B14F-4D97-AF65-F5344CB8AC3E}">
        <p14:creationId xmlns:p14="http://schemas.microsoft.com/office/powerpoint/2010/main" val="15593221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Derived forms</a:t>
            </a:r>
          </a:p>
        </p:txBody>
      </p:sp>
      <p:sp>
        <p:nvSpPr>
          <p:cNvPr id="3" name="TextBox 2"/>
          <p:cNvSpPr txBox="1"/>
          <p:nvPr/>
        </p:nvSpPr>
        <p:spPr>
          <a:xfrm>
            <a:off x="3040743" y="2772229"/>
            <a:ext cx="4680256" cy="461665"/>
          </a:xfrm>
          <a:prstGeom prst="rect">
            <a:avLst/>
          </a:prstGeom>
          <a:noFill/>
        </p:spPr>
        <p:txBody>
          <a:bodyPr wrap="none" rtlCol="0">
            <a:spAutoFit/>
          </a:bodyPr>
          <a:lstStyle/>
          <a:p>
            <a:r>
              <a:rPr lang="en-US" sz="2400" dirty="0"/>
              <a:t>e</a:t>
            </a:r>
            <a:r>
              <a:rPr lang="en-US" sz="2400" baseline="-25000" dirty="0"/>
              <a:t>1</a:t>
            </a:r>
            <a:r>
              <a:rPr lang="en-US" sz="2400" dirty="0"/>
              <a:t> </a:t>
            </a:r>
            <a:r>
              <a:rPr lang="en-US" sz="2400" dirty="0" err="1"/>
              <a:t>orelse</a:t>
            </a:r>
            <a:r>
              <a:rPr lang="en-US" sz="2400" dirty="0"/>
              <a:t> e</a:t>
            </a:r>
            <a:r>
              <a:rPr lang="en-US" sz="2400" baseline="-25000" dirty="0"/>
              <a:t>2</a:t>
            </a:r>
            <a:r>
              <a:rPr lang="en-US" sz="2400" dirty="0"/>
              <a:t> </a:t>
            </a:r>
            <a:r>
              <a:rPr lang="en-US" sz="2400" dirty="0">
                <a:sym typeface="Symbol" panose="05050102010706020507" pitchFamily="18" charset="2"/>
              </a:rPr>
              <a:t> </a:t>
            </a:r>
            <a:r>
              <a:rPr lang="en-US" sz="2400" dirty="0"/>
              <a:t>if e</a:t>
            </a:r>
            <a:r>
              <a:rPr lang="en-US" sz="2400" baseline="-25000" dirty="0"/>
              <a:t>1</a:t>
            </a:r>
            <a:r>
              <a:rPr lang="en-US" sz="2400" dirty="0"/>
              <a:t> then true else e</a:t>
            </a:r>
            <a:r>
              <a:rPr lang="en-US" sz="2400" baseline="-25000" dirty="0"/>
              <a:t>2</a:t>
            </a:r>
            <a:endParaRPr lang="en-US" sz="2400" dirty="0"/>
          </a:p>
        </p:txBody>
      </p:sp>
      <p:sp>
        <p:nvSpPr>
          <p:cNvPr id="4" name="TextBox 3"/>
          <p:cNvSpPr txBox="1"/>
          <p:nvPr/>
        </p:nvSpPr>
        <p:spPr>
          <a:xfrm>
            <a:off x="3037114" y="4038600"/>
            <a:ext cx="4942763" cy="461665"/>
          </a:xfrm>
          <a:prstGeom prst="rect">
            <a:avLst/>
          </a:prstGeom>
          <a:noFill/>
        </p:spPr>
        <p:txBody>
          <a:bodyPr wrap="none" rtlCol="0">
            <a:spAutoFit/>
          </a:bodyPr>
          <a:lstStyle/>
          <a:p>
            <a:r>
              <a:rPr lang="en-US" sz="2400" dirty="0"/>
              <a:t>e</a:t>
            </a:r>
            <a:r>
              <a:rPr lang="en-US" sz="2400" baseline="-25000" dirty="0"/>
              <a:t>1</a:t>
            </a:r>
            <a:r>
              <a:rPr lang="en-US" sz="2400" dirty="0"/>
              <a:t> </a:t>
            </a:r>
            <a:r>
              <a:rPr lang="en-US" sz="2400" dirty="0" err="1"/>
              <a:t>andalso</a:t>
            </a:r>
            <a:r>
              <a:rPr lang="en-US" sz="2400" dirty="0"/>
              <a:t> e</a:t>
            </a:r>
            <a:r>
              <a:rPr lang="en-US" sz="2400" baseline="-25000" dirty="0"/>
              <a:t>2</a:t>
            </a:r>
            <a:r>
              <a:rPr lang="en-US" sz="2400" dirty="0"/>
              <a:t> </a:t>
            </a:r>
            <a:r>
              <a:rPr lang="en-US" sz="2400" dirty="0">
                <a:sym typeface="Symbol" panose="05050102010706020507" pitchFamily="18" charset="2"/>
              </a:rPr>
              <a:t> </a:t>
            </a:r>
            <a:r>
              <a:rPr lang="en-US" sz="2400" dirty="0"/>
              <a:t>if e</a:t>
            </a:r>
            <a:r>
              <a:rPr lang="en-US" sz="2400" baseline="-25000" dirty="0"/>
              <a:t>1</a:t>
            </a:r>
            <a:r>
              <a:rPr lang="en-US" sz="2400" dirty="0"/>
              <a:t> then e</a:t>
            </a:r>
            <a:r>
              <a:rPr lang="en-US" sz="2400" baseline="-25000" dirty="0"/>
              <a:t>2</a:t>
            </a:r>
            <a:r>
              <a:rPr lang="en-US" sz="2400" dirty="0"/>
              <a:t> else false</a:t>
            </a:r>
          </a:p>
        </p:txBody>
      </p:sp>
    </p:spTree>
    <p:extLst>
      <p:ext uri="{BB962C8B-B14F-4D97-AF65-F5344CB8AC3E}">
        <p14:creationId xmlns:p14="http://schemas.microsoft.com/office/powerpoint/2010/main" val="19160925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operators</a:t>
            </a:r>
          </a:p>
        </p:txBody>
      </p:sp>
      <p:graphicFrame>
        <p:nvGraphicFramePr>
          <p:cNvPr id="3" name="Table 2"/>
          <p:cNvGraphicFramePr>
            <a:graphicFrameLocks noGrp="1"/>
          </p:cNvGraphicFramePr>
          <p:nvPr>
            <p:extLst>
              <p:ext uri="{D42A27DB-BD31-4B8C-83A1-F6EECF244321}">
                <p14:modId xmlns:p14="http://schemas.microsoft.com/office/powerpoint/2010/main" val="55880329"/>
              </p:ext>
            </p:extLst>
          </p:nvPr>
        </p:nvGraphicFramePr>
        <p:xfrm>
          <a:off x="3592286" y="2773442"/>
          <a:ext cx="3589395" cy="1483360"/>
        </p:xfrm>
        <a:graphic>
          <a:graphicData uri="http://schemas.openxmlformats.org/drawingml/2006/table">
            <a:tbl>
              <a:tblPr firstRow="1" bandRow="1">
                <a:tableStyleId>{5C22544A-7EE6-4342-B048-85BDC9FD1C3A}</a:tableStyleId>
              </a:tblPr>
              <a:tblGrid>
                <a:gridCol w="653143">
                  <a:extLst>
                    <a:ext uri="{9D8B030D-6E8A-4147-A177-3AD203B41FA5}">
                      <a16:colId xmlns:a16="http://schemas.microsoft.com/office/drawing/2014/main" val="1560857183"/>
                    </a:ext>
                  </a:extLst>
                </a:gridCol>
                <a:gridCol w="413657">
                  <a:extLst>
                    <a:ext uri="{9D8B030D-6E8A-4147-A177-3AD203B41FA5}">
                      <a16:colId xmlns:a16="http://schemas.microsoft.com/office/drawing/2014/main" val="3758666579"/>
                    </a:ext>
                  </a:extLst>
                </a:gridCol>
                <a:gridCol w="2522595">
                  <a:extLst>
                    <a:ext uri="{9D8B030D-6E8A-4147-A177-3AD203B41FA5}">
                      <a16:colId xmlns:a16="http://schemas.microsoft.com/office/drawing/2014/main" val="3129890344"/>
                    </a:ext>
                  </a:extLst>
                </a:gridCol>
              </a:tblGrid>
              <a:tr h="370840">
                <a:tc>
                  <a:txBody>
                    <a:bodyPr/>
                    <a:lstStyle/>
                    <a:p>
                      <a:r>
                        <a:rPr lang="en-US" b="0" dirty="0">
                          <a:solidFill>
                            <a:schemeClr val="accent1"/>
                          </a:solidFill>
                          <a:sym typeface="Symbol" panose="05050102010706020507" pitchFamily="18" charset="2"/>
                        </a:rPr>
                        <a:t></a:t>
                      </a:r>
                      <a:endParaRPr lang="en-US" b="0" dirty="0">
                        <a:solidFill>
                          <a:schemeClr val="accent1"/>
                        </a:solidFill>
                      </a:endParaRPr>
                    </a:p>
                  </a:txBody>
                  <a:tcPr>
                    <a:solidFill>
                      <a:schemeClr val="bg1"/>
                    </a:solidFill>
                  </a:tcPr>
                </a:tc>
                <a:tc>
                  <a:txBody>
                    <a:bodyPr/>
                    <a:lstStyle/>
                    <a:p>
                      <a:r>
                        <a:rPr lang="en-US" b="0" dirty="0">
                          <a:solidFill>
                            <a:schemeClr val="tx1"/>
                          </a:solidFill>
                        </a:rPr>
                        <a:t>:</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err="1">
                          <a:solidFill>
                            <a:schemeClr val="accent1"/>
                          </a:solidFill>
                        </a:rPr>
                        <a:t>int</a:t>
                      </a:r>
                      <a:r>
                        <a:rPr lang="en-US" b="0" dirty="0">
                          <a:solidFill>
                            <a:schemeClr val="accent1"/>
                          </a:solidFill>
                        </a:rPr>
                        <a:t> </a:t>
                      </a:r>
                      <a:r>
                        <a:rPr lang="en-US" b="0" dirty="0">
                          <a:solidFill>
                            <a:schemeClr val="accent1"/>
                          </a:solidFill>
                          <a:sym typeface="Symbol" panose="05050102010706020507" pitchFamily="18" charset="2"/>
                        </a:rPr>
                        <a:t></a:t>
                      </a:r>
                      <a:r>
                        <a:rPr lang="en-US" b="0" dirty="0">
                          <a:solidFill>
                            <a:schemeClr val="accent1"/>
                          </a:solidFill>
                        </a:rPr>
                        <a:t> </a:t>
                      </a:r>
                      <a:r>
                        <a:rPr lang="en-US" b="0" dirty="0" err="1">
                          <a:solidFill>
                            <a:schemeClr val="accent1"/>
                          </a:solidFill>
                        </a:rPr>
                        <a:t>int</a:t>
                      </a:r>
                      <a:r>
                        <a:rPr lang="en-US" b="0" dirty="0">
                          <a:solidFill>
                            <a:schemeClr val="accent1"/>
                          </a:solidFill>
                        </a:rPr>
                        <a:t> </a:t>
                      </a:r>
                      <a:r>
                        <a:rPr lang="en-US" b="0" dirty="0">
                          <a:solidFill>
                            <a:schemeClr val="accent1"/>
                          </a:solidFill>
                          <a:sym typeface="Symbol" panose="05050102010706020507" pitchFamily="18" charset="2"/>
                        </a:rPr>
                        <a:t></a:t>
                      </a:r>
                      <a:r>
                        <a:rPr lang="en-US" b="0" dirty="0">
                          <a:solidFill>
                            <a:schemeClr val="accent1"/>
                          </a:solidFill>
                        </a:rPr>
                        <a:t> bool</a:t>
                      </a:r>
                    </a:p>
                  </a:txBody>
                  <a:tcPr>
                    <a:solidFill>
                      <a:schemeClr val="bg1"/>
                    </a:solidFill>
                  </a:tcPr>
                </a:tc>
                <a:extLst>
                  <a:ext uri="{0D108BD9-81ED-4DB2-BD59-A6C34878D82A}">
                    <a16:rowId xmlns:a16="http://schemas.microsoft.com/office/drawing/2014/main" val="3575642716"/>
                  </a:ext>
                </a:extLst>
              </a:tr>
              <a:tr h="370840">
                <a:tc>
                  <a:txBody>
                    <a:bodyPr/>
                    <a:lstStyle/>
                    <a:p>
                      <a:r>
                        <a:rPr lang="en-US" b="0" dirty="0">
                          <a:solidFill>
                            <a:schemeClr val="accent1"/>
                          </a:solidFill>
                          <a:sym typeface="Symbol" panose="05050102010706020507" pitchFamily="18" charset="2"/>
                        </a:rPr>
                        <a:t></a:t>
                      </a:r>
                      <a:endParaRPr lang="en-US" b="0" dirty="0">
                        <a:solidFill>
                          <a:schemeClr val="accent1"/>
                        </a:solidFill>
                      </a:endParaRPr>
                    </a:p>
                  </a:txBody>
                  <a:tcPr>
                    <a:solidFill>
                      <a:schemeClr val="bg1"/>
                    </a:solidFill>
                  </a:tcPr>
                </a:tc>
                <a:tc>
                  <a:txBody>
                    <a:bodyPr/>
                    <a:lstStyle/>
                    <a:p>
                      <a:r>
                        <a:rPr lang="en-US" b="0" dirty="0">
                          <a:solidFill>
                            <a:schemeClr val="tx1"/>
                          </a:solidFill>
                        </a:rPr>
                        <a:t>:</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err="1">
                          <a:solidFill>
                            <a:schemeClr val="accent1"/>
                          </a:solidFill>
                        </a:rPr>
                        <a:t>int</a:t>
                      </a:r>
                      <a:r>
                        <a:rPr lang="en-US" b="0" dirty="0">
                          <a:solidFill>
                            <a:schemeClr val="accent1"/>
                          </a:solidFill>
                        </a:rPr>
                        <a:t> </a:t>
                      </a:r>
                      <a:r>
                        <a:rPr lang="en-US" b="0" dirty="0">
                          <a:solidFill>
                            <a:schemeClr val="accent1"/>
                          </a:solidFill>
                          <a:sym typeface="Symbol" panose="05050102010706020507" pitchFamily="18" charset="2"/>
                        </a:rPr>
                        <a:t></a:t>
                      </a:r>
                      <a:r>
                        <a:rPr lang="en-US" b="0" dirty="0">
                          <a:solidFill>
                            <a:schemeClr val="accent1"/>
                          </a:solidFill>
                        </a:rPr>
                        <a:t> </a:t>
                      </a:r>
                      <a:r>
                        <a:rPr lang="en-US" b="0" dirty="0" err="1">
                          <a:solidFill>
                            <a:schemeClr val="accent1"/>
                          </a:solidFill>
                        </a:rPr>
                        <a:t>int</a:t>
                      </a:r>
                      <a:r>
                        <a:rPr lang="en-US" b="0" dirty="0">
                          <a:solidFill>
                            <a:schemeClr val="accent1"/>
                          </a:solidFill>
                        </a:rPr>
                        <a:t> </a:t>
                      </a:r>
                      <a:r>
                        <a:rPr lang="en-US" b="0" dirty="0">
                          <a:solidFill>
                            <a:schemeClr val="accent1"/>
                          </a:solidFill>
                          <a:sym typeface="Symbol" panose="05050102010706020507" pitchFamily="18" charset="2"/>
                        </a:rPr>
                        <a:t></a:t>
                      </a:r>
                      <a:r>
                        <a:rPr lang="en-US" b="0" dirty="0">
                          <a:solidFill>
                            <a:schemeClr val="accent1"/>
                          </a:solidFill>
                        </a:rPr>
                        <a:t> bool</a:t>
                      </a:r>
                    </a:p>
                  </a:txBody>
                  <a:tcPr>
                    <a:solidFill>
                      <a:schemeClr val="bg1"/>
                    </a:solidFill>
                  </a:tcPr>
                </a:tc>
                <a:extLst>
                  <a:ext uri="{0D108BD9-81ED-4DB2-BD59-A6C34878D82A}">
                    <a16:rowId xmlns:a16="http://schemas.microsoft.com/office/drawing/2014/main" val="3711478068"/>
                  </a:ext>
                </a:extLst>
              </a:tr>
              <a:tr h="370840">
                <a:tc>
                  <a:txBody>
                    <a:bodyPr/>
                    <a:lstStyle/>
                    <a:p>
                      <a:r>
                        <a:rPr lang="en-US" b="0" dirty="0">
                          <a:solidFill>
                            <a:schemeClr val="accent1"/>
                          </a:solidFill>
                          <a:sym typeface="Symbol" panose="05050102010706020507" pitchFamily="18" charset="2"/>
                        </a:rPr>
                        <a:t></a:t>
                      </a:r>
                      <a:endParaRPr lang="en-US" b="0" dirty="0">
                        <a:solidFill>
                          <a:schemeClr val="accent1"/>
                        </a:solidFill>
                      </a:endParaRPr>
                    </a:p>
                  </a:txBody>
                  <a:tcPr>
                    <a:solidFill>
                      <a:schemeClr val="bg1"/>
                    </a:solidFill>
                  </a:tcPr>
                </a:tc>
                <a:tc>
                  <a:txBody>
                    <a:bodyPr/>
                    <a:lstStyle/>
                    <a:p>
                      <a:r>
                        <a:rPr lang="en-US" b="0" dirty="0">
                          <a:solidFill>
                            <a:schemeClr val="tx1"/>
                          </a:solidFill>
                        </a:rPr>
                        <a:t>:</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err="1">
                          <a:solidFill>
                            <a:schemeClr val="accent1"/>
                          </a:solidFill>
                        </a:rPr>
                        <a:t>int</a:t>
                      </a:r>
                      <a:r>
                        <a:rPr lang="en-US" b="0" dirty="0">
                          <a:solidFill>
                            <a:schemeClr val="accent1"/>
                          </a:solidFill>
                        </a:rPr>
                        <a:t> </a:t>
                      </a:r>
                      <a:r>
                        <a:rPr lang="en-US" b="0" dirty="0">
                          <a:solidFill>
                            <a:schemeClr val="accent1"/>
                          </a:solidFill>
                          <a:sym typeface="Symbol" panose="05050102010706020507" pitchFamily="18" charset="2"/>
                        </a:rPr>
                        <a:t></a:t>
                      </a:r>
                      <a:r>
                        <a:rPr lang="en-US" b="0" dirty="0">
                          <a:solidFill>
                            <a:schemeClr val="accent1"/>
                          </a:solidFill>
                        </a:rPr>
                        <a:t> </a:t>
                      </a:r>
                      <a:r>
                        <a:rPr lang="en-US" b="0" dirty="0" err="1">
                          <a:solidFill>
                            <a:schemeClr val="accent1"/>
                          </a:solidFill>
                        </a:rPr>
                        <a:t>int</a:t>
                      </a:r>
                      <a:r>
                        <a:rPr lang="en-US" b="0" dirty="0">
                          <a:solidFill>
                            <a:schemeClr val="accent1"/>
                          </a:solidFill>
                        </a:rPr>
                        <a:t> </a:t>
                      </a:r>
                      <a:r>
                        <a:rPr lang="en-US" b="0" dirty="0">
                          <a:solidFill>
                            <a:schemeClr val="accent1"/>
                          </a:solidFill>
                          <a:sym typeface="Symbol" panose="05050102010706020507" pitchFamily="18" charset="2"/>
                        </a:rPr>
                        <a:t></a:t>
                      </a:r>
                      <a:r>
                        <a:rPr lang="en-US" b="0" dirty="0">
                          <a:solidFill>
                            <a:schemeClr val="accent1"/>
                          </a:solidFill>
                        </a:rPr>
                        <a:t> bool</a:t>
                      </a:r>
                    </a:p>
                  </a:txBody>
                  <a:tcPr>
                    <a:solidFill>
                      <a:schemeClr val="bg1"/>
                    </a:solidFill>
                  </a:tcPr>
                </a:tc>
                <a:extLst>
                  <a:ext uri="{0D108BD9-81ED-4DB2-BD59-A6C34878D82A}">
                    <a16:rowId xmlns:a16="http://schemas.microsoft.com/office/drawing/2014/main" val="2911121263"/>
                  </a:ext>
                </a:extLst>
              </a:tr>
              <a:tr h="370840">
                <a:tc>
                  <a:txBody>
                    <a:bodyPr/>
                    <a:lstStyle/>
                    <a:p>
                      <a:r>
                        <a:rPr lang="en-US" b="0" dirty="0">
                          <a:solidFill>
                            <a:schemeClr val="accent1"/>
                          </a:solidFill>
                          <a:sym typeface="Symbol" panose="05050102010706020507" pitchFamily="18" charset="2"/>
                        </a:rPr>
                        <a:t></a:t>
                      </a:r>
                      <a:endParaRPr lang="en-US" b="0" dirty="0">
                        <a:solidFill>
                          <a:schemeClr val="accent1"/>
                        </a:solidFill>
                      </a:endParaRPr>
                    </a:p>
                  </a:txBody>
                  <a:tcPr>
                    <a:solidFill>
                      <a:schemeClr val="bg1"/>
                    </a:solidFill>
                  </a:tcPr>
                </a:tc>
                <a:tc>
                  <a:txBody>
                    <a:bodyPr/>
                    <a:lstStyle/>
                    <a:p>
                      <a:r>
                        <a:rPr lang="en-US" b="0" dirty="0">
                          <a:solidFill>
                            <a:schemeClr val="tx1"/>
                          </a:solidFill>
                        </a:rPr>
                        <a:t>:</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err="1">
                          <a:solidFill>
                            <a:schemeClr val="accent1"/>
                          </a:solidFill>
                        </a:rPr>
                        <a:t>int</a:t>
                      </a:r>
                      <a:r>
                        <a:rPr lang="en-US" b="0" dirty="0">
                          <a:solidFill>
                            <a:schemeClr val="accent1"/>
                          </a:solidFill>
                        </a:rPr>
                        <a:t> </a:t>
                      </a:r>
                      <a:r>
                        <a:rPr lang="en-US" b="0" dirty="0">
                          <a:solidFill>
                            <a:schemeClr val="accent1"/>
                          </a:solidFill>
                          <a:sym typeface="Symbol" panose="05050102010706020507" pitchFamily="18" charset="2"/>
                        </a:rPr>
                        <a:t></a:t>
                      </a:r>
                      <a:r>
                        <a:rPr lang="en-US" b="0" dirty="0">
                          <a:solidFill>
                            <a:schemeClr val="accent1"/>
                          </a:solidFill>
                        </a:rPr>
                        <a:t> </a:t>
                      </a:r>
                      <a:r>
                        <a:rPr lang="en-US" b="0" dirty="0" err="1">
                          <a:solidFill>
                            <a:schemeClr val="accent1"/>
                          </a:solidFill>
                        </a:rPr>
                        <a:t>int</a:t>
                      </a:r>
                      <a:r>
                        <a:rPr lang="en-US" b="0" dirty="0">
                          <a:solidFill>
                            <a:schemeClr val="accent1"/>
                          </a:solidFill>
                        </a:rPr>
                        <a:t> </a:t>
                      </a:r>
                      <a:r>
                        <a:rPr lang="en-US" b="0" dirty="0">
                          <a:solidFill>
                            <a:schemeClr val="accent1"/>
                          </a:solidFill>
                          <a:sym typeface="Symbol" panose="05050102010706020507" pitchFamily="18" charset="2"/>
                        </a:rPr>
                        <a:t></a:t>
                      </a:r>
                      <a:r>
                        <a:rPr lang="en-US" b="0" dirty="0">
                          <a:solidFill>
                            <a:schemeClr val="accent1"/>
                          </a:solidFill>
                        </a:rPr>
                        <a:t> bool</a:t>
                      </a:r>
                    </a:p>
                  </a:txBody>
                  <a:tcPr>
                    <a:solidFill>
                      <a:schemeClr val="bg1"/>
                    </a:solidFill>
                  </a:tcPr>
                </a:tc>
                <a:extLst>
                  <a:ext uri="{0D108BD9-81ED-4DB2-BD59-A6C34878D82A}">
                    <a16:rowId xmlns:a16="http://schemas.microsoft.com/office/drawing/2014/main" val="3055481227"/>
                  </a:ext>
                </a:extLst>
              </a:tr>
            </a:tbl>
          </a:graphicData>
        </a:graphic>
      </p:graphicFrame>
    </p:spTree>
    <p:extLst>
      <p:ext uri="{BB962C8B-B14F-4D97-AF65-F5344CB8AC3E}">
        <p14:creationId xmlns:p14="http://schemas.microsoft.com/office/powerpoint/2010/main" val="6910404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Equality operators</a:t>
            </a:r>
          </a:p>
        </p:txBody>
      </p:sp>
      <p:sp>
        <p:nvSpPr>
          <p:cNvPr id="6" name="Content Placeholder 5"/>
          <p:cNvSpPr>
            <a:spLocks noGrp="1"/>
          </p:cNvSpPr>
          <p:nvPr>
            <p:ph idx="1"/>
          </p:nvPr>
        </p:nvSpPr>
        <p:spPr>
          <a:xfrm>
            <a:off x="1451579" y="2015732"/>
            <a:ext cx="9603275" cy="3775468"/>
          </a:xfrm>
        </p:spPr>
        <p:txBody>
          <a:bodyPr>
            <a:normAutofit/>
          </a:bodyPr>
          <a:lstStyle/>
          <a:p>
            <a:pPr marL="0" indent="0">
              <a:buNone/>
            </a:pPr>
            <a:r>
              <a:rPr lang="en-US" dirty="0"/>
              <a:t>We will use the symbol  </a:t>
            </a:r>
            <a:r>
              <a:rPr lang="en-US" dirty="0">
                <a:sym typeface="Symbol" panose="05050102010706020507" pitchFamily="18" charset="2"/>
              </a:rPr>
              <a:t></a:t>
            </a:r>
            <a:r>
              <a:rPr lang="en-US" dirty="0"/>
              <a:t> to denote types for which equality operations are defined.</a:t>
            </a:r>
          </a:p>
          <a:p>
            <a:pPr marL="0" indent="0">
              <a:buNone/>
            </a:pPr>
            <a:endParaRPr lang="en-US" dirty="0"/>
          </a:p>
          <a:p>
            <a:pPr marL="0" indent="0">
              <a:buNone/>
            </a:pPr>
            <a:endParaRPr lang="en-US" dirty="0"/>
          </a:p>
          <a:p>
            <a:pPr marL="0" indent="0">
              <a:buNone/>
            </a:pPr>
            <a:endParaRPr lang="en-US" dirty="0"/>
          </a:p>
          <a:p>
            <a:r>
              <a:rPr lang="en-US" dirty="0"/>
              <a:t>Equality operations are defined for integers and Booleans and a variety of other types (discussed later in the semester).</a:t>
            </a:r>
          </a:p>
          <a:p>
            <a:r>
              <a:rPr lang="en-US" dirty="0"/>
              <a:t>Equality operations are not defined for reals and a variety of other types (also discussed later in the semester).</a:t>
            </a:r>
          </a:p>
        </p:txBody>
      </p:sp>
      <p:graphicFrame>
        <p:nvGraphicFramePr>
          <p:cNvPr id="4" name="Table 3"/>
          <p:cNvGraphicFramePr>
            <a:graphicFrameLocks noGrp="1"/>
          </p:cNvGraphicFramePr>
          <p:nvPr>
            <p:extLst>
              <p:ext uri="{D42A27DB-BD31-4B8C-83A1-F6EECF244321}">
                <p14:modId xmlns:p14="http://schemas.microsoft.com/office/powerpoint/2010/main" val="3116612016"/>
              </p:ext>
            </p:extLst>
          </p:nvPr>
        </p:nvGraphicFramePr>
        <p:xfrm>
          <a:off x="4191000" y="2895600"/>
          <a:ext cx="2989943" cy="741680"/>
        </p:xfrm>
        <a:graphic>
          <a:graphicData uri="http://schemas.openxmlformats.org/drawingml/2006/table">
            <a:tbl>
              <a:tblPr firstRow="1" bandRow="1">
                <a:tableStyleId>{5C22544A-7EE6-4342-B048-85BDC9FD1C3A}</a:tableStyleId>
              </a:tblPr>
              <a:tblGrid>
                <a:gridCol w="580335">
                  <a:extLst>
                    <a:ext uri="{9D8B030D-6E8A-4147-A177-3AD203B41FA5}">
                      <a16:colId xmlns:a16="http://schemas.microsoft.com/office/drawing/2014/main" val="1560857183"/>
                    </a:ext>
                  </a:extLst>
                </a:gridCol>
                <a:gridCol w="302258">
                  <a:extLst>
                    <a:ext uri="{9D8B030D-6E8A-4147-A177-3AD203B41FA5}">
                      <a16:colId xmlns:a16="http://schemas.microsoft.com/office/drawing/2014/main" val="3758666579"/>
                    </a:ext>
                  </a:extLst>
                </a:gridCol>
                <a:gridCol w="2107350">
                  <a:extLst>
                    <a:ext uri="{9D8B030D-6E8A-4147-A177-3AD203B41FA5}">
                      <a16:colId xmlns:a16="http://schemas.microsoft.com/office/drawing/2014/main" val="3129890344"/>
                    </a:ext>
                  </a:extLst>
                </a:gridCol>
              </a:tblGrid>
              <a:tr h="370840">
                <a:tc>
                  <a:txBody>
                    <a:bodyPr/>
                    <a:lstStyle/>
                    <a:p>
                      <a:r>
                        <a:rPr lang="en-US" b="0" dirty="0">
                          <a:solidFill>
                            <a:schemeClr val="accent1"/>
                          </a:solidFill>
                          <a:sym typeface="Symbol" panose="05050102010706020507" pitchFamily="18" charset="2"/>
                        </a:rPr>
                        <a:t></a:t>
                      </a:r>
                      <a:endParaRPr lang="en-US" b="0" dirty="0">
                        <a:solidFill>
                          <a:schemeClr val="accent1"/>
                        </a:solidFill>
                      </a:endParaRPr>
                    </a:p>
                  </a:txBody>
                  <a:tcPr>
                    <a:solidFill>
                      <a:schemeClr val="bg1"/>
                    </a:solidFill>
                  </a:tcPr>
                </a:tc>
                <a:tc>
                  <a:txBody>
                    <a:bodyPr/>
                    <a:lstStyle/>
                    <a:p>
                      <a:r>
                        <a:rPr lang="en-US" b="0" dirty="0">
                          <a:solidFill>
                            <a:schemeClr val="tx1"/>
                          </a:solidFill>
                        </a:rPr>
                        <a:t>:</a:t>
                      </a:r>
                    </a:p>
                  </a:txBody>
                  <a:tcPr>
                    <a:solidFill>
                      <a:schemeClr val="bg1"/>
                    </a:solidFill>
                  </a:tcPr>
                </a:tc>
                <a:tc>
                  <a:txBody>
                    <a:bodyPr/>
                    <a:lstStyle/>
                    <a:p>
                      <a:r>
                        <a:rPr lang="en-US" b="0" dirty="0">
                          <a:solidFill>
                            <a:schemeClr val="accent1"/>
                          </a:solidFill>
                          <a:sym typeface="Symbol" panose="05050102010706020507" pitchFamily="18" charset="2"/>
                        </a:rPr>
                        <a:t></a:t>
                      </a:r>
                      <a:r>
                        <a:rPr lang="en-US" b="0" dirty="0">
                          <a:solidFill>
                            <a:schemeClr val="accent1"/>
                          </a:solidFill>
                        </a:rPr>
                        <a:t> </a:t>
                      </a:r>
                      <a:r>
                        <a:rPr lang="en-US" b="0" dirty="0">
                          <a:solidFill>
                            <a:schemeClr val="accent1"/>
                          </a:solidFill>
                          <a:sym typeface="Symbol" panose="05050102010706020507" pitchFamily="18" charset="2"/>
                        </a:rPr>
                        <a:t></a:t>
                      </a:r>
                      <a:r>
                        <a:rPr lang="en-US" b="0" dirty="0">
                          <a:solidFill>
                            <a:schemeClr val="accent1"/>
                          </a:solidFill>
                        </a:rPr>
                        <a:t> </a:t>
                      </a:r>
                      <a:r>
                        <a:rPr lang="en-US" b="0" dirty="0">
                          <a:solidFill>
                            <a:schemeClr val="accent1"/>
                          </a:solidFill>
                          <a:sym typeface="Symbol" panose="05050102010706020507" pitchFamily="18" charset="2"/>
                        </a:rPr>
                        <a:t></a:t>
                      </a:r>
                      <a:r>
                        <a:rPr lang="en-US" b="0" dirty="0">
                          <a:solidFill>
                            <a:schemeClr val="accent1"/>
                          </a:solidFill>
                        </a:rPr>
                        <a:t> </a:t>
                      </a:r>
                      <a:r>
                        <a:rPr lang="en-US" b="0" dirty="0">
                          <a:solidFill>
                            <a:schemeClr val="accent1"/>
                          </a:solidFill>
                          <a:sym typeface="Symbol" panose="05050102010706020507" pitchFamily="18" charset="2"/>
                        </a:rPr>
                        <a:t></a:t>
                      </a:r>
                      <a:r>
                        <a:rPr lang="en-US" b="0" dirty="0">
                          <a:solidFill>
                            <a:schemeClr val="accent1"/>
                          </a:solidFill>
                        </a:rPr>
                        <a:t> bool</a:t>
                      </a:r>
                    </a:p>
                  </a:txBody>
                  <a:tcPr>
                    <a:solidFill>
                      <a:schemeClr val="bg1"/>
                    </a:solidFill>
                  </a:tcPr>
                </a:tc>
                <a:extLst>
                  <a:ext uri="{0D108BD9-81ED-4DB2-BD59-A6C34878D82A}">
                    <a16:rowId xmlns:a16="http://schemas.microsoft.com/office/drawing/2014/main" val="3575642716"/>
                  </a:ext>
                </a:extLst>
              </a:tr>
              <a:tr h="370840">
                <a:tc>
                  <a:txBody>
                    <a:bodyPr/>
                    <a:lstStyle/>
                    <a:p>
                      <a:r>
                        <a:rPr lang="en-US" b="0" dirty="0">
                          <a:solidFill>
                            <a:schemeClr val="accent1"/>
                          </a:solidFill>
                          <a:sym typeface="Symbol" panose="05050102010706020507" pitchFamily="18" charset="2"/>
                        </a:rPr>
                        <a:t></a:t>
                      </a:r>
                      <a:endParaRPr lang="en-US" b="0" dirty="0">
                        <a:solidFill>
                          <a:schemeClr val="accent1"/>
                        </a:solidFill>
                      </a:endParaRPr>
                    </a:p>
                  </a:txBody>
                  <a:tcPr>
                    <a:solidFill>
                      <a:schemeClr val="bg1"/>
                    </a:solidFill>
                  </a:tcPr>
                </a:tc>
                <a:tc>
                  <a:txBody>
                    <a:bodyPr/>
                    <a:lstStyle/>
                    <a:p>
                      <a:r>
                        <a:rPr lang="en-US" b="0" dirty="0">
                          <a:solidFill>
                            <a:schemeClr val="tx1"/>
                          </a:solidFill>
                        </a:rPr>
                        <a:t>:</a:t>
                      </a:r>
                    </a:p>
                  </a:txBody>
                  <a:tcPr>
                    <a:solidFill>
                      <a:schemeClr val="bg1"/>
                    </a:solidFill>
                  </a:tcPr>
                </a:tc>
                <a:tc>
                  <a:txBody>
                    <a:bodyPr/>
                    <a:lstStyle/>
                    <a:p>
                      <a:r>
                        <a:rPr lang="en-US" b="0" dirty="0">
                          <a:solidFill>
                            <a:schemeClr val="accent1"/>
                          </a:solidFill>
                          <a:sym typeface="Symbol" panose="05050102010706020507" pitchFamily="18" charset="2"/>
                        </a:rPr>
                        <a:t></a:t>
                      </a:r>
                      <a:r>
                        <a:rPr lang="en-US" b="0" dirty="0">
                          <a:solidFill>
                            <a:schemeClr val="accent1"/>
                          </a:solidFill>
                        </a:rPr>
                        <a:t> </a:t>
                      </a:r>
                      <a:r>
                        <a:rPr lang="en-US" b="0" dirty="0">
                          <a:solidFill>
                            <a:schemeClr val="accent1"/>
                          </a:solidFill>
                          <a:sym typeface="Symbol" panose="05050102010706020507" pitchFamily="18" charset="2"/>
                        </a:rPr>
                        <a:t></a:t>
                      </a:r>
                      <a:r>
                        <a:rPr lang="en-US" b="0" dirty="0">
                          <a:solidFill>
                            <a:schemeClr val="accent1"/>
                          </a:solidFill>
                        </a:rPr>
                        <a:t> </a:t>
                      </a:r>
                      <a:r>
                        <a:rPr lang="en-US" b="0" dirty="0">
                          <a:solidFill>
                            <a:schemeClr val="accent1"/>
                          </a:solidFill>
                          <a:sym typeface="Symbol" panose="05050102010706020507" pitchFamily="18" charset="2"/>
                        </a:rPr>
                        <a:t></a:t>
                      </a:r>
                      <a:r>
                        <a:rPr lang="en-US" b="0" dirty="0">
                          <a:solidFill>
                            <a:schemeClr val="accent1"/>
                          </a:solidFill>
                        </a:rPr>
                        <a:t> </a:t>
                      </a:r>
                      <a:r>
                        <a:rPr lang="en-US" b="0" dirty="0">
                          <a:solidFill>
                            <a:schemeClr val="accent1"/>
                          </a:solidFill>
                          <a:sym typeface="Symbol" panose="05050102010706020507" pitchFamily="18" charset="2"/>
                        </a:rPr>
                        <a:t></a:t>
                      </a:r>
                      <a:r>
                        <a:rPr lang="en-US" b="0" dirty="0">
                          <a:solidFill>
                            <a:schemeClr val="accent1"/>
                          </a:solidFill>
                        </a:rPr>
                        <a:t> bool</a:t>
                      </a:r>
                    </a:p>
                  </a:txBody>
                  <a:tcPr>
                    <a:solidFill>
                      <a:schemeClr val="bg1"/>
                    </a:solidFill>
                  </a:tcPr>
                </a:tc>
                <a:extLst>
                  <a:ext uri="{0D108BD9-81ED-4DB2-BD59-A6C34878D82A}">
                    <a16:rowId xmlns:a16="http://schemas.microsoft.com/office/drawing/2014/main" val="3711478068"/>
                  </a:ext>
                </a:extLst>
              </a:tr>
            </a:tbl>
          </a:graphicData>
        </a:graphic>
      </p:graphicFrame>
    </p:spTree>
    <p:extLst>
      <p:ext uri="{BB962C8B-B14F-4D97-AF65-F5344CB8AC3E}">
        <p14:creationId xmlns:p14="http://schemas.microsoft.com/office/powerpoint/2010/main" val="16807918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fade">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operators</a:t>
            </a:r>
          </a:p>
        </p:txBody>
      </p:sp>
      <p:graphicFrame>
        <p:nvGraphicFramePr>
          <p:cNvPr id="3" name="Table 2"/>
          <p:cNvGraphicFramePr>
            <a:graphicFrameLocks noGrp="1"/>
          </p:cNvGraphicFramePr>
          <p:nvPr>
            <p:extLst>
              <p:ext uri="{D42A27DB-BD31-4B8C-83A1-F6EECF244321}">
                <p14:modId xmlns:p14="http://schemas.microsoft.com/office/powerpoint/2010/main" val="3779082001"/>
              </p:ext>
            </p:extLst>
          </p:nvPr>
        </p:nvGraphicFramePr>
        <p:xfrm>
          <a:off x="3592286" y="2773442"/>
          <a:ext cx="3589395" cy="1854200"/>
        </p:xfrm>
        <a:graphic>
          <a:graphicData uri="http://schemas.openxmlformats.org/drawingml/2006/table">
            <a:tbl>
              <a:tblPr firstRow="1" bandRow="1">
                <a:tableStyleId>{5C22544A-7EE6-4342-B048-85BDC9FD1C3A}</a:tableStyleId>
              </a:tblPr>
              <a:tblGrid>
                <a:gridCol w="827314">
                  <a:extLst>
                    <a:ext uri="{9D8B030D-6E8A-4147-A177-3AD203B41FA5}">
                      <a16:colId xmlns:a16="http://schemas.microsoft.com/office/drawing/2014/main" val="1560857183"/>
                    </a:ext>
                  </a:extLst>
                </a:gridCol>
                <a:gridCol w="239486">
                  <a:extLst>
                    <a:ext uri="{9D8B030D-6E8A-4147-A177-3AD203B41FA5}">
                      <a16:colId xmlns:a16="http://schemas.microsoft.com/office/drawing/2014/main" val="3758666579"/>
                    </a:ext>
                  </a:extLst>
                </a:gridCol>
                <a:gridCol w="2522595">
                  <a:extLst>
                    <a:ext uri="{9D8B030D-6E8A-4147-A177-3AD203B41FA5}">
                      <a16:colId xmlns:a16="http://schemas.microsoft.com/office/drawing/2014/main" val="3129890344"/>
                    </a:ext>
                  </a:extLst>
                </a:gridCol>
              </a:tblGrid>
              <a:tr h="370840">
                <a:tc>
                  <a:txBody>
                    <a:bodyPr/>
                    <a:lstStyle/>
                    <a:p>
                      <a:r>
                        <a:rPr lang="en-US" b="0" dirty="0">
                          <a:solidFill>
                            <a:schemeClr val="accent1"/>
                          </a:solidFill>
                          <a:sym typeface="Symbol" panose="05050102010706020507" pitchFamily="18" charset="2"/>
                        </a:rPr>
                        <a:t></a:t>
                      </a:r>
                      <a:endParaRPr lang="en-US" b="0" dirty="0">
                        <a:solidFill>
                          <a:schemeClr val="accent1"/>
                        </a:solidFill>
                      </a:endParaRPr>
                    </a:p>
                  </a:txBody>
                  <a:tcPr>
                    <a:solidFill>
                      <a:schemeClr val="bg1"/>
                    </a:solidFill>
                  </a:tcPr>
                </a:tc>
                <a:tc>
                  <a:txBody>
                    <a:bodyPr/>
                    <a:lstStyle/>
                    <a:p>
                      <a:r>
                        <a:rPr lang="en-US" b="0" dirty="0">
                          <a:solidFill>
                            <a:schemeClr val="tx1"/>
                          </a:solidFill>
                        </a:rPr>
                        <a:t>:</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err="1">
                          <a:solidFill>
                            <a:schemeClr val="accent1"/>
                          </a:solidFill>
                        </a:rPr>
                        <a:t>int</a:t>
                      </a:r>
                      <a:r>
                        <a:rPr lang="en-US" b="0" dirty="0">
                          <a:solidFill>
                            <a:schemeClr val="accent1"/>
                          </a:solidFill>
                        </a:rPr>
                        <a:t> </a:t>
                      </a:r>
                      <a:r>
                        <a:rPr lang="en-US" b="0" dirty="0">
                          <a:solidFill>
                            <a:schemeClr val="accent1"/>
                          </a:solidFill>
                          <a:sym typeface="Symbol" panose="05050102010706020507" pitchFamily="18" charset="2"/>
                        </a:rPr>
                        <a:t></a:t>
                      </a:r>
                      <a:r>
                        <a:rPr lang="en-US" b="0" dirty="0">
                          <a:solidFill>
                            <a:schemeClr val="accent1"/>
                          </a:solidFill>
                        </a:rPr>
                        <a:t> </a:t>
                      </a:r>
                      <a:r>
                        <a:rPr lang="en-US" b="0" dirty="0" err="1">
                          <a:solidFill>
                            <a:schemeClr val="accent1"/>
                          </a:solidFill>
                        </a:rPr>
                        <a:t>int</a:t>
                      </a:r>
                      <a:r>
                        <a:rPr lang="en-US" b="0" dirty="0">
                          <a:solidFill>
                            <a:schemeClr val="accent1"/>
                          </a:solidFill>
                        </a:rPr>
                        <a:t> </a:t>
                      </a:r>
                      <a:r>
                        <a:rPr lang="en-US" b="0" dirty="0">
                          <a:solidFill>
                            <a:schemeClr val="accent1"/>
                          </a:solidFill>
                          <a:sym typeface="Symbol" panose="05050102010706020507" pitchFamily="18" charset="2"/>
                        </a:rPr>
                        <a:t></a:t>
                      </a:r>
                      <a:r>
                        <a:rPr lang="en-US" b="0" dirty="0">
                          <a:solidFill>
                            <a:schemeClr val="accent1"/>
                          </a:solidFill>
                        </a:rPr>
                        <a:t> </a:t>
                      </a:r>
                      <a:r>
                        <a:rPr lang="en-US" b="0" dirty="0" err="1">
                          <a:solidFill>
                            <a:schemeClr val="accent1"/>
                          </a:solidFill>
                        </a:rPr>
                        <a:t>int</a:t>
                      </a:r>
                      <a:endParaRPr lang="en-US" b="0" dirty="0">
                        <a:solidFill>
                          <a:schemeClr val="accent1"/>
                        </a:solidFill>
                      </a:endParaRPr>
                    </a:p>
                  </a:txBody>
                  <a:tcPr>
                    <a:solidFill>
                      <a:schemeClr val="bg1"/>
                    </a:solidFill>
                  </a:tcPr>
                </a:tc>
                <a:extLst>
                  <a:ext uri="{0D108BD9-81ED-4DB2-BD59-A6C34878D82A}">
                    <a16:rowId xmlns:a16="http://schemas.microsoft.com/office/drawing/2014/main" val="3575642716"/>
                  </a:ext>
                </a:extLst>
              </a:tr>
              <a:tr h="370840">
                <a:tc>
                  <a:txBody>
                    <a:bodyPr/>
                    <a:lstStyle/>
                    <a:p>
                      <a:r>
                        <a:rPr lang="en-US" b="0" dirty="0">
                          <a:solidFill>
                            <a:schemeClr val="accent1"/>
                          </a:solidFill>
                          <a:sym typeface="Symbol" panose="05050102010706020507" pitchFamily="18" charset="2"/>
                        </a:rPr>
                        <a:t></a:t>
                      </a:r>
                      <a:endParaRPr lang="en-US" b="0" dirty="0">
                        <a:solidFill>
                          <a:schemeClr val="accent1"/>
                        </a:solidFill>
                      </a:endParaRPr>
                    </a:p>
                  </a:txBody>
                  <a:tcPr>
                    <a:solidFill>
                      <a:schemeClr val="bg1"/>
                    </a:solidFill>
                  </a:tcPr>
                </a:tc>
                <a:tc>
                  <a:txBody>
                    <a:bodyPr/>
                    <a:lstStyle/>
                    <a:p>
                      <a:r>
                        <a:rPr lang="en-US" b="0" dirty="0">
                          <a:solidFill>
                            <a:schemeClr val="tx1"/>
                          </a:solidFill>
                        </a:rPr>
                        <a:t>:</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err="1">
                          <a:solidFill>
                            <a:schemeClr val="accent1"/>
                          </a:solidFill>
                        </a:rPr>
                        <a:t>int</a:t>
                      </a:r>
                      <a:r>
                        <a:rPr lang="en-US" b="0" dirty="0">
                          <a:solidFill>
                            <a:schemeClr val="accent1"/>
                          </a:solidFill>
                        </a:rPr>
                        <a:t> </a:t>
                      </a:r>
                      <a:r>
                        <a:rPr lang="en-US" b="0" dirty="0">
                          <a:solidFill>
                            <a:schemeClr val="accent1"/>
                          </a:solidFill>
                          <a:sym typeface="Symbol" panose="05050102010706020507" pitchFamily="18" charset="2"/>
                        </a:rPr>
                        <a:t></a:t>
                      </a:r>
                      <a:r>
                        <a:rPr lang="en-US" b="0" dirty="0">
                          <a:solidFill>
                            <a:schemeClr val="accent1"/>
                          </a:solidFill>
                        </a:rPr>
                        <a:t> </a:t>
                      </a:r>
                      <a:r>
                        <a:rPr lang="en-US" b="0" dirty="0" err="1">
                          <a:solidFill>
                            <a:schemeClr val="accent1"/>
                          </a:solidFill>
                        </a:rPr>
                        <a:t>int</a:t>
                      </a:r>
                      <a:r>
                        <a:rPr lang="en-US" b="0" dirty="0">
                          <a:solidFill>
                            <a:schemeClr val="accent1"/>
                          </a:solidFill>
                        </a:rPr>
                        <a:t> </a:t>
                      </a:r>
                      <a:r>
                        <a:rPr lang="en-US" b="0" dirty="0">
                          <a:solidFill>
                            <a:schemeClr val="accent1"/>
                          </a:solidFill>
                          <a:sym typeface="Symbol" panose="05050102010706020507" pitchFamily="18" charset="2"/>
                        </a:rPr>
                        <a:t></a:t>
                      </a:r>
                      <a:r>
                        <a:rPr lang="en-US" b="0" dirty="0">
                          <a:solidFill>
                            <a:schemeClr val="accent1"/>
                          </a:solidFill>
                        </a:rPr>
                        <a:t> </a:t>
                      </a:r>
                      <a:r>
                        <a:rPr lang="en-US" b="0" dirty="0" err="1">
                          <a:solidFill>
                            <a:schemeClr val="accent1"/>
                          </a:solidFill>
                        </a:rPr>
                        <a:t>int</a:t>
                      </a:r>
                      <a:endParaRPr lang="en-US" b="0" dirty="0">
                        <a:solidFill>
                          <a:schemeClr val="accent1"/>
                        </a:solidFill>
                      </a:endParaRPr>
                    </a:p>
                  </a:txBody>
                  <a:tcPr>
                    <a:solidFill>
                      <a:schemeClr val="bg1"/>
                    </a:solidFill>
                  </a:tcPr>
                </a:tc>
                <a:extLst>
                  <a:ext uri="{0D108BD9-81ED-4DB2-BD59-A6C34878D82A}">
                    <a16:rowId xmlns:a16="http://schemas.microsoft.com/office/drawing/2014/main" val="3711478068"/>
                  </a:ext>
                </a:extLst>
              </a:tr>
              <a:tr h="370840">
                <a:tc>
                  <a:txBody>
                    <a:bodyPr/>
                    <a:lstStyle/>
                    <a:p>
                      <a:r>
                        <a:rPr lang="en-US" b="0" dirty="0">
                          <a:solidFill>
                            <a:schemeClr val="accent1"/>
                          </a:solidFill>
                          <a:sym typeface="Symbol" panose="05050102010706020507" pitchFamily="18" charset="2"/>
                        </a:rPr>
                        <a:t></a:t>
                      </a:r>
                      <a:endParaRPr lang="en-US" b="0" dirty="0">
                        <a:solidFill>
                          <a:schemeClr val="accent1"/>
                        </a:solidFill>
                      </a:endParaRPr>
                    </a:p>
                  </a:txBody>
                  <a:tcPr>
                    <a:solidFill>
                      <a:schemeClr val="bg1"/>
                    </a:solidFill>
                  </a:tcPr>
                </a:tc>
                <a:tc>
                  <a:txBody>
                    <a:bodyPr/>
                    <a:lstStyle/>
                    <a:p>
                      <a:r>
                        <a:rPr lang="en-US" b="0" dirty="0">
                          <a:solidFill>
                            <a:schemeClr val="tx1"/>
                          </a:solidFill>
                        </a:rPr>
                        <a:t>:</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err="1">
                          <a:solidFill>
                            <a:schemeClr val="accent1"/>
                          </a:solidFill>
                        </a:rPr>
                        <a:t>int</a:t>
                      </a:r>
                      <a:r>
                        <a:rPr lang="en-US" b="0" dirty="0">
                          <a:solidFill>
                            <a:schemeClr val="accent1"/>
                          </a:solidFill>
                        </a:rPr>
                        <a:t> </a:t>
                      </a:r>
                      <a:r>
                        <a:rPr lang="en-US" b="0" dirty="0">
                          <a:solidFill>
                            <a:schemeClr val="accent1"/>
                          </a:solidFill>
                          <a:sym typeface="Symbol" panose="05050102010706020507" pitchFamily="18" charset="2"/>
                        </a:rPr>
                        <a:t></a:t>
                      </a:r>
                      <a:r>
                        <a:rPr lang="en-US" b="0" dirty="0">
                          <a:solidFill>
                            <a:schemeClr val="accent1"/>
                          </a:solidFill>
                        </a:rPr>
                        <a:t> </a:t>
                      </a:r>
                      <a:r>
                        <a:rPr lang="en-US" b="0" dirty="0" err="1">
                          <a:solidFill>
                            <a:schemeClr val="accent1"/>
                          </a:solidFill>
                        </a:rPr>
                        <a:t>int</a:t>
                      </a:r>
                      <a:r>
                        <a:rPr lang="en-US" b="0" dirty="0">
                          <a:solidFill>
                            <a:schemeClr val="accent1"/>
                          </a:solidFill>
                        </a:rPr>
                        <a:t> </a:t>
                      </a:r>
                      <a:r>
                        <a:rPr lang="en-US" b="0" dirty="0">
                          <a:solidFill>
                            <a:schemeClr val="accent1"/>
                          </a:solidFill>
                          <a:sym typeface="Symbol" panose="05050102010706020507" pitchFamily="18" charset="2"/>
                        </a:rPr>
                        <a:t></a:t>
                      </a:r>
                      <a:r>
                        <a:rPr lang="en-US" b="0" dirty="0">
                          <a:solidFill>
                            <a:schemeClr val="accent1"/>
                          </a:solidFill>
                        </a:rPr>
                        <a:t> </a:t>
                      </a:r>
                      <a:r>
                        <a:rPr lang="en-US" b="0" dirty="0" err="1">
                          <a:solidFill>
                            <a:schemeClr val="accent1"/>
                          </a:solidFill>
                        </a:rPr>
                        <a:t>int</a:t>
                      </a:r>
                      <a:endParaRPr lang="en-US" b="0" dirty="0">
                        <a:solidFill>
                          <a:schemeClr val="accent1"/>
                        </a:solidFill>
                      </a:endParaRPr>
                    </a:p>
                  </a:txBody>
                  <a:tcPr>
                    <a:solidFill>
                      <a:schemeClr val="bg1"/>
                    </a:solidFill>
                  </a:tcPr>
                </a:tc>
                <a:extLst>
                  <a:ext uri="{0D108BD9-81ED-4DB2-BD59-A6C34878D82A}">
                    <a16:rowId xmlns:a16="http://schemas.microsoft.com/office/drawing/2014/main" val="2911121263"/>
                  </a:ext>
                </a:extLst>
              </a:tr>
              <a:tr h="370840">
                <a:tc>
                  <a:txBody>
                    <a:bodyPr/>
                    <a:lstStyle/>
                    <a:p>
                      <a:r>
                        <a:rPr lang="en-US" b="0" dirty="0">
                          <a:solidFill>
                            <a:schemeClr val="accent1"/>
                          </a:solidFill>
                        </a:rPr>
                        <a:t>div</a:t>
                      </a:r>
                    </a:p>
                  </a:txBody>
                  <a:tcPr>
                    <a:solidFill>
                      <a:schemeClr val="bg1"/>
                    </a:solidFill>
                  </a:tcPr>
                </a:tc>
                <a:tc>
                  <a:txBody>
                    <a:bodyPr/>
                    <a:lstStyle/>
                    <a:p>
                      <a:r>
                        <a:rPr lang="en-US" b="0" dirty="0">
                          <a:solidFill>
                            <a:schemeClr val="tx1"/>
                          </a:solidFill>
                        </a:rPr>
                        <a:t>:</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err="1">
                          <a:solidFill>
                            <a:schemeClr val="accent1"/>
                          </a:solidFill>
                        </a:rPr>
                        <a:t>int</a:t>
                      </a:r>
                      <a:r>
                        <a:rPr lang="en-US" b="0" dirty="0">
                          <a:solidFill>
                            <a:schemeClr val="accent1"/>
                          </a:solidFill>
                        </a:rPr>
                        <a:t> </a:t>
                      </a:r>
                      <a:r>
                        <a:rPr lang="en-US" b="0" dirty="0">
                          <a:solidFill>
                            <a:schemeClr val="accent1"/>
                          </a:solidFill>
                          <a:sym typeface="Symbol" panose="05050102010706020507" pitchFamily="18" charset="2"/>
                        </a:rPr>
                        <a:t></a:t>
                      </a:r>
                      <a:r>
                        <a:rPr lang="en-US" b="0" dirty="0">
                          <a:solidFill>
                            <a:schemeClr val="accent1"/>
                          </a:solidFill>
                        </a:rPr>
                        <a:t> </a:t>
                      </a:r>
                      <a:r>
                        <a:rPr lang="en-US" b="0" dirty="0" err="1">
                          <a:solidFill>
                            <a:schemeClr val="accent1"/>
                          </a:solidFill>
                        </a:rPr>
                        <a:t>int</a:t>
                      </a:r>
                      <a:r>
                        <a:rPr lang="en-US" b="0" dirty="0">
                          <a:solidFill>
                            <a:schemeClr val="accent1"/>
                          </a:solidFill>
                        </a:rPr>
                        <a:t> </a:t>
                      </a:r>
                      <a:r>
                        <a:rPr lang="en-US" b="0" dirty="0">
                          <a:solidFill>
                            <a:schemeClr val="accent1"/>
                          </a:solidFill>
                          <a:sym typeface="Symbol" panose="05050102010706020507" pitchFamily="18" charset="2"/>
                        </a:rPr>
                        <a:t></a:t>
                      </a:r>
                      <a:r>
                        <a:rPr lang="en-US" b="0" dirty="0">
                          <a:solidFill>
                            <a:schemeClr val="accent1"/>
                          </a:solidFill>
                        </a:rPr>
                        <a:t> </a:t>
                      </a:r>
                      <a:r>
                        <a:rPr lang="en-US" b="0" dirty="0" err="1">
                          <a:solidFill>
                            <a:schemeClr val="accent1"/>
                          </a:solidFill>
                        </a:rPr>
                        <a:t>int</a:t>
                      </a:r>
                      <a:endParaRPr lang="en-US" b="0" dirty="0">
                        <a:solidFill>
                          <a:schemeClr val="accent1"/>
                        </a:solidFill>
                      </a:endParaRPr>
                    </a:p>
                  </a:txBody>
                  <a:tcPr>
                    <a:solidFill>
                      <a:schemeClr val="bg1"/>
                    </a:solidFill>
                  </a:tcPr>
                </a:tc>
                <a:extLst>
                  <a:ext uri="{0D108BD9-81ED-4DB2-BD59-A6C34878D82A}">
                    <a16:rowId xmlns:a16="http://schemas.microsoft.com/office/drawing/2014/main" val="3055481227"/>
                  </a:ext>
                </a:extLst>
              </a:tr>
              <a:tr h="370840">
                <a:tc>
                  <a:txBody>
                    <a:bodyPr/>
                    <a:lstStyle/>
                    <a:p>
                      <a:r>
                        <a:rPr lang="en-US" b="0" dirty="0">
                          <a:solidFill>
                            <a:schemeClr val="accent1"/>
                          </a:solidFill>
                        </a:rPr>
                        <a:t>mod</a:t>
                      </a:r>
                    </a:p>
                  </a:txBody>
                  <a:tcPr>
                    <a:solidFill>
                      <a:schemeClr val="bg1"/>
                    </a:solidFill>
                  </a:tcPr>
                </a:tc>
                <a:tc>
                  <a:txBody>
                    <a:bodyPr/>
                    <a:lstStyle/>
                    <a:p>
                      <a:r>
                        <a:rPr lang="en-US" b="0" dirty="0">
                          <a:solidFill>
                            <a:schemeClr val="tx1"/>
                          </a:solidFill>
                        </a:rPr>
                        <a:t>:</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err="1">
                          <a:solidFill>
                            <a:schemeClr val="accent1"/>
                          </a:solidFill>
                        </a:rPr>
                        <a:t>int</a:t>
                      </a:r>
                      <a:r>
                        <a:rPr lang="en-US" b="0" dirty="0">
                          <a:solidFill>
                            <a:schemeClr val="accent1"/>
                          </a:solidFill>
                        </a:rPr>
                        <a:t> </a:t>
                      </a:r>
                      <a:r>
                        <a:rPr lang="en-US" b="0" dirty="0">
                          <a:solidFill>
                            <a:schemeClr val="accent1"/>
                          </a:solidFill>
                          <a:sym typeface="Symbol" panose="05050102010706020507" pitchFamily="18" charset="2"/>
                        </a:rPr>
                        <a:t></a:t>
                      </a:r>
                      <a:r>
                        <a:rPr lang="en-US" b="0" dirty="0">
                          <a:solidFill>
                            <a:schemeClr val="accent1"/>
                          </a:solidFill>
                        </a:rPr>
                        <a:t> </a:t>
                      </a:r>
                      <a:r>
                        <a:rPr lang="en-US" b="0" dirty="0" err="1">
                          <a:solidFill>
                            <a:schemeClr val="accent1"/>
                          </a:solidFill>
                        </a:rPr>
                        <a:t>int</a:t>
                      </a:r>
                      <a:r>
                        <a:rPr lang="en-US" b="0" dirty="0">
                          <a:solidFill>
                            <a:schemeClr val="accent1"/>
                          </a:solidFill>
                        </a:rPr>
                        <a:t> </a:t>
                      </a:r>
                      <a:r>
                        <a:rPr lang="en-US" b="0" dirty="0">
                          <a:solidFill>
                            <a:schemeClr val="accent1"/>
                          </a:solidFill>
                          <a:sym typeface="Symbol" panose="05050102010706020507" pitchFamily="18" charset="2"/>
                        </a:rPr>
                        <a:t></a:t>
                      </a:r>
                      <a:r>
                        <a:rPr lang="en-US" b="0" dirty="0">
                          <a:solidFill>
                            <a:schemeClr val="accent1"/>
                          </a:solidFill>
                        </a:rPr>
                        <a:t> </a:t>
                      </a:r>
                      <a:r>
                        <a:rPr lang="en-US" b="0" dirty="0" err="1">
                          <a:solidFill>
                            <a:schemeClr val="accent1"/>
                          </a:solidFill>
                        </a:rPr>
                        <a:t>int</a:t>
                      </a:r>
                      <a:endParaRPr lang="en-US" b="0" dirty="0">
                        <a:solidFill>
                          <a:schemeClr val="accent1"/>
                        </a:solidFill>
                      </a:endParaRPr>
                    </a:p>
                  </a:txBody>
                  <a:tcPr>
                    <a:solidFill>
                      <a:schemeClr val="bg1"/>
                    </a:solidFill>
                  </a:tcPr>
                </a:tc>
                <a:extLst>
                  <a:ext uri="{0D108BD9-81ED-4DB2-BD59-A6C34878D82A}">
                    <a16:rowId xmlns:a16="http://schemas.microsoft.com/office/drawing/2014/main" val="3443645763"/>
                  </a:ext>
                </a:extLst>
              </a:tr>
            </a:tbl>
          </a:graphicData>
        </a:graphic>
      </p:graphicFrame>
    </p:spTree>
    <p:extLst>
      <p:ext uri="{BB962C8B-B14F-4D97-AF65-F5344CB8AC3E}">
        <p14:creationId xmlns:p14="http://schemas.microsoft.com/office/powerpoint/2010/main" val="31407455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5B361EC-32E1-4FB8-8ABF-34F042D38637}"/>
              </a:ext>
            </a:extLst>
          </p:cNvPr>
          <p:cNvPicPr>
            <a:picLocks noChangeAspect="1"/>
          </p:cNvPicPr>
          <p:nvPr/>
        </p:nvPicPr>
        <p:blipFill rotWithShape="1">
          <a:blip r:embed="rId2"/>
          <a:srcRect t="11111" r="24320" b="25556"/>
          <a:stretch/>
        </p:blipFill>
        <p:spPr>
          <a:xfrm>
            <a:off x="1702125" y="990600"/>
            <a:ext cx="8308995" cy="4343400"/>
          </a:xfrm>
          <a:prstGeom prst="rect">
            <a:avLst/>
          </a:prstGeom>
        </p:spPr>
      </p:pic>
      <p:sp>
        <p:nvSpPr>
          <p:cNvPr id="5" name="TextBox 4">
            <a:extLst>
              <a:ext uri="{FF2B5EF4-FFF2-40B4-BE49-F238E27FC236}">
                <a16:creationId xmlns:a16="http://schemas.microsoft.com/office/drawing/2014/main" id="{F457466C-93AA-4DD8-B0FB-14780E35F055}"/>
              </a:ext>
            </a:extLst>
          </p:cNvPr>
          <p:cNvSpPr txBox="1"/>
          <p:nvPr/>
        </p:nvSpPr>
        <p:spPr>
          <a:xfrm>
            <a:off x="4038600" y="240268"/>
            <a:ext cx="2945037" cy="646331"/>
          </a:xfrm>
          <a:prstGeom prst="rect">
            <a:avLst/>
          </a:prstGeom>
          <a:noFill/>
        </p:spPr>
        <p:txBody>
          <a:bodyPr wrap="none" rtlCol="0">
            <a:spAutoFit/>
          </a:bodyPr>
          <a:lstStyle/>
          <a:p>
            <a:r>
              <a:rPr lang="en-US" sz="3600" dirty="0"/>
              <a:t>Aside: </a:t>
            </a:r>
            <a:r>
              <a:rPr lang="en-US" sz="3600" dirty="0" err="1"/>
              <a:t>JavaDoc</a:t>
            </a:r>
            <a:endParaRPr lang="en-US" sz="3600" dirty="0"/>
          </a:p>
        </p:txBody>
      </p:sp>
      <p:sp>
        <p:nvSpPr>
          <p:cNvPr id="6" name="TextBox 5">
            <a:extLst>
              <a:ext uri="{FF2B5EF4-FFF2-40B4-BE49-F238E27FC236}">
                <a16:creationId xmlns:a16="http://schemas.microsoft.com/office/drawing/2014/main" id="{28520E37-8BA8-4581-8232-BBBC23F26A83}"/>
              </a:ext>
            </a:extLst>
          </p:cNvPr>
          <p:cNvSpPr txBox="1"/>
          <p:nvPr/>
        </p:nvSpPr>
        <p:spPr>
          <a:xfrm>
            <a:off x="2666998" y="5562600"/>
            <a:ext cx="6379247" cy="369332"/>
          </a:xfrm>
          <a:prstGeom prst="rect">
            <a:avLst/>
          </a:prstGeom>
          <a:noFill/>
        </p:spPr>
        <p:txBody>
          <a:bodyPr wrap="none" rtlCol="0">
            <a:spAutoFit/>
          </a:bodyPr>
          <a:lstStyle/>
          <a:p>
            <a:r>
              <a:rPr lang="en-US" dirty="0"/>
              <a:t>https://docs.oracle.com/javase/7/docs/api/java/lang/Integer.html</a:t>
            </a:r>
          </a:p>
        </p:txBody>
      </p:sp>
    </p:spTree>
    <p:extLst>
      <p:ext uri="{BB962C8B-B14F-4D97-AF65-F5344CB8AC3E}">
        <p14:creationId xmlns:p14="http://schemas.microsoft.com/office/powerpoint/2010/main" val="23335654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1293</TotalTime>
  <Words>1595</Words>
  <Application>Microsoft Office PowerPoint</Application>
  <PresentationFormat>Widescreen</PresentationFormat>
  <Paragraphs>319</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Courier New</vt:lpstr>
      <vt:lpstr>Symbol</vt:lpstr>
      <vt:lpstr>Gallery</vt:lpstr>
      <vt:lpstr>Parenthesis normal form</vt:lpstr>
      <vt:lpstr>overview</vt:lpstr>
      <vt:lpstr>Equality types</vt:lpstr>
      <vt:lpstr>Logical operators</vt:lpstr>
      <vt:lpstr>Derived forms</vt:lpstr>
      <vt:lpstr>Relational operators</vt:lpstr>
      <vt:lpstr>Equality operators</vt:lpstr>
      <vt:lpstr>Arithmetic operators</vt:lpstr>
      <vt:lpstr>PowerPoint Presentation</vt:lpstr>
      <vt:lpstr>Precedence and associativity</vt:lpstr>
      <vt:lpstr>terms</vt:lpstr>
      <vt:lpstr>The structure of rules</vt:lpstr>
      <vt:lpstr>The parsing problem</vt:lpstr>
      <vt:lpstr>pnf</vt:lpstr>
      <vt:lpstr>Parenthesized normal form</vt:lpstr>
      <vt:lpstr>Arithmetic operations</vt:lpstr>
      <vt:lpstr>Relational and equality operations</vt:lpstr>
      <vt:lpstr>Logical operations</vt:lpstr>
      <vt:lpstr>Example 1: Composition</vt:lpstr>
      <vt:lpstr>Example 2: Decomposition</vt:lpstr>
      <vt:lpstr>Example 3</vt:lpstr>
      <vt:lpstr>Example 4: The need for type analysis</vt:lpstr>
      <vt:lpstr>Example 5: Left-to-right Inside-out construction</vt:lpstr>
      <vt:lpstr>homework</vt:lpstr>
      <vt:lpstr>10 normal forms</vt:lpstr>
      <vt:lpstr>Expression Pairs</vt:lpstr>
      <vt:lpstr>PowerPoint Presentation</vt:lpstr>
      <vt:lpstr>PowerPoint Presentation</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Parenthesis normal form</dc:title>
  <dc:creator>Victor Winter</dc:creator>
  <cp:lastModifiedBy>Victor Winter</cp:lastModifiedBy>
  <cp:revision>42</cp:revision>
  <dcterms:created xsi:type="dcterms:W3CDTF">2016-12-30T19:45:42Z</dcterms:created>
  <dcterms:modified xsi:type="dcterms:W3CDTF">2018-01-23T14:20:04Z</dcterms:modified>
</cp:coreProperties>
</file>