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4041" r:id="rId1"/>
  </p:sldMasterIdLst>
  <p:notesMasterIdLst>
    <p:notesMasterId r:id="rId31"/>
  </p:notesMasterIdLst>
  <p:handoutMasterIdLst>
    <p:handoutMasterId r:id="rId32"/>
  </p:handoutMasterIdLst>
  <p:sldIdLst>
    <p:sldId id="391" r:id="rId2"/>
    <p:sldId id="392" r:id="rId3"/>
    <p:sldId id="393" r:id="rId4"/>
    <p:sldId id="395" r:id="rId5"/>
    <p:sldId id="394" r:id="rId6"/>
    <p:sldId id="396" r:id="rId7"/>
    <p:sldId id="397" r:id="rId8"/>
    <p:sldId id="398" r:id="rId9"/>
    <p:sldId id="399" r:id="rId10"/>
    <p:sldId id="400" r:id="rId11"/>
    <p:sldId id="401" r:id="rId12"/>
    <p:sldId id="402" r:id="rId13"/>
    <p:sldId id="403" r:id="rId14"/>
    <p:sldId id="404" r:id="rId15"/>
    <p:sldId id="405" r:id="rId16"/>
    <p:sldId id="406" r:id="rId17"/>
    <p:sldId id="407" r:id="rId18"/>
    <p:sldId id="408" r:id="rId19"/>
    <p:sldId id="409" r:id="rId20"/>
    <p:sldId id="410" r:id="rId21"/>
    <p:sldId id="411" r:id="rId22"/>
    <p:sldId id="412" r:id="rId23"/>
    <p:sldId id="413" r:id="rId24"/>
    <p:sldId id="418" r:id="rId25"/>
    <p:sldId id="416" r:id="rId26"/>
    <p:sldId id="417" r:id="rId27"/>
    <p:sldId id="414" r:id="rId28"/>
    <p:sldId id="415" r:id="rId29"/>
    <p:sldId id="388" r:id="rId30"/>
  </p:sldIdLst>
  <p:sldSz cx="9144000" cy="6858000" type="screen4x3"/>
  <p:notesSz cx="6858000" cy="9144000"/>
  <p:embeddedFontLst>
    <p:embeddedFont>
      <p:font typeface="Calibri" panose="020F0502020204030204" pitchFamily="34" charset="0"/>
      <p:regular r:id="rId33"/>
      <p:bold r:id="rId34"/>
      <p:italic r:id="rId35"/>
      <p:boldItalic r:id="rId3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9" d="100"/>
          <a:sy n="119" d="100"/>
        </p:scale>
        <p:origin x="1284" y="10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100" d="100"/>
          <a:sy n="100" d="100"/>
        </p:scale>
        <p:origin x="413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E20BD33-A1F8-49A9-B04D-B1E56D19E00D}" type="datetimeFigureOut">
              <a:rPr lang="en-US" smtClean="0"/>
              <a:t>3/6/2018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3F7FBBA-C8F5-4977-836B-5049A9A3F15D}" type="slidenum">
              <a:rPr lang="en-US" smtClean="0"/>
              <a:t>‹#›</a:t>
            </a:fld>
            <a:endParaRPr lang="en-US"/>
          </a:p>
        </p:txBody>
      </p:sp>
    </p:spTree>
    <p:extLst>
      <p:ext uri="{BB962C8B-B14F-4D97-AF65-F5344CB8AC3E}">
        <p14:creationId xmlns:p14="http://schemas.microsoft.com/office/powerpoint/2010/main" val="40708973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0A4BAE-1822-43CE-B35A-9B725FBDFD71}" type="datetimeFigureOut">
              <a:rPr lang="en-US" smtClean="0"/>
              <a:t>3/6/2018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5D5283-29F1-4D12-A1A6-FE6586F50610}" type="slidenum">
              <a:rPr lang="en-US" smtClean="0"/>
              <a:t>‹#›</a:t>
            </a:fld>
            <a:endParaRPr lang="en-US"/>
          </a:p>
        </p:txBody>
      </p:sp>
    </p:spTree>
    <p:extLst>
      <p:ext uri="{BB962C8B-B14F-4D97-AF65-F5344CB8AC3E}">
        <p14:creationId xmlns:p14="http://schemas.microsoft.com/office/powerpoint/2010/main" val="3518273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p:cNvSpPr>
            <a:spLocks noGrp="1"/>
          </p:cNvSpPr>
          <p:nvPr>
            <p:ph type="dt" sz="half" idx="10"/>
          </p:nvPr>
        </p:nvSpPr>
        <p:spPr/>
        <p:txBody>
          <a:bodyPr/>
          <a:lstStyle/>
          <a:p>
            <a:fld id="{50B29BA9-25EC-47D4-918F-FB08A3BC88F7}" type="datetimeFigureOut">
              <a:rPr lang="en-US" smtClean="0"/>
              <a:t>3/6/2018</a:t>
            </a:fld>
            <a:endParaRPr lang="en-US"/>
          </a:p>
        </p:txBody>
      </p:sp>
      <p:sp>
        <p:nvSpPr>
          <p:cNvPr id="5" name="Footer Placeholder 4"/>
          <p:cNvSpPr>
            <a:spLocks noGrp="1"/>
          </p:cNvSpPr>
          <p:nvPr>
            <p:ph type="ftr" sz="quarter" idx="11"/>
          </p:nvPr>
        </p:nvSpPr>
        <p:spPr>
          <a:xfrm>
            <a:off x="2396319" y="329308"/>
            <a:ext cx="3086292" cy="309201"/>
          </a:xfrm>
        </p:spPr>
        <p:txBody>
          <a:bodyPr/>
          <a:lstStyle/>
          <a:p>
            <a:endParaRPr lang="en-US"/>
          </a:p>
        </p:txBody>
      </p:sp>
      <p:sp>
        <p:nvSpPr>
          <p:cNvPr id="6" name="Slide Number Placeholder 5"/>
          <p:cNvSpPr>
            <a:spLocks noGrp="1"/>
          </p:cNvSpPr>
          <p:nvPr>
            <p:ph type="sldNum" sz="quarter" idx="12"/>
          </p:nvPr>
        </p:nvSpPr>
        <p:spPr>
          <a:xfrm>
            <a:off x="1434703" y="798973"/>
            <a:ext cx="802005" cy="503578"/>
          </a:xfrm>
        </p:spPr>
        <p:txBody>
          <a:bodyPr/>
          <a:lstStyle/>
          <a:p>
            <a:fld id="{4F3F89F3-B602-48AE-91E7-754DA5E077BE}" type="slidenum">
              <a:rPr lang="en-US" smtClean="0"/>
              <a:t>‹#›</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3998469"/>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B29BA9-25EC-47D4-918F-FB08A3BC88F7}" type="datetimeFigureOut">
              <a:rPr lang="en-US" smtClean="0"/>
              <a:t>3/6/2018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3F89F3-B602-48AE-91E7-754DA5E077BE}" type="slidenum">
              <a:rPr lang="en-US" smtClean="0"/>
              <a:t>‹#›</a:t>
            </a:fld>
            <a:endParaRPr lang="en-US"/>
          </a:p>
        </p:txBody>
      </p:sp>
    </p:spTree>
    <p:extLst>
      <p:ext uri="{BB962C8B-B14F-4D97-AF65-F5344CB8AC3E}">
        <p14:creationId xmlns:p14="http://schemas.microsoft.com/office/powerpoint/2010/main" val="1610629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B29BA9-25EC-47D4-918F-FB08A3BC88F7}" type="datetimeFigureOut">
              <a:rPr lang="en-US" smtClean="0"/>
              <a:t>3/6/2018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3F89F3-B602-48AE-91E7-754DA5E077BE}" type="slidenum">
              <a:rPr lang="en-US" smtClean="0"/>
              <a:t>‹#›</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2323230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B29BA9-25EC-47D4-918F-FB08A3BC88F7}" type="datetimeFigureOut">
              <a:rPr lang="en-US" smtClean="0"/>
              <a:t>3/6/2018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3F89F3-B602-48AE-91E7-754DA5E077BE}"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42804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0B29BA9-25EC-47D4-918F-FB08A3BC88F7}" type="datetimeFigureOut">
              <a:rPr lang="en-US" smtClean="0"/>
              <a:t>3/6/2018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3F89F3-B602-48AE-91E7-754DA5E077BE}" type="slidenum">
              <a:rPr lang="en-US" smtClean="0"/>
              <a:t>‹#›</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44570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B29BA9-25EC-47D4-918F-FB08A3BC88F7}" type="datetimeFigureOut">
              <a:rPr lang="en-US" smtClean="0"/>
              <a:t>3/6/2018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3F89F3-B602-48AE-91E7-754DA5E077BE}"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24166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B29BA9-25EC-47D4-918F-FB08A3BC88F7}" type="datetimeFigureOut">
              <a:rPr lang="en-US" smtClean="0"/>
              <a:t>3/6/2018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3F89F3-B602-48AE-91E7-754DA5E077BE}" type="slidenum">
              <a:rPr lang="en-US" smtClean="0"/>
              <a:t>‹#›</a:t>
            </a:fld>
            <a:endParaRPr lang="en-US"/>
          </a:p>
        </p:txBody>
      </p:sp>
    </p:spTree>
    <p:extLst>
      <p:ext uri="{BB962C8B-B14F-4D97-AF65-F5344CB8AC3E}">
        <p14:creationId xmlns:p14="http://schemas.microsoft.com/office/powerpoint/2010/main" val="1643483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B29BA9-25EC-47D4-918F-FB08A3BC88F7}" type="datetimeFigureOut">
              <a:rPr lang="en-US" smtClean="0"/>
              <a:t>3/6/2018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3F89F3-B602-48AE-91E7-754DA5E077BE}" type="slidenum">
              <a:rPr lang="en-US" smtClean="0"/>
              <a:t>‹#›</a:t>
            </a:fld>
            <a:endParaRPr lang="en-US"/>
          </a:p>
        </p:txBody>
      </p:sp>
    </p:spTree>
    <p:extLst>
      <p:ext uri="{BB962C8B-B14F-4D97-AF65-F5344CB8AC3E}">
        <p14:creationId xmlns:p14="http://schemas.microsoft.com/office/powerpoint/2010/main" val="3336547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B29BA9-25EC-47D4-918F-FB08A3BC88F7}" type="datetimeFigureOut">
              <a:rPr lang="en-US" smtClean="0"/>
              <a:t>3/6/2018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3F89F3-B602-48AE-91E7-754DA5E077BE}" type="slidenum">
              <a:rPr lang="en-US" smtClean="0"/>
              <a:t>‹#›</a:t>
            </a:fld>
            <a:endParaRPr lang="en-US"/>
          </a:p>
        </p:txBody>
      </p:sp>
    </p:spTree>
    <p:extLst>
      <p:ext uri="{BB962C8B-B14F-4D97-AF65-F5344CB8AC3E}">
        <p14:creationId xmlns:p14="http://schemas.microsoft.com/office/powerpoint/2010/main" val="173972022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50B29BA9-25EC-47D4-918F-FB08A3BC88F7}" type="datetimeFigureOut">
              <a:rPr lang="en-US" smtClean="0"/>
              <a:t>3/6/2018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3F89F3-B602-48AE-91E7-754DA5E077BE}" type="slidenum">
              <a:rPr lang="en-US" smtClean="0"/>
              <a:t>‹#›</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2621279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50B29BA9-25EC-47D4-918F-FB08A3BC88F7}" type="datetimeFigureOut">
              <a:rPr lang="en-US" smtClean="0"/>
              <a:t>3/6/2018</a:t>
            </a:fld>
            <a:endParaRPr lang="en-US"/>
          </a:p>
        </p:txBody>
      </p:sp>
      <p:sp>
        <p:nvSpPr>
          <p:cNvPr id="6" name="Footer Placeholder 5"/>
          <p:cNvSpPr>
            <a:spLocks noGrp="1"/>
          </p:cNvSpPr>
          <p:nvPr>
            <p:ph type="ftr" sz="quarter" idx="11"/>
          </p:nvPr>
        </p:nvSpPr>
        <p:spPr>
          <a:xfrm>
            <a:off x="1437530" y="318641"/>
            <a:ext cx="3251553" cy="320931"/>
          </a:xfrm>
        </p:spPr>
        <p:txBody>
          <a:bodyPr/>
          <a:lstStyle/>
          <a:p>
            <a:endParaRPr lang="en-US" dirty="0"/>
          </a:p>
        </p:txBody>
      </p:sp>
      <p:sp>
        <p:nvSpPr>
          <p:cNvPr id="7" name="Slide Number Placeholder 6"/>
          <p:cNvSpPr>
            <a:spLocks noGrp="1"/>
          </p:cNvSpPr>
          <p:nvPr>
            <p:ph type="sldNum" sz="quarter" idx="12"/>
          </p:nvPr>
        </p:nvSpPr>
        <p:spPr/>
        <p:txBody>
          <a:bodyPr/>
          <a:lstStyle/>
          <a:p>
            <a:fld id="{4F3F89F3-B602-48AE-91E7-754DA5E077BE}" type="slidenum">
              <a:rPr lang="en-US" smtClean="0"/>
              <a:t>‹#›</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78756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0B29BA9-25EC-47D4-918F-FB08A3BC88F7}" type="datetimeFigureOut">
              <a:rPr lang="en-US" smtClean="0"/>
              <a:t>3/6/2018</a:t>
            </a:fld>
            <a:endParaRPr 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4F3F89F3-B602-48AE-91E7-754DA5E077BE}" type="slidenum">
              <a:rPr lang="en-US" smtClean="0"/>
              <a:t>‹#›</a:t>
            </a:fld>
            <a:endParaRPr lang="en-US"/>
          </a:p>
        </p:txBody>
      </p:sp>
    </p:spTree>
    <p:extLst>
      <p:ext uri="{BB962C8B-B14F-4D97-AF65-F5344CB8AC3E}">
        <p14:creationId xmlns:p14="http://schemas.microsoft.com/office/powerpoint/2010/main" val="2482891072"/>
      </p:ext>
    </p:extLst>
  </p:cSld>
  <p:clrMap bg1="lt1" tx1="dk1" bg2="lt2" tx2="dk2" accent1="accent1" accent2="accent2" accent3="accent3" accent4="accent4" accent5="accent5" accent6="accent6" hlink="hlink" folHlink="folHlink"/>
  <p:sldLayoutIdLst>
    <p:sldLayoutId id="2147484042" r:id="rId1"/>
    <p:sldLayoutId id="2147484043" r:id="rId2"/>
    <p:sldLayoutId id="2147484044" r:id="rId3"/>
    <p:sldLayoutId id="2147484045" r:id="rId4"/>
    <p:sldLayoutId id="2147484046" r:id="rId5"/>
    <p:sldLayoutId id="2147484047" r:id="rId6"/>
    <p:sldLayoutId id="2147484048" r:id="rId7"/>
    <p:sldLayoutId id="2147484049" r:id="rId8"/>
    <p:sldLayoutId id="2147484050" r:id="rId9"/>
    <p:sldLayoutId id="2147484051" r:id="rId10"/>
    <p:sldLayoutId id="2147484052"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www.smlnj.org/"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SML</a:t>
            </a:r>
          </a:p>
        </p:txBody>
      </p:sp>
      <p:sp>
        <p:nvSpPr>
          <p:cNvPr id="5" name="Subtitle 4"/>
          <p:cNvSpPr>
            <a:spLocks noGrp="1"/>
          </p:cNvSpPr>
          <p:nvPr>
            <p:ph type="subTitle" idx="1"/>
          </p:nvPr>
        </p:nvSpPr>
        <p:spPr/>
        <p:txBody>
          <a:bodyPr/>
          <a:lstStyle/>
          <a:p>
            <a:r>
              <a:rPr lang="en-US" dirty="0"/>
              <a:t>Getting started</a:t>
            </a:r>
          </a:p>
        </p:txBody>
      </p:sp>
    </p:spTree>
    <p:extLst>
      <p:ext uri="{BB962C8B-B14F-4D97-AF65-F5344CB8AC3E}">
        <p14:creationId xmlns:p14="http://schemas.microsoft.com/office/powerpoint/2010/main" val="1842460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Command line execution using fully qualified name</a:t>
            </a:r>
            <a:br>
              <a:rPr lang="en-US" dirty="0"/>
            </a:br>
            <a:endParaRPr lang="en-US" dirty="0"/>
          </a:p>
        </p:txBody>
      </p:sp>
      <p:sp>
        <p:nvSpPr>
          <p:cNvPr id="4" name="TextBox 3"/>
          <p:cNvSpPr txBox="1"/>
          <p:nvPr/>
        </p:nvSpPr>
        <p:spPr>
          <a:xfrm>
            <a:off x="2844672" y="2514600"/>
            <a:ext cx="3768980" cy="369332"/>
          </a:xfrm>
          <a:prstGeom prst="rect">
            <a:avLst/>
          </a:prstGeom>
          <a:solidFill>
            <a:schemeClr val="bg1"/>
          </a:solidFill>
          <a:ln>
            <a:solidFill>
              <a:schemeClr val="accent1"/>
            </a:solidFill>
          </a:ln>
        </p:spPr>
        <p:txBody>
          <a:bodyPr wrap="none" rtlCol="0">
            <a:spAutoFit/>
          </a:bodyPr>
          <a:lstStyle/>
          <a:p>
            <a:r>
              <a:rPr lang="en-US" dirty="0" err="1">
                <a:latin typeface="Courier New" panose="02070309020205020404" pitchFamily="49" charset="0"/>
                <a:cs typeface="Courier New" panose="02070309020205020404" pitchFamily="49" charset="0"/>
              </a:rPr>
              <a:t>sml</a:t>
            </a:r>
            <a:r>
              <a:rPr lang="en-US" dirty="0">
                <a:latin typeface="Courier New" panose="02070309020205020404" pitchFamily="49" charset="0"/>
                <a:cs typeface="Courier New" panose="02070309020205020404" pitchFamily="49" charset="0"/>
              </a:rPr>
              <a:t> &lt; fully-qualified-name</a:t>
            </a:r>
          </a:p>
        </p:txBody>
      </p:sp>
    </p:spTree>
    <p:extLst>
      <p:ext uri="{BB962C8B-B14F-4D97-AF65-F5344CB8AC3E}">
        <p14:creationId xmlns:p14="http://schemas.microsoft.com/office/powerpoint/2010/main" val="1863684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005840"/>
            <a:ext cx="9144000" cy="4782153"/>
          </a:xfrm>
          <a:prstGeom prst="rect">
            <a:avLst/>
          </a:prstGeom>
        </p:spPr>
      </p:pic>
    </p:spTree>
    <p:extLst>
      <p:ext uri="{BB962C8B-B14F-4D97-AF65-F5344CB8AC3E}">
        <p14:creationId xmlns:p14="http://schemas.microsoft.com/office/powerpoint/2010/main" val="2924153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005840"/>
            <a:ext cx="9144000" cy="4782153"/>
          </a:xfrm>
          <a:prstGeom prst="rect">
            <a:avLst/>
          </a:prstGeom>
        </p:spPr>
      </p:pic>
    </p:spTree>
    <p:extLst>
      <p:ext uri="{BB962C8B-B14F-4D97-AF65-F5344CB8AC3E}">
        <p14:creationId xmlns:p14="http://schemas.microsoft.com/office/powerpoint/2010/main" val="278342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Loading a file from within the </a:t>
            </a:r>
            <a:r>
              <a:rPr lang="en-US" dirty="0" err="1"/>
              <a:t>sml</a:t>
            </a:r>
            <a:r>
              <a:rPr lang="en-US" dirty="0"/>
              <a:t> interpreter</a:t>
            </a:r>
          </a:p>
        </p:txBody>
      </p:sp>
      <p:sp>
        <p:nvSpPr>
          <p:cNvPr id="3" name="Content Placeholder 2"/>
          <p:cNvSpPr>
            <a:spLocks noGrp="1"/>
          </p:cNvSpPr>
          <p:nvPr>
            <p:ph idx="1"/>
          </p:nvPr>
        </p:nvSpPr>
        <p:spPr/>
        <p:txBody>
          <a:bodyPr>
            <a:normAutofit/>
          </a:bodyPr>
          <a:lstStyle/>
          <a:p>
            <a:r>
              <a:rPr lang="en-US" dirty="0"/>
              <a:t>On a Windows system a bat file that launches the interpreter can be found at:</a:t>
            </a:r>
          </a:p>
          <a:p>
            <a:pPr marL="0" indent="0">
              <a:buNone/>
            </a:pPr>
            <a:r>
              <a:rPr lang="en-US" dirty="0"/>
              <a:t>	C:\Program Files (x86)\SMLNJ\bin\sml.bat</a:t>
            </a:r>
          </a:p>
        </p:txBody>
      </p:sp>
    </p:spTree>
    <p:extLst>
      <p:ext uri="{BB962C8B-B14F-4D97-AF65-F5344CB8AC3E}">
        <p14:creationId xmlns:p14="http://schemas.microsoft.com/office/powerpoint/2010/main" val="3606865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Loading a file from within the </a:t>
            </a:r>
            <a:r>
              <a:rPr lang="en-US" dirty="0" err="1"/>
              <a:t>sml</a:t>
            </a:r>
            <a:r>
              <a:rPr lang="en-US" dirty="0"/>
              <a:t> interpreter</a:t>
            </a:r>
          </a:p>
        </p:txBody>
      </p:sp>
      <p:sp>
        <p:nvSpPr>
          <p:cNvPr id="3" name="Content Placeholder 2"/>
          <p:cNvSpPr>
            <a:spLocks noGrp="1"/>
          </p:cNvSpPr>
          <p:nvPr>
            <p:ph idx="1"/>
          </p:nvPr>
        </p:nvSpPr>
        <p:spPr>
          <a:xfrm>
            <a:off x="1443491" y="2015733"/>
            <a:ext cx="6571343" cy="3794224"/>
          </a:xfrm>
        </p:spPr>
        <p:txBody>
          <a:bodyPr>
            <a:normAutofit fontScale="92500" lnSpcReduction="10000"/>
          </a:bodyPr>
          <a:lstStyle/>
          <a:p>
            <a:r>
              <a:rPr lang="en-US" dirty="0"/>
              <a:t>Programs can be entered into the interpreter from the keyboard. </a:t>
            </a:r>
          </a:p>
          <a:p>
            <a:r>
              <a:rPr lang="en-US" dirty="0"/>
              <a:t>The interpreter command to load a file is:</a:t>
            </a:r>
          </a:p>
          <a:p>
            <a:pPr marL="0" indent="0">
              <a:buNone/>
            </a:pPr>
            <a:r>
              <a:rPr lang="en-US" dirty="0"/>
              <a:t>	use “fully qualified name”;</a:t>
            </a:r>
          </a:p>
          <a:p>
            <a:r>
              <a:rPr lang="en-US" dirty="0"/>
              <a:t>The backslash symbols (e.g., in a fully qualified name) are  special symbols (an escape symbol) in SML.</a:t>
            </a:r>
          </a:p>
          <a:p>
            <a:r>
              <a:rPr lang="en-US" dirty="0"/>
              <a:t>Translate the backslash symbols in a fully qualified name in one of the following two ways.</a:t>
            </a:r>
          </a:p>
          <a:p>
            <a:pPr marL="800100" lvl="1" indent="-342900">
              <a:buFont typeface="+mj-lt"/>
              <a:buAutoNum type="arabicPeriod"/>
            </a:pPr>
            <a:r>
              <a:rPr lang="en-US" dirty="0">
                <a:sym typeface="Symbol" panose="05050102010706020507" pitchFamily="18" charset="2"/>
              </a:rPr>
              <a:t>\  /</a:t>
            </a:r>
          </a:p>
          <a:p>
            <a:pPr marL="800100" lvl="1" indent="-342900">
              <a:buFont typeface="+mj-lt"/>
              <a:buAutoNum type="arabicPeriod"/>
            </a:pPr>
            <a:r>
              <a:rPr lang="en-US" dirty="0">
                <a:sym typeface="Symbol" panose="05050102010706020507" pitchFamily="18" charset="2"/>
              </a:rPr>
              <a:t>\   \\</a:t>
            </a:r>
          </a:p>
        </p:txBody>
      </p:sp>
    </p:spTree>
    <p:extLst>
      <p:ext uri="{BB962C8B-B14F-4D97-AF65-F5344CB8AC3E}">
        <p14:creationId xmlns:p14="http://schemas.microsoft.com/office/powerpoint/2010/main" val="2851892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005840"/>
            <a:ext cx="9144000" cy="4782153"/>
          </a:xfrm>
          <a:prstGeom prst="rect">
            <a:avLst/>
          </a:prstGeom>
        </p:spPr>
      </p:pic>
    </p:spTree>
    <p:extLst>
      <p:ext uri="{BB962C8B-B14F-4D97-AF65-F5344CB8AC3E}">
        <p14:creationId xmlns:p14="http://schemas.microsoft.com/office/powerpoint/2010/main" val="3518337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005840"/>
            <a:ext cx="9144000" cy="4782153"/>
          </a:xfrm>
          <a:prstGeom prst="rect">
            <a:avLst/>
          </a:prstGeom>
        </p:spPr>
      </p:pic>
    </p:spTree>
    <p:extLst>
      <p:ext uri="{BB962C8B-B14F-4D97-AF65-F5344CB8AC3E}">
        <p14:creationId xmlns:p14="http://schemas.microsoft.com/office/powerpoint/2010/main" val="1079535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005840"/>
            <a:ext cx="9144000" cy="4782153"/>
          </a:xfrm>
          <a:prstGeom prst="rect">
            <a:avLst/>
          </a:prstGeom>
        </p:spPr>
      </p:pic>
    </p:spTree>
    <p:extLst>
      <p:ext uri="{BB962C8B-B14F-4D97-AF65-F5344CB8AC3E}">
        <p14:creationId xmlns:p14="http://schemas.microsoft.com/office/powerpoint/2010/main" val="3386666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1005840"/>
            <a:ext cx="9144000" cy="4782153"/>
          </a:xfrm>
          <a:prstGeom prst="rect">
            <a:avLst/>
          </a:prstGeom>
        </p:spPr>
      </p:pic>
    </p:spTree>
    <p:extLst>
      <p:ext uri="{BB962C8B-B14F-4D97-AF65-F5344CB8AC3E}">
        <p14:creationId xmlns:p14="http://schemas.microsoft.com/office/powerpoint/2010/main" val="2419175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005840"/>
            <a:ext cx="9144000" cy="4782153"/>
          </a:xfrm>
          <a:prstGeom prst="rect">
            <a:avLst/>
          </a:prstGeom>
        </p:spPr>
      </p:pic>
    </p:spTree>
    <p:extLst>
      <p:ext uri="{BB962C8B-B14F-4D97-AF65-F5344CB8AC3E}">
        <p14:creationId xmlns:p14="http://schemas.microsoft.com/office/powerpoint/2010/main" val="2370858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981200" y="2057400"/>
            <a:ext cx="5943600" cy="1477328"/>
          </a:xfrm>
          <a:prstGeom prst="rect">
            <a:avLst/>
          </a:prstGeom>
          <a:noFill/>
        </p:spPr>
        <p:txBody>
          <a:bodyPr wrap="square" rtlCol="0">
            <a:spAutoFit/>
          </a:bodyPr>
          <a:lstStyle/>
          <a:p>
            <a:r>
              <a:rPr lang="en-US" dirty="0"/>
              <a:t>Go to the SMLNJ site </a:t>
            </a:r>
          </a:p>
          <a:p>
            <a:endParaRPr lang="en-US" dirty="0">
              <a:hlinkClick r:id="rId2"/>
            </a:endParaRPr>
          </a:p>
          <a:p>
            <a:r>
              <a:rPr lang="en-US" dirty="0">
                <a:hlinkClick r:id="rId2"/>
              </a:rPr>
              <a:t>http://www.smlnj.org/</a:t>
            </a:r>
            <a:r>
              <a:rPr lang="en-US" dirty="0"/>
              <a:t> </a:t>
            </a:r>
          </a:p>
          <a:p>
            <a:endParaRPr lang="en-US" dirty="0"/>
          </a:p>
          <a:p>
            <a:r>
              <a:rPr lang="en-US" dirty="0"/>
              <a:t>and download and install the most current release of SML.</a:t>
            </a:r>
          </a:p>
        </p:txBody>
      </p:sp>
    </p:spTree>
    <p:extLst>
      <p:ext uri="{BB962C8B-B14F-4D97-AF65-F5344CB8AC3E}">
        <p14:creationId xmlns:p14="http://schemas.microsoft.com/office/powerpoint/2010/main" val="165449711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Scripts</a:t>
            </a:r>
          </a:p>
        </p:txBody>
      </p:sp>
      <p:sp>
        <p:nvSpPr>
          <p:cNvPr id="5" name="Text Placeholder 4"/>
          <p:cNvSpPr>
            <a:spLocks noGrp="1"/>
          </p:cNvSpPr>
          <p:nvPr>
            <p:ph type="body" idx="1"/>
          </p:nvPr>
        </p:nvSpPr>
        <p:spPr/>
        <p:txBody>
          <a:bodyPr/>
          <a:lstStyle/>
          <a:p>
            <a:r>
              <a:rPr lang="en-US" dirty="0"/>
              <a:t>Executing SML programs through scripts</a:t>
            </a:r>
          </a:p>
        </p:txBody>
      </p:sp>
    </p:spTree>
    <p:extLst>
      <p:ext uri="{BB962C8B-B14F-4D97-AF65-F5344CB8AC3E}">
        <p14:creationId xmlns:p14="http://schemas.microsoft.com/office/powerpoint/2010/main" val="45011415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DOS Scripts containing hard-coded file names</a:t>
            </a:r>
          </a:p>
        </p:txBody>
      </p:sp>
      <p:sp>
        <p:nvSpPr>
          <p:cNvPr id="6" name="Content Placeholder 5"/>
          <p:cNvSpPr>
            <a:spLocks noGrp="1"/>
          </p:cNvSpPr>
          <p:nvPr>
            <p:ph idx="1"/>
          </p:nvPr>
        </p:nvSpPr>
        <p:spPr>
          <a:xfrm>
            <a:off x="1443491" y="2015733"/>
            <a:ext cx="6571343" cy="3927867"/>
          </a:xfrm>
        </p:spPr>
        <p:txBody>
          <a:bodyPr/>
          <a:lstStyle/>
          <a:p>
            <a:r>
              <a:rPr lang="en-US" dirty="0"/>
              <a:t>Option 1 – The script is in the same directory as the dot-</a:t>
            </a:r>
            <a:r>
              <a:rPr lang="en-US" dirty="0" err="1"/>
              <a:t>sml</a:t>
            </a:r>
            <a:r>
              <a:rPr lang="en-US" dirty="0"/>
              <a:t> file.</a:t>
            </a:r>
          </a:p>
          <a:p>
            <a:endParaRPr lang="en-US" dirty="0"/>
          </a:p>
          <a:p>
            <a:pPr marL="0" indent="0">
              <a:buNone/>
            </a:pPr>
            <a:endParaRPr lang="en-US" dirty="0"/>
          </a:p>
          <a:p>
            <a:r>
              <a:rPr lang="en-US" dirty="0"/>
              <a:t>Option 2 – The script is in a different directory as the dot-</a:t>
            </a:r>
            <a:r>
              <a:rPr lang="en-US" dirty="0" err="1"/>
              <a:t>sml</a:t>
            </a:r>
            <a:r>
              <a:rPr lang="en-US" dirty="0"/>
              <a:t> file.</a:t>
            </a:r>
          </a:p>
          <a:p>
            <a:endParaRPr lang="en-US" dirty="0"/>
          </a:p>
        </p:txBody>
      </p:sp>
      <p:sp>
        <p:nvSpPr>
          <p:cNvPr id="5" name="TextBox 4"/>
          <p:cNvSpPr txBox="1"/>
          <p:nvPr/>
        </p:nvSpPr>
        <p:spPr>
          <a:xfrm>
            <a:off x="2895600" y="2819400"/>
            <a:ext cx="4495800" cy="646331"/>
          </a:xfrm>
          <a:prstGeom prst="rect">
            <a:avLst/>
          </a:prstGeom>
          <a:solidFill>
            <a:schemeClr val="bg1"/>
          </a:solidFill>
          <a:ln>
            <a:solidFill>
              <a:schemeClr val="accent1"/>
            </a:solidFill>
          </a:ln>
        </p:spPr>
        <p:txBody>
          <a:bodyPr wrap="square" rtlCol="0">
            <a:spAutoFit/>
          </a:bodyPr>
          <a:lstStyle/>
          <a:p>
            <a:r>
              <a:rPr lang="en-US" dirty="0">
                <a:latin typeface="Courier New" panose="02070309020205020404" pitchFamily="49" charset="0"/>
                <a:cs typeface="Courier New" panose="02070309020205020404" pitchFamily="49" charset="0"/>
              </a:rPr>
              <a:t>call </a:t>
            </a:r>
            <a:r>
              <a:rPr lang="en-US" dirty="0" err="1">
                <a:latin typeface="Courier New" panose="02070309020205020404" pitchFamily="49" charset="0"/>
                <a:cs typeface="Courier New" panose="02070309020205020404" pitchFamily="49" charset="0"/>
              </a:rPr>
              <a:t>sml</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hello.sml</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pause</a:t>
            </a:r>
          </a:p>
        </p:txBody>
      </p:sp>
      <p:sp>
        <p:nvSpPr>
          <p:cNvPr id="7" name="TextBox 6"/>
          <p:cNvSpPr txBox="1"/>
          <p:nvPr/>
        </p:nvSpPr>
        <p:spPr>
          <a:xfrm>
            <a:off x="2895600" y="4800600"/>
            <a:ext cx="4495800" cy="646331"/>
          </a:xfrm>
          <a:prstGeom prst="rect">
            <a:avLst/>
          </a:prstGeom>
          <a:solidFill>
            <a:schemeClr val="bg1"/>
          </a:solidFill>
          <a:ln>
            <a:solidFill>
              <a:schemeClr val="accent1"/>
            </a:solidFill>
          </a:ln>
        </p:spPr>
        <p:txBody>
          <a:bodyPr wrap="square" rtlCol="0">
            <a:spAutoFit/>
          </a:bodyPr>
          <a:lstStyle/>
          <a:p>
            <a:r>
              <a:rPr lang="en-US" dirty="0">
                <a:latin typeface="Courier New" panose="02070309020205020404" pitchFamily="49" charset="0"/>
                <a:cs typeface="Courier New" panose="02070309020205020404" pitchFamily="49" charset="0"/>
              </a:rPr>
              <a:t>call </a:t>
            </a:r>
            <a:r>
              <a:rPr lang="en-US" dirty="0" err="1">
                <a:latin typeface="Courier New" panose="02070309020205020404" pitchFamily="49" charset="0"/>
                <a:cs typeface="Courier New" panose="02070309020205020404" pitchFamily="49" charset="0"/>
              </a:rPr>
              <a:t>sml</a:t>
            </a:r>
            <a:r>
              <a:rPr lang="en-US" dirty="0">
                <a:latin typeface="Courier New" panose="02070309020205020404" pitchFamily="49" charset="0"/>
                <a:cs typeface="Courier New" panose="02070309020205020404" pitchFamily="49" charset="0"/>
              </a:rPr>
              <a:t> fully-qualified-name</a:t>
            </a:r>
          </a:p>
          <a:p>
            <a:r>
              <a:rPr lang="en-US" dirty="0">
                <a:latin typeface="Courier New" panose="02070309020205020404" pitchFamily="49" charset="0"/>
                <a:cs typeface="Courier New" panose="02070309020205020404" pitchFamily="49" charset="0"/>
              </a:rPr>
              <a:t>pause</a:t>
            </a:r>
          </a:p>
        </p:txBody>
      </p:sp>
    </p:spTree>
    <p:extLst>
      <p:ext uri="{BB962C8B-B14F-4D97-AF65-F5344CB8AC3E}">
        <p14:creationId xmlns:p14="http://schemas.microsoft.com/office/powerpoint/2010/main" val="1538117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DOS Scripts using variables</a:t>
            </a:r>
          </a:p>
        </p:txBody>
      </p:sp>
      <p:sp>
        <p:nvSpPr>
          <p:cNvPr id="3" name="Content Placeholder 2"/>
          <p:cNvSpPr>
            <a:spLocks noGrp="1"/>
          </p:cNvSpPr>
          <p:nvPr>
            <p:ph idx="1"/>
          </p:nvPr>
        </p:nvSpPr>
        <p:spPr>
          <a:xfrm>
            <a:off x="1443491" y="2015733"/>
            <a:ext cx="7014709" cy="3450613"/>
          </a:xfrm>
        </p:spPr>
        <p:txBody>
          <a:bodyPr/>
          <a:lstStyle/>
          <a:p>
            <a:r>
              <a:rPr lang="en-US" dirty="0"/>
              <a:t>Click on </a:t>
            </a:r>
            <a:r>
              <a:rPr lang="en-US" dirty="0" err="1"/>
              <a:t>sml</a:t>
            </a:r>
            <a:r>
              <a:rPr lang="en-US" dirty="0"/>
              <a:t> file and then select “open with”. </a:t>
            </a:r>
          </a:p>
          <a:p>
            <a:r>
              <a:rPr lang="en-US" dirty="0"/>
              <a:t>Be careful if you set “Always use this app to open .</a:t>
            </a:r>
            <a:r>
              <a:rPr lang="en-US" dirty="0" err="1"/>
              <a:t>sml</a:t>
            </a:r>
            <a:r>
              <a:rPr lang="en-US" dirty="0"/>
              <a:t> files”. </a:t>
            </a:r>
          </a:p>
        </p:txBody>
      </p:sp>
      <p:sp>
        <p:nvSpPr>
          <p:cNvPr id="4" name="TextBox 3"/>
          <p:cNvSpPr txBox="1"/>
          <p:nvPr/>
        </p:nvSpPr>
        <p:spPr>
          <a:xfrm>
            <a:off x="3357562" y="3741039"/>
            <a:ext cx="2743200" cy="646331"/>
          </a:xfrm>
          <a:prstGeom prst="rect">
            <a:avLst/>
          </a:prstGeom>
          <a:solidFill>
            <a:schemeClr val="bg1"/>
          </a:solidFill>
          <a:ln>
            <a:solidFill>
              <a:schemeClr val="accent1"/>
            </a:solidFill>
          </a:ln>
        </p:spPr>
        <p:txBody>
          <a:bodyPr wrap="square" rtlCol="0">
            <a:spAutoFit/>
          </a:bodyPr>
          <a:lstStyle/>
          <a:p>
            <a:r>
              <a:rPr lang="en-US" dirty="0">
                <a:latin typeface="Courier New" panose="02070309020205020404" pitchFamily="49" charset="0"/>
                <a:cs typeface="Courier New" panose="02070309020205020404" pitchFamily="49" charset="0"/>
              </a:rPr>
              <a:t>call </a:t>
            </a:r>
            <a:r>
              <a:rPr lang="en-US" dirty="0" err="1">
                <a:latin typeface="Courier New" panose="02070309020205020404" pitchFamily="49" charset="0"/>
                <a:cs typeface="Courier New" panose="02070309020205020404" pitchFamily="49" charset="0"/>
              </a:rPr>
              <a:t>sml</a:t>
            </a:r>
            <a:r>
              <a:rPr lang="en-US" dirty="0">
                <a:latin typeface="Courier New" panose="02070309020205020404" pitchFamily="49" charset="0"/>
                <a:cs typeface="Courier New" panose="02070309020205020404" pitchFamily="49" charset="0"/>
              </a:rPr>
              <a:t> %1</a:t>
            </a:r>
          </a:p>
          <a:p>
            <a:r>
              <a:rPr lang="en-US" dirty="0">
                <a:latin typeface="Courier New" panose="02070309020205020404" pitchFamily="49" charset="0"/>
                <a:cs typeface="Courier New" panose="02070309020205020404" pitchFamily="49" charset="0"/>
              </a:rPr>
              <a:t>pause</a:t>
            </a:r>
          </a:p>
        </p:txBody>
      </p:sp>
    </p:spTree>
    <p:extLst>
      <p:ext uri="{BB962C8B-B14F-4D97-AF65-F5344CB8AC3E}">
        <p14:creationId xmlns:p14="http://schemas.microsoft.com/office/powerpoint/2010/main" val="1746758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Using the bricklayer IDE</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2307" y="228600"/>
            <a:ext cx="3159370" cy="2659326"/>
          </a:xfrm>
          <a:prstGeom prst="rect">
            <a:avLst/>
          </a:prstGeom>
        </p:spPr>
      </p:pic>
    </p:spTree>
    <p:extLst>
      <p:ext uri="{BB962C8B-B14F-4D97-AF65-F5344CB8AC3E}">
        <p14:creationId xmlns:p14="http://schemas.microsoft.com/office/powerpoint/2010/main" val="63801727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Bricklayer</a:t>
            </a:r>
          </a:p>
        </p:txBody>
      </p:sp>
      <p:sp>
        <p:nvSpPr>
          <p:cNvPr id="5" name="Content Placeholder 4"/>
          <p:cNvSpPr>
            <a:spLocks noGrp="1"/>
          </p:cNvSpPr>
          <p:nvPr>
            <p:ph idx="1"/>
          </p:nvPr>
        </p:nvSpPr>
        <p:spPr>
          <a:xfrm>
            <a:off x="1443491" y="2015733"/>
            <a:ext cx="6571343" cy="3927867"/>
          </a:xfrm>
        </p:spPr>
        <p:txBody>
          <a:bodyPr>
            <a:normAutofit fontScale="92500" lnSpcReduction="20000"/>
          </a:bodyPr>
          <a:lstStyle/>
          <a:p>
            <a:r>
              <a:rPr lang="en-US" dirty="0"/>
              <a:t>Bricklayer is a graphical library, written in SML, that I created.</a:t>
            </a:r>
          </a:p>
          <a:p>
            <a:r>
              <a:rPr lang="en-US" dirty="0"/>
              <a:t>Bricklayer enables SML programs to create a variety of 2D and 3D artifacts.</a:t>
            </a:r>
          </a:p>
          <a:p>
            <a:r>
              <a:rPr lang="en-US" dirty="0"/>
              <a:t>Bricklayer programs have a dot-</a:t>
            </a:r>
            <a:r>
              <a:rPr lang="en-US" dirty="0" err="1"/>
              <a:t>bl</a:t>
            </a:r>
            <a:r>
              <a:rPr lang="en-US" dirty="0"/>
              <a:t> extension. </a:t>
            </a:r>
          </a:p>
          <a:p>
            <a:r>
              <a:rPr lang="en-US" dirty="0"/>
              <a:t>Viewers for artifacts created in Bricklayer include:</a:t>
            </a:r>
          </a:p>
          <a:p>
            <a:pPr lvl="1"/>
            <a:r>
              <a:rPr lang="en-US" dirty="0"/>
              <a:t>LEGO Digital Designer</a:t>
            </a:r>
          </a:p>
          <a:p>
            <a:pPr lvl="1"/>
            <a:r>
              <a:rPr lang="en-US" dirty="0" err="1"/>
              <a:t>Ldraw</a:t>
            </a:r>
            <a:endParaRPr lang="en-US" dirty="0"/>
          </a:p>
          <a:p>
            <a:pPr lvl="1"/>
            <a:r>
              <a:rPr lang="en-US" dirty="0"/>
              <a:t>3D Builder</a:t>
            </a:r>
          </a:p>
          <a:p>
            <a:pPr lvl="1"/>
            <a:r>
              <a:rPr lang="en-US" dirty="0"/>
              <a:t>Minecraft</a:t>
            </a:r>
          </a:p>
          <a:p>
            <a:r>
              <a:rPr lang="en-US" dirty="0"/>
              <a:t>For more information about Bricklayer visit</a:t>
            </a:r>
          </a:p>
          <a:p>
            <a:pPr marL="0" indent="0">
              <a:buNone/>
            </a:pPr>
            <a:r>
              <a:rPr lang="en-US" dirty="0"/>
              <a:t>			bricklayer.org</a:t>
            </a:r>
          </a:p>
        </p:txBody>
      </p:sp>
    </p:spTree>
    <p:extLst>
      <p:ext uri="{BB962C8B-B14F-4D97-AF65-F5344CB8AC3E}">
        <p14:creationId xmlns:p14="http://schemas.microsoft.com/office/powerpoint/2010/main" val="3561742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Windows</a:t>
            </a:r>
          </a:p>
        </p:txBody>
      </p:sp>
      <p:sp>
        <p:nvSpPr>
          <p:cNvPr id="5" name="TextBox 4"/>
          <p:cNvSpPr txBox="1"/>
          <p:nvPr/>
        </p:nvSpPr>
        <p:spPr>
          <a:xfrm>
            <a:off x="2514600" y="2895600"/>
            <a:ext cx="3447739" cy="369332"/>
          </a:xfrm>
          <a:prstGeom prst="rect">
            <a:avLst/>
          </a:prstGeom>
          <a:noFill/>
        </p:spPr>
        <p:txBody>
          <a:bodyPr wrap="none" rtlCol="0">
            <a:spAutoFit/>
          </a:bodyPr>
          <a:lstStyle/>
          <a:p>
            <a:r>
              <a:rPr lang="en-US" dirty="0"/>
              <a:t>The Bricklayer IDE is a dot-exe file. </a:t>
            </a:r>
          </a:p>
        </p:txBody>
      </p:sp>
    </p:spTree>
    <p:extLst>
      <p:ext uri="{BB962C8B-B14F-4D97-AF65-F5344CB8AC3E}">
        <p14:creationId xmlns:p14="http://schemas.microsoft.com/office/powerpoint/2010/main" val="1275366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 </a:t>
            </a:r>
            <a:r>
              <a:rPr lang="en-US" dirty="0" err="1"/>
              <a:t>os</a:t>
            </a:r>
            <a:endParaRPr lang="en-US" dirty="0"/>
          </a:p>
        </p:txBody>
      </p:sp>
      <p:sp>
        <p:nvSpPr>
          <p:cNvPr id="3" name="TextBox 2"/>
          <p:cNvSpPr txBox="1"/>
          <p:nvPr/>
        </p:nvSpPr>
        <p:spPr>
          <a:xfrm>
            <a:off x="1299084" y="2514600"/>
            <a:ext cx="6860155" cy="2031325"/>
          </a:xfrm>
          <a:prstGeom prst="rect">
            <a:avLst/>
          </a:prstGeom>
          <a:noFill/>
        </p:spPr>
        <p:txBody>
          <a:bodyPr wrap="square" rtlCol="0">
            <a:spAutoFit/>
          </a:bodyPr>
          <a:lstStyle/>
          <a:p>
            <a:r>
              <a:rPr lang="en-US"/>
              <a:t>Download and open the Bricklayer dmg file.  If you have administrator privileges and wish to install the Bricklayer client for all users on the computer, simply drag the Bricklayer application to the Applications folder link shown in the dmg window.  Otherwise, drag the bricklayer application to a directory of your choosing.  After placing the Bricklayer application in a directory, you may drag the Bricklayer application into the dock.</a:t>
            </a:r>
            <a:endParaRPr lang="en-US" dirty="0"/>
          </a:p>
        </p:txBody>
      </p:sp>
    </p:spTree>
    <p:extLst>
      <p:ext uri="{BB962C8B-B14F-4D97-AF65-F5344CB8AC3E}">
        <p14:creationId xmlns:p14="http://schemas.microsoft.com/office/powerpoint/2010/main" val="346187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15801"/>
            <a:ext cx="9144000" cy="6426398"/>
          </a:xfrm>
          <a:prstGeom prst="rect">
            <a:avLst/>
          </a:prstGeom>
        </p:spPr>
      </p:pic>
      <p:sp>
        <p:nvSpPr>
          <p:cNvPr id="6" name="Rectangle 5"/>
          <p:cNvSpPr/>
          <p:nvPr/>
        </p:nvSpPr>
        <p:spPr>
          <a:xfrm>
            <a:off x="365502" y="746502"/>
            <a:ext cx="192437" cy="19114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5778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15801"/>
            <a:ext cx="9144000" cy="6426398"/>
          </a:xfrm>
          <a:prstGeom prst="rect">
            <a:avLst/>
          </a:prstGeom>
        </p:spPr>
      </p:pic>
    </p:spTree>
    <p:extLst>
      <p:ext uri="{BB962C8B-B14F-4D97-AF65-F5344CB8AC3E}">
        <p14:creationId xmlns:p14="http://schemas.microsoft.com/office/powerpoint/2010/main" val="1045685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end</a:t>
            </a:r>
          </a:p>
        </p:txBody>
      </p:sp>
    </p:spTree>
    <p:extLst>
      <p:ext uri="{BB962C8B-B14F-4D97-AF65-F5344CB8AC3E}">
        <p14:creationId xmlns:p14="http://schemas.microsoft.com/office/powerpoint/2010/main" val="406336308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75742" y="2217812"/>
            <a:ext cx="3906839" cy="923330"/>
          </a:xfrm>
          <a:prstGeom prst="rect">
            <a:avLst/>
          </a:prstGeom>
          <a:solidFill>
            <a:schemeClr val="bg1"/>
          </a:solidFill>
          <a:ln>
            <a:solidFill>
              <a:schemeClr val="accent1"/>
            </a:solidFill>
          </a:ln>
        </p:spPr>
        <p:txBody>
          <a:bodyPr wrap="none" rtlCol="0">
            <a:spAutoFit/>
          </a:bodyPr>
          <a:lstStyle/>
          <a:p>
            <a:r>
              <a:rPr lang="en-US" dirty="0">
                <a:latin typeface="Courier New" panose="02070309020205020404" pitchFamily="49" charset="0"/>
                <a:cs typeface="Courier New" panose="02070309020205020404" pitchFamily="49" charset="0"/>
              </a:rPr>
              <a:t>(* our first SML program *)</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print “hello world”;</a:t>
            </a:r>
          </a:p>
        </p:txBody>
      </p:sp>
      <p:sp>
        <p:nvSpPr>
          <p:cNvPr id="5" name="Title 4"/>
          <p:cNvSpPr>
            <a:spLocks noGrp="1"/>
          </p:cNvSpPr>
          <p:nvPr>
            <p:ph type="title"/>
          </p:nvPr>
        </p:nvSpPr>
        <p:spPr/>
        <p:txBody>
          <a:bodyPr/>
          <a:lstStyle/>
          <a:p>
            <a:r>
              <a:rPr lang="en-US" dirty="0"/>
              <a:t>Executing a Program</a:t>
            </a:r>
          </a:p>
        </p:txBody>
      </p:sp>
      <p:sp>
        <p:nvSpPr>
          <p:cNvPr id="6" name="Content Placeholder 5"/>
          <p:cNvSpPr>
            <a:spLocks noGrp="1"/>
          </p:cNvSpPr>
          <p:nvPr>
            <p:ph idx="1"/>
          </p:nvPr>
        </p:nvSpPr>
        <p:spPr>
          <a:xfrm>
            <a:off x="1443491" y="3505200"/>
            <a:ext cx="6571343" cy="1961146"/>
          </a:xfrm>
        </p:spPr>
        <p:txBody>
          <a:bodyPr/>
          <a:lstStyle/>
          <a:p>
            <a:r>
              <a:rPr lang="en-US" dirty="0"/>
              <a:t>Execute the program directly from the command line.</a:t>
            </a:r>
          </a:p>
          <a:p>
            <a:r>
              <a:rPr lang="en-US" dirty="0"/>
              <a:t>Execute the program from within the SMLNJ interpreter.</a:t>
            </a:r>
          </a:p>
          <a:p>
            <a:r>
              <a:rPr lang="en-US" dirty="0"/>
              <a:t>Execute the program indirectly using a script (e.g., dot-bat).</a:t>
            </a:r>
          </a:p>
          <a:p>
            <a:r>
              <a:rPr lang="en-US" dirty="0"/>
              <a:t>Execute the program from within a suitable editor or IDE.</a:t>
            </a:r>
          </a:p>
        </p:txBody>
      </p:sp>
    </p:spTree>
    <p:extLst>
      <p:ext uri="{BB962C8B-B14F-4D97-AF65-F5344CB8AC3E}">
        <p14:creationId xmlns:p14="http://schemas.microsoft.com/office/powerpoint/2010/main" val="372361578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81200" y="2286000"/>
            <a:ext cx="5561138" cy="923330"/>
          </a:xfrm>
          <a:prstGeom prst="rect">
            <a:avLst/>
          </a:prstGeom>
          <a:solidFill>
            <a:schemeClr val="bg1"/>
          </a:solidFill>
          <a:ln>
            <a:solidFill>
              <a:schemeClr val="accent1"/>
            </a:solidFill>
          </a:ln>
        </p:spPr>
        <p:txBody>
          <a:bodyPr wrap="none" rtlCol="0">
            <a:spAutoFit/>
          </a:bodyPr>
          <a:lstStyle/>
          <a:p>
            <a:r>
              <a:rPr lang="en-US" dirty="0">
                <a:latin typeface="Courier New" panose="02070309020205020404" pitchFamily="49" charset="0"/>
                <a:cs typeface="Courier New" panose="02070309020205020404" pitchFamily="49" charset="0"/>
              </a:rPr>
              <a:t>(* revision of our first SML program *)</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print “\n\</a:t>
            </a:r>
            <a:r>
              <a:rPr lang="en-US" dirty="0" err="1">
                <a:latin typeface="Courier New" panose="02070309020205020404" pitchFamily="49" charset="0"/>
                <a:cs typeface="Courier New" panose="02070309020205020404" pitchFamily="49" charset="0"/>
              </a:rPr>
              <a:t>nhello</a:t>
            </a:r>
            <a:r>
              <a:rPr lang="en-US" dirty="0">
                <a:latin typeface="Courier New" panose="02070309020205020404" pitchFamily="49" charset="0"/>
                <a:cs typeface="Courier New" panose="02070309020205020404" pitchFamily="49" charset="0"/>
              </a:rPr>
              <a:t> world\n\n”;</a:t>
            </a:r>
          </a:p>
        </p:txBody>
      </p:sp>
    </p:spTree>
    <p:extLst>
      <p:ext uri="{BB962C8B-B14F-4D97-AF65-F5344CB8AC3E}">
        <p14:creationId xmlns:p14="http://schemas.microsoft.com/office/powerpoint/2010/main" val="1577065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Command line execution from the current working directory</a:t>
            </a:r>
            <a:br>
              <a:rPr lang="en-US" dirty="0"/>
            </a:br>
            <a:endParaRPr lang="en-US" dirty="0"/>
          </a:p>
        </p:txBody>
      </p:sp>
      <p:sp>
        <p:nvSpPr>
          <p:cNvPr id="3" name="Content Placeholder 2"/>
          <p:cNvSpPr>
            <a:spLocks noGrp="1"/>
          </p:cNvSpPr>
          <p:nvPr>
            <p:ph idx="1"/>
          </p:nvPr>
        </p:nvSpPr>
        <p:spPr>
          <a:xfrm>
            <a:off x="1443491" y="3200400"/>
            <a:ext cx="6571343" cy="2265946"/>
          </a:xfrm>
        </p:spPr>
        <p:txBody>
          <a:bodyPr/>
          <a:lstStyle/>
          <a:p>
            <a:r>
              <a:rPr lang="en-US" dirty="0"/>
              <a:t>Assumes that </a:t>
            </a:r>
            <a:r>
              <a:rPr lang="en-US" i="1" dirty="0" err="1"/>
              <a:t>filename.sml</a:t>
            </a:r>
            <a:r>
              <a:rPr lang="en-US" i="1" dirty="0"/>
              <a:t> </a:t>
            </a:r>
            <a:r>
              <a:rPr lang="en-US" dirty="0"/>
              <a:t>resides in the current working directory.</a:t>
            </a:r>
          </a:p>
        </p:txBody>
      </p:sp>
      <p:sp>
        <p:nvSpPr>
          <p:cNvPr id="4" name="TextBox 3"/>
          <p:cNvSpPr txBox="1"/>
          <p:nvPr/>
        </p:nvSpPr>
        <p:spPr>
          <a:xfrm>
            <a:off x="3396105" y="2336549"/>
            <a:ext cx="2666114" cy="369332"/>
          </a:xfrm>
          <a:prstGeom prst="rect">
            <a:avLst/>
          </a:prstGeom>
          <a:solidFill>
            <a:schemeClr val="bg1"/>
          </a:solidFill>
          <a:ln>
            <a:solidFill>
              <a:schemeClr val="accent1"/>
            </a:solidFill>
          </a:ln>
        </p:spPr>
        <p:txBody>
          <a:bodyPr wrap="none" rtlCol="0">
            <a:spAutoFit/>
          </a:bodyPr>
          <a:lstStyle/>
          <a:p>
            <a:r>
              <a:rPr lang="en-US" dirty="0" err="1">
                <a:latin typeface="Courier New" panose="02070309020205020404" pitchFamily="49" charset="0"/>
                <a:cs typeface="Courier New" panose="02070309020205020404" pitchFamily="49" charset="0"/>
              </a:rPr>
              <a:t>sml</a:t>
            </a:r>
            <a:r>
              <a:rPr lang="en-US" dirty="0">
                <a:latin typeface="Courier New" panose="02070309020205020404" pitchFamily="49" charset="0"/>
                <a:cs typeface="Courier New" panose="02070309020205020404" pitchFamily="49" charset="0"/>
              </a:rPr>
              <a:t> &lt; </a:t>
            </a:r>
            <a:r>
              <a:rPr lang="en-US" dirty="0" err="1">
                <a:latin typeface="Courier New" panose="02070309020205020404" pitchFamily="49" charset="0"/>
                <a:cs typeface="Courier New" panose="02070309020205020404" pitchFamily="49" charset="0"/>
              </a:rPr>
              <a:t>filename.sml</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90896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914400"/>
            <a:ext cx="9144000" cy="4782153"/>
          </a:xfrm>
          <a:prstGeom prst="rect">
            <a:avLst/>
          </a:prstGeom>
        </p:spPr>
      </p:pic>
    </p:spTree>
    <p:extLst>
      <p:ext uri="{BB962C8B-B14F-4D97-AF65-F5344CB8AC3E}">
        <p14:creationId xmlns:p14="http://schemas.microsoft.com/office/powerpoint/2010/main" val="2900376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914400"/>
            <a:ext cx="9144000" cy="4782153"/>
          </a:xfrm>
          <a:prstGeom prst="rect">
            <a:avLst/>
          </a:prstGeom>
        </p:spPr>
      </p:pic>
    </p:spTree>
    <p:extLst>
      <p:ext uri="{BB962C8B-B14F-4D97-AF65-F5344CB8AC3E}">
        <p14:creationId xmlns:p14="http://schemas.microsoft.com/office/powerpoint/2010/main" val="308100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914400"/>
            <a:ext cx="9144000" cy="4782153"/>
          </a:xfrm>
          <a:prstGeom prst="rect">
            <a:avLst/>
          </a:prstGeom>
        </p:spPr>
      </p:pic>
    </p:spTree>
    <p:extLst>
      <p:ext uri="{BB962C8B-B14F-4D97-AF65-F5344CB8AC3E}">
        <p14:creationId xmlns:p14="http://schemas.microsoft.com/office/powerpoint/2010/main" val="3923322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914400"/>
            <a:ext cx="9144000" cy="4782153"/>
          </a:xfrm>
          <a:prstGeom prst="rect">
            <a:avLst/>
          </a:prstGeom>
        </p:spPr>
      </p:pic>
    </p:spTree>
    <p:extLst>
      <p:ext uri="{BB962C8B-B14F-4D97-AF65-F5344CB8AC3E}">
        <p14:creationId xmlns:p14="http://schemas.microsoft.com/office/powerpoint/2010/main" val="3064087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7457</TotalTime>
  <Words>360</Words>
  <Application>Microsoft Office PowerPoint</Application>
  <PresentationFormat>On-screen Show (4:3)</PresentationFormat>
  <Paragraphs>67</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Courier New</vt:lpstr>
      <vt:lpstr>Symbol</vt:lpstr>
      <vt:lpstr>Calibri</vt:lpstr>
      <vt:lpstr>Arial</vt:lpstr>
      <vt:lpstr>Gallery</vt:lpstr>
      <vt:lpstr>SML</vt:lpstr>
      <vt:lpstr>PowerPoint Presentation</vt:lpstr>
      <vt:lpstr>Executing a Program</vt:lpstr>
      <vt:lpstr>PowerPoint Presentation</vt:lpstr>
      <vt:lpstr>Command line execution from the current working directory </vt:lpstr>
      <vt:lpstr>PowerPoint Presentation</vt:lpstr>
      <vt:lpstr>PowerPoint Presentation</vt:lpstr>
      <vt:lpstr>PowerPoint Presentation</vt:lpstr>
      <vt:lpstr>PowerPoint Presentation</vt:lpstr>
      <vt:lpstr>Command line execution using fully qualified name </vt:lpstr>
      <vt:lpstr>PowerPoint Presentation</vt:lpstr>
      <vt:lpstr>PowerPoint Presentation</vt:lpstr>
      <vt:lpstr>Loading a file from within the sml interpreter</vt:lpstr>
      <vt:lpstr>Loading a file from within the sml interpreter</vt:lpstr>
      <vt:lpstr>PowerPoint Presentation</vt:lpstr>
      <vt:lpstr>PowerPoint Presentation</vt:lpstr>
      <vt:lpstr>PowerPoint Presentation</vt:lpstr>
      <vt:lpstr>PowerPoint Presentation</vt:lpstr>
      <vt:lpstr>PowerPoint Presentation</vt:lpstr>
      <vt:lpstr>Scripts</vt:lpstr>
      <vt:lpstr>DOS Scripts containing hard-coded file names</vt:lpstr>
      <vt:lpstr>DOS Scripts using variables</vt:lpstr>
      <vt:lpstr>Using the bricklayer IDE</vt:lpstr>
      <vt:lpstr>Bricklayer</vt:lpstr>
      <vt:lpstr>Windows</vt:lpstr>
      <vt:lpstr>Mac os</vt:lpstr>
      <vt:lpstr>PowerPoint Presentation</vt:lpstr>
      <vt:lpstr>PowerPoint Presentation</vt:lpstr>
      <vt:lpstr>The end</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vwinter</dc:creator>
  <cp:lastModifiedBy>Victor Winter</cp:lastModifiedBy>
  <cp:revision>283</cp:revision>
  <dcterms:created xsi:type="dcterms:W3CDTF">2012-08-22T13:17:44Z</dcterms:created>
  <dcterms:modified xsi:type="dcterms:W3CDTF">2018-03-06T13:33:28Z</dcterms:modified>
</cp:coreProperties>
</file>