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1" r:id="rId1"/>
  </p:sldMasterIdLst>
  <p:notesMasterIdLst>
    <p:notesMasterId r:id="rId25"/>
  </p:notesMasterIdLst>
  <p:handoutMasterIdLst>
    <p:handoutMasterId r:id="rId26"/>
  </p:handoutMasterIdLst>
  <p:sldIdLst>
    <p:sldId id="391" r:id="rId2"/>
    <p:sldId id="411" r:id="rId3"/>
    <p:sldId id="412" r:id="rId4"/>
    <p:sldId id="407" r:id="rId5"/>
    <p:sldId id="392" r:id="rId6"/>
    <p:sldId id="397" r:id="rId7"/>
    <p:sldId id="399" r:id="rId8"/>
    <p:sldId id="393" r:id="rId9"/>
    <p:sldId id="394" r:id="rId10"/>
    <p:sldId id="398" r:id="rId11"/>
    <p:sldId id="395" r:id="rId12"/>
    <p:sldId id="401" r:id="rId13"/>
    <p:sldId id="400" r:id="rId14"/>
    <p:sldId id="402" r:id="rId15"/>
    <p:sldId id="396" r:id="rId16"/>
    <p:sldId id="403" r:id="rId17"/>
    <p:sldId id="408" r:id="rId18"/>
    <p:sldId id="409" r:id="rId19"/>
    <p:sldId id="410" r:id="rId20"/>
    <p:sldId id="413" r:id="rId21"/>
    <p:sldId id="414" r:id="rId22"/>
    <p:sldId id="415" r:id="rId23"/>
    <p:sldId id="388" r:id="rId2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83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4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0BD33-A1F8-49A9-B04D-B1E56D19E00D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FBBA-C8F5-4977-836B-5049A9A3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4BAE-1822-43CE-B35A-9B725FBDFD71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D5283-29F1-4D12-A1A6-FE6586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D5283-29F1-4D12-A1A6-FE6586F506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52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D5283-29F1-4D12-A1A6-FE6586F506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7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D5283-29F1-4D12-A1A6-FE6586F506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26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98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32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0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7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12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0B29BA9-25EC-47D4-918F-FB08A3BC88F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5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9BA9-25EC-47D4-918F-FB08A3BC88F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 Declarations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assigning declaration</a:t>
            </a:r>
          </a:p>
        </p:txBody>
      </p:sp>
    </p:spTree>
    <p:extLst>
      <p:ext uri="{BB962C8B-B14F-4D97-AF65-F5344CB8AC3E}">
        <p14:creationId xmlns:p14="http://schemas.microsoft.com/office/powerpoint/2010/main" val="1842460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07" y="2057400"/>
            <a:ext cx="7090909" cy="3450613"/>
          </a:xfrm>
        </p:spPr>
        <p:txBody>
          <a:bodyPr>
            <a:noAutofit/>
          </a:bodyPr>
          <a:lstStyle/>
          <a:p>
            <a:r>
              <a:rPr lang="en-US" dirty="0"/>
              <a:t>A match pattern is a term belonging to T(F,X).</a:t>
            </a:r>
          </a:p>
          <a:p>
            <a:r>
              <a:rPr lang="en-US" dirty="0"/>
              <a:t>A match pattern may only contain </a:t>
            </a:r>
            <a:r>
              <a:rPr lang="en-US" dirty="0" err="1"/>
              <a:t>nullary</a:t>
            </a:r>
            <a:r>
              <a:rPr lang="en-US" dirty="0"/>
              <a:t> functions (i.e., constants) that belong to equality types.</a:t>
            </a:r>
          </a:p>
          <a:p>
            <a:r>
              <a:rPr lang="en-US" dirty="0"/>
              <a:t>A match pattern may contain extraneous parenthesis. These have no effect (they are stripped away in a preprocessing step).</a:t>
            </a:r>
          </a:p>
          <a:p>
            <a:r>
              <a:rPr lang="en-US" dirty="0"/>
              <a:t>Matching variables can only be bound to values. In other words, the ground terms in match expressions are values.</a:t>
            </a:r>
          </a:p>
          <a:p>
            <a:r>
              <a:rPr lang="en-US" dirty="0"/>
              <a:t> If the match of a </a:t>
            </a:r>
            <a:r>
              <a:rPr lang="en-US" dirty="0" err="1"/>
              <a:t>val</a:t>
            </a:r>
            <a:r>
              <a:rPr lang="en-US" dirty="0"/>
              <a:t>-declaration fails, an exception is thrown.</a:t>
            </a:r>
          </a:p>
        </p:txBody>
      </p:sp>
    </p:spTree>
    <p:extLst>
      <p:ext uri="{BB962C8B-B14F-4D97-AF65-F5344CB8AC3E}">
        <p14:creationId xmlns:p14="http://schemas.microsoft.com/office/powerpoint/2010/main" val="2407405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254435"/>
              </p:ext>
            </p:extLst>
          </p:nvPr>
        </p:nvGraphicFramePr>
        <p:xfrm>
          <a:off x="1219200" y="1295400"/>
          <a:ext cx="7010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265788215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54168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val</a:t>
                      </a:r>
                      <a:r>
                        <a:rPr lang="en-US" sz="1800" dirty="0"/>
                        <a:t>-declaration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785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val</a:t>
                      </a:r>
                      <a:r>
                        <a:rPr lang="en-US" sz="1800" dirty="0"/>
                        <a:t> 0</a:t>
                      </a:r>
                      <a:r>
                        <a:rPr lang="en-US" sz="1800" baseline="0" dirty="0"/>
                        <a:t> = 0;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This is legal, but does nothing.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51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val</a:t>
                      </a:r>
                      <a:r>
                        <a:rPr lang="en-US" sz="1800" dirty="0"/>
                        <a:t> (0) = 0;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This is legal, but does nothing.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92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val</a:t>
                      </a:r>
                      <a:r>
                        <a:rPr lang="en-US" sz="1800" dirty="0"/>
                        <a:t> x = 0;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variable</a:t>
                      </a:r>
                      <a:r>
                        <a:rPr lang="en-US" sz="1800" baseline="0" dirty="0"/>
                        <a:t> x is bound to the value 0.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477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val</a:t>
                      </a:r>
                      <a:r>
                        <a:rPr lang="en-US" sz="1800" dirty="0"/>
                        <a:t> (x) = 0;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The variable</a:t>
                      </a:r>
                      <a:r>
                        <a:rPr lang="en-US" sz="1800" baseline="0" dirty="0"/>
                        <a:t> x is bound to the value 0.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56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val</a:t>
                      </a:r>
                      <a:r>
                        <a:rPr lang="en-US" sz="1800" dirty="0"/>
                        <a:t> 0 = 1;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Match</a:t>
                      </a:r>
                      <a:r>
                        <a:rPr lang="en-US" sz="1800" baseline="0" dirty="0"/>
                        <a:t> fails.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54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9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02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260812"/>
              </p:ext>
            </p:extLst>
          </p:nvPr>
        </p:nvGraphicFramePr>
        <p:xfrm>
          <a:off x="1219200" y="1295400"/>
          <a:ext cx="7010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265788215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54168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val</a:t>
                      </a:r>
                      <a:r>
                        <a:rPr lang="en-US" sz="1800" dirty="0"/>
                        <a:t>-declaration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785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val</a:t>
                      </a:r>
                      <a:r>
                        <a:rPr lang="en-US" sz="1800" dirty="0"/>
                        <a:t> x = 1.0;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The variable x is bound to the value 1.0.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928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val</a:t>
                      </a:r>
                      <a:r>
                        <a:rPr lang="en-US" sz="1800" dirty="0"/>
                        <a:t> x = 4 * 5;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The variable x is bound to the value 20.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0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val</a:t>
                      </a:r>
                      <a:r>
                        <a:rPr lang="en-US" sz="1800" dirty="0"/>
                        <a:t> 1.0 = 1.0;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Illegal,</a:t>
                      </a:r>
                      <a:r>
                        <a:rPr lang="en-US" sz="1800" baseline="0" dirty="0"/>
                        <a:t> 1.0 is of type real which is not an equality type.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358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380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7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179897"/>
              </p:ext>
            </p:extLst>
          </p:nvPr>
        </p:nvGraphicFramePr>
        <p:xfrm>
          <a:off x="1219200" y="1828800"/>
          <a:ext cx="7004538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338">
                  <a:extLst>
                    <a:ext uri="{9D8B030D-6E8A-4147-A177-3AD203B41FA5}">
                      <a16:colId xmlns:a16="http://schemas.microsoft.com/office/drawing/2014/main" val="1091201958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400680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val</a:t>
                      </a:r>
                      <a:r>
                        <a:rPr lang="en-US" sz="1800" dirty="0"/>
                        <a:t>-declaration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40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val</a:t>
                      </a:r>
                      <a:r>
                        <a:rPr lang="en-US" sz="1800" dirty="0"/>
                        <a:t> (</a:t>
                      </a:r>
                      <a:r>
                        <a:rPr lang="en-US" sz="1800" dirty="0" err="1"/>
                        <a:t>x,y</a:t>
                      </a:r>
                      <a:r>
                        <a:rPr lang="en-US" sz="1800" dirty="0"/>
                        <a:t>) = (1,2);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variables</a:t>
                      </a:r>
                      <a:r>
                        <a:rPr lang="en-US" sz="1800" baseline="0" dirty="0"/>
                        <a:t> x and y will be bound to the values 1 and 2 respectively.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94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val</a:t>
                      </a:r>
                      <a:r>
                        <a:rPr lang="en-US" sz="1800" dirty="0"/>
                        <a:t> t = (1+2, 2*2);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variable t is bound to the tuple (3,4).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61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val</a:t>
                      </a:r>
                      <a:r>
                        <a:rPr lang="en-US" sz="1800" baseline="0" dirty="0"/>
                        <a:t> (</a:t>
                      </a:r>
                      <a:r>
                        <a:rPr lang="en-US" sz="1800" baseline="0" dirty="0" err="1"/>
                        <a:t>x,y</a:t>
                      </a:r>
                      <a:r>
                        <a:rPr lang="en-US" sz="1800" baseline="0" dirty="0"/>
                        <a:t>) = t;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Assuming the previous t, x and y will be bound to 3 and 4 respectively.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84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val</a:t>
                      </a:r>
                      <a:r>
                        <a:rPr lang="en-US" sz="1800" dirty="0"/>
                        <a:t> (x,4) = 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Assuming the previous t, x will be bound to 3.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871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362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38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use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623067"/>
          </a:xfrm>
        </p:spPr>
        <p:txBody>
          <a:bodyPr/>
          <a:lstStyle/>
          <a:p>
            <a:r>
              <a:rPr lang="en-US" dirty="0"/>
              <a:t>The matching algorithm presented in this course defines matching for terms which may contain multiple occurrences of the same (matching) variable.</a:t>
            </a:r>
          </a:p>
          <a:p>
            <a:pPr marL="0" indent="0">
              <a:buNone/>
            </a:pPr>
            <a:r>
              <a:rPr lang="en-US" dirty="0"/>
              <a:t>			plus(</a:t>
            </a:r>
            <a:r>
              <a:rPr lang="en-US" dirty="0" err="1"/>
              <a:t>x,x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 times(2,x)</a:t>
            </a:r>
            <a:endParaRPr lang="en-US" dirty="0"/>
          </a:p>
          <a:p>
            <a:r>
              <a:rPr lang="en-US" dirty="0"/>
              <a:t>Terms that prohibit multiple occurrences of the same matching variable are referred to as </a:t>
            </a:r>
            <a:r>
              <a:rPr lang="en-US" dirty="0">
                <a:solidFill>
                  <a:srgbClr val="C00000"/>
                </a:solidFill>
              </a:rPr>
              <a:t>linear</a:t>
            </a:r>
            <a:r>
              <a:rPr lang="en-US" dirty="0"/>
              <a:t>.</a:t>
            </a:r>
          </a:p>
          <a:p>
            <a:r>
              <a:rPr lang="en-US" dirty="0"/>
              <a:t>Terms that permit multiple occurrences of the same matching variable are referred to as </a:t>
            </a:r>
            <a:r>
              <a:rPr lang="en-US" dirty="0">
                <a:solidFill>
                  <a:srgbClr val="C00000"/>
                </a:solidFill>
              </a:rPr>
              <a:t>non-linear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88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15656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SML uses a restricted form of matching called </a:t>
            </a:r>
            <a:r>
              <a:rPr lang="en-US" i="1" dirty="0">
                <a:solidFill>
                  <a:srgbClr val="C00000"/>
                </a:solidFill>
              </a:rPr>
              <a:t>pattern matching</a:t>
            </a:r>
            <a:r>
              <a:rPr lang="en-US" dirty="0"/>
              <a:t>.</a:t>
            </a:r>
          </a:p>
          <a:p>
            <a:r>
              <a:rPr lang="en-US" dirty="0"/>
              <a:t>Pattern matching only involves linear terms. This restriction is for efficiency purposes.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695697"/>
              </p:ext>
            </p:extLst>
          </p:nvPr>
        </p:nvGraphicFramePr>
        <p:xfrm>
          <a:off x="1226893" y="4114800"/>
          <a:ext cx="700453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338">
                  <a:extLst>
                    <a:ext uri="{9D8B030D-6E8A-4147-A177-3AD203B41FA5}">
                      <a16:colId xmlns:a16="http://schemas.microsoft.com/office/drawing/2014/main" val="1091201958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400680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val</a:t>
                      </a:r>
                      <a:r>
                        <a:rPr lang="en-US" sz="1800" dirty="0"/>
                        <a:t>-declaration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40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val</a:t>
                      </a:r>
                      <a:r>
                        <a:rPr lang="en-US" sz="1800" dirty="0"/>
                        <a:t> (</a:t>
                      </a:r>
                      <a:r>
                        <a:rPr lang="en-US" sz="1800" dirty="0" err="1"/>
                        <a:t>x,y</a:t>
                      </a:r>
                      <a:r>
                        <a:rPr lang="en-US" sz="1800" dirty="0"/>
                        <a:t>) = (1,1);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variables</a:t>
                      </a:r>
                      <a:r>
                        <a:rPr lang="en-US" sz="1800" baseline="0" dirty="0"/>
                        <a:t> x and y will be bound to the values 1 and 1 respectively.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94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val</a:t>
                      </a:r>
                      <a:r>
                        <a:rPr lang="en-US" sz="1800" dirty="0"/>
                        <a:t> (</a:t>
                      </a:r>
                      <a:r>
                        <a:rPr lang="en-US" sz="1800" dirty="0" err="1"/>
                        <a:t>x,x</a:t>
                      </a:r>
                      <a:r>
                        <a:rPr lang="en-US" sz="1800" dirty="0"/>
                        <a:t>) = (1,1);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Error – nonlinear use of variables.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600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334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5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SML, a </a:t>
            </a:r>
            <a:r>
              <a:rPr lang="en-US" i="1" dirty="0"/>
              <a:t>variable</a:t>
            </a:r>
            <a:r>
              <a:rPr lang="en-US" dirty="0"/>
              <a:t> is a language construct which can be associated a value and a type. </a:t>
            </a:r>
          </a:p>
          <a:p>
            <a:r>
              <a:rPr lang="en-US" dirty="0"/>
              <a:t>In books on programming languages, the terms </a:t>
            </a:r>
            <a:r>
              <a:rPr lang="en-US" i="1" dirty="0"/>
              <a:t>variable</a:t>
            </a:r>
            <a:r>
              <a:rPr lang="en-US" dirty="0"/>
              <a:t>, </a:t>
            </a:r>
            <a:r>
              <a:rPr lang="en-US" i="1" dirty="0"/>
              <a:t>name</a:t>
            </a:r>
            <a:r>
              <a:rPr lang="en-US" dirty="0"/>
              <a:t>, and </a:t>
            </a:r>
            <a:r>
              <a:rPr lang="en-US" i="1" dirty="0"/>
              <a:t>identifier (id)</a:t>
            </a:r>
            <a:r>
              <a:rPr lang="en-US" dirty="0"/>
              <a:t> are often used loosely in an interchangeable manner. </a:t>
            </a:r>
          </a:p>
          <a:p>
            <a:r>
              <a:rPr lang="en-US" dirty="0"/>
              <a:t>Conceptually, a variable represents a place where values can be stored. </a:t>
            </a:r>
          </a:p>
          <a:p>
            <a:r>
              <a:rPr lang="en-US" dirty="0"/>
              <a:t>An identifier is how the value in a place can be referenced within a program. </a:t>
            </a:r>
          </a:p>
        </p:txBody>
      </p:sp>
    </p:spTree>
    <p:extLst>
      <p:ext uri="{BB962C8B-B14F-4D97-AF65-F5344CB8AC3E}">
        <p14:creationId xmlns:p14="http://schemas.microsoft.com/office/powerpoint/2010/main" val="340300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9278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SML, a token consisting of a single underscore denotes a kind of variable known as a wildcard. </a:t>
            </a:r>
          </a:p>
          <a:p>
            <a:r>
              <a:rPr lang="en-US" dirty="0"/>
              <a:t>Wildcards participate in pattern matching just like other variables.</a:t>
            </a:r>
          </a:p>
          <a:p>
            <a:r>
              <a:rPr lang="en-US" dirty="0"/>
              <a:t>However, wildcard bindings do not produce entries in the substitution </a:t>
            </a:r>
            <a:r>
              <a:rPr lang="en-US" dirty="0">
                <a:sym typeface="Symbol" panose="05050102010706020507" pitchFamily="18" charset="2"/>
              </a:rPr>
              <a:t> that is created during matching</a:t>
            </a:r>
            <a:r>
              <a:rPr lang="en-US" dirty="0"/>
              <a:t>. This is done for efficiency reasons. </a:t>
            </a:r>
          </a:p>
          <a:p>
            <a:r>
              <a:rPr lang="en-US" dirty="0"/>
              <a:t>Non-linear use of wildcards is match patterns is permitted.</a:t>
            </a:r>
          </a:p>
          <a:p>
            <a:r>
              <a:rPr lang="en-US" dirty="0"/>
              <a:t>A wildcard cannot occur on the </a:t>
            </a:r>
            <a:r>
              <a:rPr lang="en-US" dirty="0" err="1"/>
              <a:t>rhs</a:t>
            </a:r>
            <a:r>
              <a:rPr lang="en-US" dirty="0"/>
              <a:t> of an equation – an issue which we will encounter when we consider function declarations.</a:t>
            </a:r>
          </a:p>
        </p:txBody>
      </p:sp>
    </p:spTree>
    <p:extLst>
      <p:ext uri="{BB962C8B-B14F-4D97-AF65-F5344CB8AC3E}">
        <p14:creationId xmlns:p14="http://schemas.microsoft.com/office/powerpoint/2010/main" val="579706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45811"/>
              </p:ext>
            </p:extLst>
          </p:nvPr>
        </p:nvGraphicFramePr>
        <p:xfrm>
          <a:off x="533400" y="1859280"/>
          <a:ext cx="8305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125">
                  <a:extLst>
                    <a:ext uri="{9D8B030D-6E8A-4147-A177-3AD203B41FA5}">
                      <a16:colId xmlns:a16="http://schemas.microsoft.com/office/drawing/2014/main" val="1091201958"/>
                    </a:ext>
                  </a:extLst>
                </a:gridCol>
                <a:gridCol w="5641675">
                  <a:extLst>
                    <a:ext uri="{9D8B030D-6E8A-4147-A177-3AD203B41FA5}">
                      <a16:colId xmlns:a16="http://schemas.microsoft.com/office/drawing/2014/main" val="2400680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val</a:t>
                      </a:r>
                      <a:r>
                        <a:rPr lang="en-US" sz="1800" dirty="0"/>
                        <a:t>-declaration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40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val</a:t>
                      </a:r>
                      <a:r>
                        <a:rPr lang="en-US" sz="1800" dirty="0"/>
                        <a:t> (x,_) = (1,2);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variable</a:t>
                      </a:r>
                      <a:r>
                        <a:rPr lang="en-US" sz="1800" baseline="0" dirty="0"/>
                        <a:t> x will be bound to the value 1.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94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val</a:t>
                      </a:r>
                      <a:r>
                        <a:rPr lang="en-US" sz="1800" dirty="0"/>
                        <a:t> _ = print “\</a:t>
                      </a:r>
                      <a:r>
                        <a:rPr lang="en-US" sz="1800" dirty="0" err="1"/>
                        <a:t>nhello</a:t>
                      </a:r>
                      <a:r>
                        <a:rPr lang="en-US" sz="1800" dirty="0"/>
                        <a:t>\n”;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“don’t care” </a:t>
                      </a:r>
                      <a:r>
                        <a:rPr lang="en-US" sz="1800" dirty="0" err="1"/>
                        <a:t>val</a:t>
                      </a:r>
                      <a:r>
                        <a:rPr lang="en-US" sz="1800" baseline="0" dirty="0"/>
                        <a:t> declaration used only for its side-effect.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60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val</a:t>
                      </a:r>
                      <a:r>
                        <a:rPr lang="en-US" sz="1800" dirty="0"/>
                        <a:t> (_,y,_) = (1,2,3);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The variable</a:t>
                      </a:r>
                      <a:r>
                        <a:rPr lang="en-US" sz="1800" baseline="0" dirty="0"/>
                        <a:t> y will be bound to the value 2.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375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687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C42FE7-8E16-4B18-88E8-97714C3C1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990600"/>
            <a:ext cx="80391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29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06336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2743200"/>
            <a:ext cx="5698996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alpha        = [A-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-z];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alphanumeric = [A-Za-z0-9_];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= {alpha}{alphanumeric}*;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wildcard     = “_”;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identifier   =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| {wildcard};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2319" y="2043445"/>
            <a:ext cx="534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Below is an oversimplified definition of SML identifiers.</a:t>
            </a:r>
          </a:p>
        </p:txBody>
      </p:sp>
    </p:spTree>
    <p:extLst>
      <p:ext uri="{BB962C8B-B14F-4D97-AF65-F5344CB8AC3E}">
        <p14:creationId xmlns:p14="http://schemas.microsoft.com/office/powerpoint/2010/main" val="3104061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1562" y="2514600"/>
            <a:ext cx="73152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declaration  ::=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valDec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valDec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::=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matchPattern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“=” expression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matchPattern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::= …</a:t>
            </a:r>
          </a:p>
        </p:txBody>
      </p:sp>
    </p:spTree>
    <p:extLst>
      <p:ext uri="{BB962C8B-B14F-4D97-AF65-F5344CB8AC3E}">
        <p14:creationId xmlns:p14="http://schemas.microsoft.com/office/powerpoint/2010/main" val="12715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that type information is not a required part of a </a:t>
            </a:r>
            <a:r>
              <a:rPr lang="en-US" dirty="0" err="1"/>
              <a:t>val</a:t>
            </a:r>
            <a:r>
              <a:rPr lang="en-US" dirty="0"/>
              <a:t>-declaration.</a:t>
            </a:r>
          </a:p>
          <a:p>
            <a:r>
              <a:rPr lang="en-US" dirty="0"/>
              <a:t>A </a:t>
            </a:r>
            <a:r>
              <a:rPr lang="en-US" dirty="0" err="1"/>
              <a:t>val</a:t>
            </a:r>
            <a:r>
              <a:rPr lang="en-US" dirty="0"/>
              <a:t>-declaration is like an “assigning declaration” – a “one time thing”. In other words, a declared variable is bound only once.</a:t>
            </a:r>
          </a:p>
          <a:p>
            <a:r>
              <a:rPr lang="en-US" dirty="0"/>
              <a:t>This is distinctly different from assignment where a variable can be bound and later re-bound.</a:t>
            </a:r>
          </a:p>
        </p:txBody>
      </p:sp>
    </p:spTree>
    <p:extLst>
      <p:ext uri="{BB962C8B-B14F-4D97-AF65-F5344CB8AC3E}">
        <p14:creationId xmlns:p14="http://schemas.microsoft.com/office/powerpoint/2010/main" val="39524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usage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4162" y="2057400"/>
            <a:ext cx="403383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      = 5 * 6;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       = (x,7);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y,z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  = t;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       =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env,s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env,s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 m;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8280" y="4775537"/>
            <a:ext cx="66651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 that similar bindings and matches can occur between the </a:t>
            </a:r>
            <a:r>
              <a:rPr lang="en-US" sz="2000" dirty="0">
                <a:solidFill>
                  <a:srgbClr val="C00000"/>
                </a:solidFill>
              </a:rPr>
              <a:t>formal parameters</a:t>
            </a:r>
            <a:r>
              <a:rPr lang="en-US" sz="2000" dirty="0"/>
              <a:t> of a function declaration and the </a:t>
            </a:r>
            <a:r>
              <a:rPr lang="en-US" sz="2000" dirty="0">
                <a:solidFill>
                  <a:srgbClr val="C00000"/>
                </a:solidFill>
              </a:rPr>
              <a:t>actual parameters</a:t>
            </a:r>
            <a:r>
              <a:rPr lang="en-US" sz="2000" dirty="0"/>
              <a:t> of a function call. </a:t>
            </a:r>
          </a:p>
        </p:txBody>
      </p:sp>
    </p:spTree>
    <p:extLst>
      <p:ext uri="{BB962C8B-B14F-4D97-AF65-F5344CB8AC3E}">
        <p14:creationId xmlns:p14="http://schemas.microsoft.com/office/powerpoint/2010/main" val="51574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7608" y="2286000"/>
            <a:ext cx="58031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declaration</a:t>
            </a:r>
          </a:p>
          <a:p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matchPattern</a:t>
            </a:r>
            <a:r>
              <a:rPr lang="en-US" sz="2000" dirty="0"/>
              <a:t> = expression</a:t>
            </a:r>
          </a:p>
          <a:p>
            <a:endParaRPr lang="en-US" sz="2000" dirty="0"/>
          </a:p>
          <a:p>
            <a:r>
              <a:rPr lang="en-US" sz="2000" dirty="0"/>
              <a:t>will result in the following match expression,</a:t>
            </a:r>
          </a:p>
          <a:p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err="1"/>
              <a:t>matchPattern</a:t>
            </a:r>
            <a:r>
              <a:rPr lang="en-US" sz="2000" dirty="0"/>
              <a:t> &lt;&lt; target</a:t>
            </a:r>
          </a:p>
          <a:p>
            <a:endParaRPr lang="en-US" sz="2000" dirty="0"/>
          </a:p>
          <a:p>
            <a:r>
              <a:rPr lang="en-US" sz="2000" dirty="0"/>
              <a:t>where </a:t>
            </a:r>
            <a:r>
              <a:rPr lang="en-US" sz="2000" dirty="0">
                <a:solidFill>
                  <a:srgbClr val="C00000"/>
                </a:solidFill>
              </a:rPr>
              <a:t>target</a:t>
            </a:r>
            <a:r>
              <a:rPr lang="en-US" sz="2000" dirty="0"/>
              <a:t> is the </a:t>
            </a:r>
            <a:r>
              <a:rPr lang="en-US" sz="2000" dirty="0">
                <a:solidFill>
                  <a:srgbClr val="C00000"/>
                </a:solidFill>
              </a:rPr>
              <a:t>value</a:t>
            </a:r>
            <a:r>
              <a:rPr lang="en-US" sz="2000" dirty="0"/>
              <a:t> that expression reduces to. Keep in mind that values, such as tuples, can have structure.</a:t>
            </a:r>
          </a:p>
        </p:txBody>
      </p:sp>
    </p:spTree>
    <p:extLst>
      <p:ext uri="{BB962C8B-B14F-4D97-AF65-F5344CB8AC3E}">
        <p14:creationId xmlns:p14="http://schemas.microsoft.com/office/powerpoint/2010/main" val="164003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term-language variation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Let us consider the following variation of our standard term language T(F,X) where tuples have arity-like functions, but have no name.</a:t>
            </a:r>
          </a:p>
          <a:p>
            <a:r>
              <a:rPr lang="en-US" dirty="0"/>
              <a:t>F</a:t>
            </a:r>
            <a:r>
              <a:rPr lang="en-US" baseline="30000" dirty="0"/>
              <a:t>0</a:t>
            </a:r>
            <a:r>
              <a:rPr lang="en-US" dirty="0"/>
              <a:t> = values belonging to primitive types </a:t>
            </a:r>
          </a:p>
          <a:p>
            <a:r>
              <a:rPr lang="en-US" dirty="0"/>
              <a:t>F</a:t>
            </a:r>
            <a:r>
              <a:rPr lang="en-US" baseline="30000" dirty="0"/>
              <a:t>2</a:t>
            </a:r>
            <a:r>
              <a:rPr lang="en-US" dirty="0"/>
              <a:t> - tuples consisting of 2 elements</a:t>
            </a:r>
          </a:p>
          <a:p>
            <a:pPr marL="0" indent="0">
              <a:buNone/>
            </a:pPr>
            <a:r>
              <a:rPr lang="en-US" dirty="0"/>
              <a:t>    …</a:t>
            </a:r>
          </a:p>
          <a:p>
            <a:r>
              <a:rPr lang="en-US" dirty="0" err="1"/>
              <a:t>F</a:t>
            </a:r>
            <a:r>
              <a:rPr lang="en-US" baseline="30000" dirty="0" err="1"/>
              <a:t>n</a:t>
            </a:r>
            <a:r>
              <a:rPr lang="en-US" dirty="0"/>
              <a:t> - tuples consisting of n elements</a:t>
            </a:r>
          </a:p>
          <a:p>
            <a:r>
              <a:rPr lang="en-US" dirty="0"/>
              <a:t>X = SML identifiers (i.e., variables)</a:t>
            </a:r>
          </a:p>
        </p:txBody>
      </p:sp>
    </p:spTree>
    <p:extLst>
      <p:ext uri="{BB962C8B-B14F-4D97-AF65-F5344CB8AC3E}">
        <p14:creationId xmlns:p14="http://schemas.microsoft.com/office/powerpoint/2010/main" val="148506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that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Primitive operations are not part of T(F,X). </a:t>
            </a:r>
          </a:p>
          <a:p>
            <a:r>
              <a:rPr lang="en-US" dirty="0"/>
              <a:t>In the future, we will add other terms to our term language (e.g., lists and user-defined datatypes).</a:t>
            </a:r>
          </a:p>
        </p:txBody>
      </p:sp>
    </p:spTree>
    <p:extLst>
      <p:ext uri="{BB962C8B-B14F-4D97-AF65-F5344CB8AC3E}">
        <p14:creationId xmlns:p14="http://schemas.microsoft.com/office/powerpoint/2010/main" val="25736957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8952</TotalTime>
  <Words>871</Words>
  <Application>Microsoft Office PowerPoint</Application>
  <PresentationFormat>On-screen Show (4:3)</PresentationFormat>
  <Paragraphs>123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Symbol</vt:lpstr>
      <vt:lpstr>Arial</vt:lpstr>
      <vt:lpstr>Courier New</vt:lpstr>
      <vt:lpstr>Calibri</vt:lpstr>
      <vt:lpstr>Gallery</vt:lpstr>
      <vt:lpstr>Val Declarations</vt:lpstr>
      <vt:lpstr>Variables</vt:lpstr>
      <vt:lpstr>Syntax of Variables</vt:lpstr>
      <vt:lpstr>Syntax</vt:lpstr>
      <vt:lpstr>Val Declarations</vt:lpstr>
      <vt:lpstr>Traditional usage</vt:lpstr>
      <vt:lpstr>Abstract view</vt:lpstr>
      <vt:lpstr>A term-language variation</vt:lpstr>
      <vt:lpstr>Note that</vt:lpstr>
      <vt:lpstr>Match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use of variables</vt:lpstr>
      <vt:lpstr>Pattern Matching</vt:lpstr>
      <vt:lpstr>PowerPoint Presentation</vt:lpstr>
      <vt:lpstr>Wildcards</vt:lpstr>
      <vt:lpstr>PowerPoint Presentation</vt:lpstr>
      <vt:lpstr>PowerPoint Presentation</vt:lpstr>
      <vt:lpstr>The end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vwinter</dc:creator>
  <cp:lastModifiedBy>Victor Winter</cp:lastModifiedBy>
  <cp:revision>332</cp:revision>
  <dcterms:created xsi:type="dcterms:W3CDTF">2012-08-22T13:17:44Z</dcterms:created>
  <dcterms:modified xsi:type="dcterms:W3CDTF">2017-10-24T14:32:53Z</dcterms:modified>
</cp:coreProperties>
</file>