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22"/>
  </p:notesMasterIdLst>
  <p:handoutMasterIdLst>
    <p:handoutMasterId r:id="rId23"/>
  </p:handoutMasterIdLst>
  <p:sldIdLst>
    <p:sldId id="391" r:id="rId2"/>
    <p:sldId id="406" r:id="rId3"/>
    <p:sldId id="408" r:id="rId4"/>
    <p:sldId id="409" r:id="rId5"/>
    <p:sldId id="412" r:id="rId6"/>
    <p:sldId id="415" r:id="rId7"/>
    <p:sldId id="416" r:id="rId8"/>
    <p:sldId id="410" r:id="rId9"/>
    <p:sldId id="411" r:id="rId10"/>
    <p:sldId id="414" r:id="rId11"/>
    <p:sldId id="413" r:id="rId12"/>
    <p:sldId id="417" r:id="rId13"/>
    <p:sldId id="418" r:id="rId14"/>
    <p:sldId id="419" r:id="rId15"/>
    <p:sldId id="420" r:id="rId16"/>
    <p:sldId id="421" r:id="rId17"/>
    <p:sldId id="423" r:id="rId18"/>
    <p:sldId id="422" r:id="rId19"/>
    <p:sldId id="424" r:id="rId20"/>
    <p:sldId id="388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83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declarations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 semantic equations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6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6400" y="228600"/>
            <a:ext cx="647700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sqTuple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(x, 0) = 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sqTuple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(0, y) = 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sqTuple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(x, 1) = 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sqTuple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(1, y) = y;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4038600"/>
            <a:ext cx="388620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sqTuple2 (x, y) =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if y = 0 then 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if x = 0 then 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if y = 1 then 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if x = 1 then y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raise exception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1852260"/>
            <a:ext cx="388620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sqTuple2 (x, y) =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if y = 0 then 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if x = 0 then 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if y = 1 then 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y;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38400" y="1752600"/>
            <a:ext cx="5181600" cy="1981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362200" y="1676400"/>
            <a:ext cx="5029200" cy="2209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91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 code is code that cannot be reached during execution.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3371707"/>
            <a:ext cx="3217547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true then 42 else 5</a:t>
            </a:r>
          </a:p>
        </p:txBody>
      </p:sp>
    </p:spTree>
    <p:extLst>
      <p:ext uri="{BB962C8B-B14F-4D97-AF65-F5344CB8AC3E}">
        <p14:creationId xmlns:p14="http://schemas.microsoft.com/office/powerpoint/2010/main" val="110433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2514600"/>
            <a:ext cx="50292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sqTuple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(x, 0) = 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sqTuple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(x, y) = x * 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sqTuple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(0, y) = 0;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3149263"/>
            <a:ext cx="3352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9700" y="4343400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SML considers dead code arising through matching to be a compile-time error.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Error: match redundant</a:t>
            </a:r>
          </a:p>
        </p:txBody>
      </p:sp>
    </p:spTree>
    <p:extLst>
      <p:ext uri="{BB962C8B-B14F-4D97-AF65-F5344CB8AC3E}">
        <p14:creationId xmlns:p14="http://schemas.microsoft.com/office/powerpoint/2010/main" val="222299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4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first class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Binding variables to function values</a:t>
            </a:r>
          </a:p>
        </p:txBody>
      </p:sp>
    </p:spTree>
    <p:extLst>
      <p:ext uri="{BB962C8B-B14F-4D97-AF65-F5344CB8AC3E}">
        <p14:creationId xmlns:p14="http://schemas.microsoft.com/office/powerpoint/2010/main" val="296069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values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2015733"/>
            <a:ext cx="8077200" cy="4156467"/>
          </a:xfrm>
        </p:spPr>
        <p:txBody>
          <a:bodyPr>
            <a:normAutofit/>
          </a:bodyPr>
          <a:lstStyle/>
          <a:p>
            <a:r>
              <a:rPr lang="en-US" dirty="0"/>
              <a:t>Among other things, a hallmark of functional programming languages is that they consider function values to be first-class citizens in the language.</a:t>
            </a:r>
          </a:p>
          <a:p>
            <a:r>
              <a:rPr lang="en-US" dirty="0"/>
              <a:t>Function values can participate in any suitable operation. For example,</a:t>
            </a:r>
          </a:p>
          <a:p>
            <a:pPr lvl="1"/>
            <a:r>
              <a:rPr lang="en-US" dirty="0"/>
              <a:t>expressions can have function values as their result,</a:t>
            </a:r>
          </a:p>
          <a:p>
            <a:pPr lvl="1"/>
            <a:r>
              <a:rPr lang="en-US" dirty="0"/>
              <a:t>tuple elements can be function values,</a:t>
            </a:r>
          </a:p>
          <a:p>
            <a:pPr lvl="1"/>
            <a:r>
              <a:rPr lang="en-US" dirty="0"/>
              <a:t>a function value can be the actual parameter of a function call,</a:t>
            </a:r>
          </a:p>
          <a:p>
            <a:pPr lvl="1"/>
            <a:r>
              <a:rPr lang="en-US" dirty="0"/>
              <a:t>a function can return a function value as its result</a:t>
            </a:r>
          </a:p>
          <a:p>
            <a:r>
              <a:rPr lang="en-US" dirty="0"/>
              <a:t>Note that determining whether two functions are semantically equivalent is undecidable. Therefore, function types are not equality types. </a:t>
            </a:r>
          </a:p>
        </p:txBody>
      </p:sp>
    </p:spTree>
    <p:extLst>
      <p:ext uri="{BB962C8B-B14F-4D97-AF65-F5344CB8AC3E}">
        <p14:creationId xmlns:p14="http://schemas.microsoft.com/office/powerpoint/2010/main" val="1859801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9362" y="2743200"/>
            <a:ext cx="4419600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x * x;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5;</a:t>
            </a:r>
          </a:p>
        </p:txBody>
      </p:sp>
    </p:spTree>
    <p:extLst>
      <p:ext uri="{BB962C8B-B14F-4D97-AF65-F5344CB8AC3E}">
        <p14:creationId xmlns:p14="http://schemas.microsoft.com/office/powerpoint/2010/main" val="337467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4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9362" y="2743200"/>
            <a:ext cx="441960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x * x;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apply (f, x ) = f x;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apply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5);</a:t>
            </a:r>
          </a:p>
        </p:txBody>
      </p:sp>
    </p:spTree>
    <p:extLst>
      <p:ext uri="{BB962C8B-B14F-4D97-AF65-F5344CB8AC3E}">
        <p14:creationId xmlns:p14="http://schemas.microsoft.com/office/powerpoint/2010/main" val="69053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843" y="1905000"/>
            <a:ext cx="8148638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declaration    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funDec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funDec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::= “fun”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funEquationList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funEquationList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funEquation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“|”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funEquationList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funEquation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funEquation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::= 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“=“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funBody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funBody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::= expression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matchPattern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087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06336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usage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2163901"/>
            <a:ext cx="6477000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      = x * x;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square (x) = x * x;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abs x = if x &lt; 0 then ~x else x;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sumTuple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x + y;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sqTuple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(x, 0) = 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sqTuple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(0, y) = 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sqTuple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(x, y) = x * y;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3491" y="5583544"/>
            <a:ext cx="702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Note that the </a:t>
            </a:r>
            <a:r>
              <a:rPr lang="en-US" sz="2000" dirty="0" err="1"/>
              <a:t>matchPattern</a:t>
            </a:r>
            <a:r>
              <a:rPr lang="en-US" sz="2000" dirty="0"/>
              <a:t> (</a:t>
            </a:r>
            <a:r>
              <a:rPr lang="en-US" sz="2000" dirty="0" err="1"/>
              <a:t>x,y</a:t>
            </a:r>
            <a:r>
              <a:rPr lang="en-US" sz="2000" dirty="0"/>
              <a:t>) constitutes a SINGLE parameter. </a:t>
            </a:r>
          </a:p>
        </p:txBody>
      </p:sp>
    </p:spTree>
    <p:extLst>
      <p:ext uri="{BB962C8B-B14F-4D97-AF65-F5344CB8AC3E}">
        <p14:creationId xmlns:p14="http://schemas.microsoft.com/office/powerpoint/2010/main" val="197725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and non-matching equivalences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2286000"/>
            <a:ext cx="64770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sqTuple1 (x, 0) = 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sqTuple1 (0, y) = 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sqTuple1 (x, y) = x * y;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sqTuple2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if y = 0 then 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if x = 0 then 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x * y;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91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order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1981200"/>
            <a:ext cx="6477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sqTuple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(x, 0) = 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sqTuple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(0, y) = 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sqTuple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(x, y) = x * y;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200400"/>
            <a:ext cx="81486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 </a:t>
            </a:r>
            <a:r>
              <a:rPr lang="en-US" sz="2000" dirty="0" err="1"/>
              <a:t>sqTuple</a:t>
            </a:r>
            <a:r>
              <a:rPr lang="en-US" sz="2000" dirty="0"/>
              <a:t>(e1,e2) denote a call to the function </a:t>
            </a:r>
            <a:r>
              <a:rPr lang="en-US" sz="2000" dirty="0" err="1"/>
              <a:t>sqTuple</a:t>
            </a:r>
            <a:r>
              <a:rPr lang="en-US" sz="2000" dirty="0"/>
              <a:t>. The application of the function </a:t>
            </a:r>
            <a:r>
              <a:rPr lang="en-US" sz="2000" dirty="0" err="1"/>
              <a:t>sqTuple</a:t>
            </a:r>
            <a:r>
              <a:rPr lang="en-US" sz="2000" dirty="0"/>
              <a:t> to the tuple  (e1,e2) proceeds as follows. 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Symbol" panose="05050102010706020507" pitchFamily="18" charset="2"/>
              </a:rPr>
              <a:t>e1,e2 * v1,e2 * v1,v2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Try</a:t>
            </a:r>
            <a:r>
              <a:rPr lang="en-US" sz="2000" dirty="0">
                <a:sym typeface="Symbol" panose="05050102010706020507" pitchFamily="18" charset="2"/>
              </a:rPr>
              <a:t> match  x,0 &lt;&lt; v1,v2  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Symbol" panose="05050102010706020507" pitchFamily="18" charset="2"/>
              </a:rPr>
              <a:t>If match  x,0 &lt;&lt; v1,v2    fail then try match  0,y &lt;&lt; v1,v2  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Symbol" panose="05050102010706020507" pitchFamily="18" charset="2"/>
              </a:rPr>
              <a:t>If match  0,y &lt;&lt; v1,v2    fail then match  </a:t>
            </a:r>
            <a:r>
              <a:rPr lang="en-US" sz="2000" dirty="0" err="1">
                <a:sym typeface="Symbol" panose="05050102010706020507" pitchFamily="18" charset="2"/>
              </a:rPr>
              <a:t>x,y</a:t>
            </a:r>
            <a:r>
              <a:rPr lang="en-US" sz="2000" dirty="0">
                <a:sym typeface="Symbol" panose="05050102010706020507" pitchFamily="18" charset="2"/>
              </a:rPr>
              <a:t> &lt;&lt; v1,v2   </a:t>
            </a:r>
          </a:p>
        </p:txBody>
      </p:sp>
    </p:spTree>
    <p:extLst>
      <p:ext uri="{BB962C8B-B14F-4D97-AF65-F5344CB8AC3E}">
        <p14:creationId xmlns:p14="http://schemas.microsoft.com/office/powerpoint/2010/main" val="304330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991315"/>
            <a:ext cx="6477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sqTuple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(x, 0) = 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sqTuple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(0, y) = 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sqTuple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(x, y) = x * y;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7261" y="3144538"/>
            <a:ext cx="754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 </a:t>
            </a:r>
            <a:r>
              <a:rPr lang="en-US" sz="2000" dirty="0" err="1"/>
              <a:t>sqTuple</a:t>
            </a:r>
            <a:r>
              <a:rPr lang="en-US" sz="2000" dirty="0"/>
              <a:t>(v1,v2) denote a call to the function </a:t>
            </a:r>
            <a:r>
              <a:rPr lang="en-US" sz="2000" dirty="0" err="1"/>
              <a:t>sqTuple</a:t>
            </a:r>
            <a:r>
              <a:rPr lang="en-US" sz="2000" dirty="0"/>
              <a:t>. Assuming everything is well-typed, the following expression is a tautology.</a:t>
            </a:r>
          </a:p>
          <a:p>
            <a:endParaRPr lang="en-US" sz="2000" dirty="0"/>
          </a:p>
          <a:p>
            <a:r>
              <a:rPr lang="en-US" sz="2000" dirty="0">
                <a:sym typeface="Symbol" panose="05050102010706020507" pitchFamily="18" charset="2"/>
              </a:rPr>
              <a:t>match  x,0 &lt;&lt; v1,v2   &lt;&gt; fail</a:t>
            </a:r>
          </a:p>
          <a:p>
            <a:r>
              <a:rPr lang="en-US" sz="2000" dirty="0" err="1">
                <a:sym typeface="Symbol" panose="05050102010706020507" pitchFamily="18" charset="2"/>
              </a:rPr>
              <a:t>orelse</a:t>
            </a:r>
            <a:endParaRPr lang="en-US" sz="2000" dirty="0">
              <a:sym typeface="Symbol" panose="05050102010706020507" pitchFamily="18" charset="2"/>
            </a:endParaRPr>
          </a:p>
          <a:p>
            <a:r>
              <a:rPr lang="en-US" sz="2000" dirty="0">
                <a:sym typeface="Symbol" panose="05050102010706020507" pitchFamily="18" charset="2"/>
              </a:rPr>
              <a:t>match  x,0 &lt;&lt; v1,v2   &lt;&gt; fail</a:t>
            </a:r>
          </a:p>
          <a:p>
            <a:r>
              <a:rPr lang="en-US" sz="2000" dirty="0" err="1">
                <a:sym typeface="Symbol" panose="05050102010706020507" pitchFamily="18" charset="2"/>
              </a:rPr>
              <a:t>orelse</a:t>
            </a:r>
            <a:endParaRPr lang="en-US" sz="2000" dirty="0">
              <a:sym typeface="Symbol" panose="05050102010706020507" pitchFamily="18" charset="2"/>
            </a:endParaRPr>
          </a:p>
          <a:p>
            <a:r>
              <a:rPr lang="en-US" sz="2000" dirty="0">
                <a:sym typeface="Symbol" panose="05050102010706020507" pitchFamily="18" charset="2"/>
              </a:rPr>
              <a:t>match  </a:t>
            </a:r>
            <a:r>
              <a:rPr lang="en-US" sz="2000" dirty="0" err="1">
                <a:sym typeface="Symbol" panose="05050102010706020507" pitchFamily="18" charset="2"/>
              </a:rPr>
              <a:t>x,y</a:t>
            </a:r>
            <a:r>
              <a:rPr lang="en-US" sz="2000" dirty="0">
                <a:sym typeface="Symbol" panose="05050102010706020507" pitchFamily="18" charset="2"/>
              </a:rPr>
              <a:t> &lt;&lt; v1,v2   &lt;&gt; fail</a:t>
            </a:r>
          </a:p>
        </p:txBody>
      </p:sp>
    </p:spTree>
    <p:extLst>
      <p:ext uri="{BB962C8B-B14F-4D97-AF65-F5344CB8AC3E}">
        <p14:creationId xmlns:p14="http://schemas.microsoft.com/office/powerpoint/2010/main" val="37135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Match </a:t>
            </a:r>
            <a:r>
              <a:rPr lang="en-US" dirty="0" err="1"/>
              <a:t>nonexhaustive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90662" y="2971800"/>
            <a:ext cx="647700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sqTuple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(x, 0) = 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sqTuple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(0, y) = 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sqTuple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(x, 1) = 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sqTuple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(1, y) = y;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8771" y="2286000"/>
            <a:ext cx="4752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 the following function declaration.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0662" y="4580929"/>
            <a:ext cx="6709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exist well-typed tuples of the form (v1,v2) which cannot be matched with any of the cases listed in the declaration of </a:t>
            </a:r>
            <a:r>
              <a:rPr lang="en-US" sz="2000" dirty="0" err="1"/>
              <a:t>sqTuple</a:t>
            </a:r>
            <a:r>
              <a:rPr lang="en-US" sz="2000" dirty="0"/>
              <a:t>. For example, </a:t>
            </a:r>
            <a:r>
              <a:rPr lang="en-US" sz="2000" dirty="0" err="1"/>
              <a:t>sqTuple</a:t>
            </a:r>
            <a:r>
              <a:rPr lang="en-US" sz="2000" dirty="0"/>
              <a:t>(2,3) will not match any of the given cases and will result in an exception if executed.</a:t>
            </a:r>
          </a:p>
        </p:txBody>
      </p:sp>
    </p:spTree>
    <p:extLst>
      <p:ext uri="{BB962C8B-B14F-4D97-AF65-F5344CB8AC3E}">
        <p14:creationId xmlns:p14="http://schemas.microsoft.com/office/powerpoint/2010/main" val="97219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635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8873</TotalTime>
  <Words>852</Words>
  <Application>Microsoft Office PowerPoint</Application>
  <PresentationFormat>On-screen Show (4:3)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Symbol</vt:lpstr>
      <vt:lpstr>Arial</vt:lpstr>
      <vt:lpstr>Courier New</vt:lpstr>
      <vt:lpstr>Calibri</vt:lpstr>
      <vt:lpstr>Gallery</vt:lpstr>
      <vt:lpstr>Function declarations</vt:lpstr>
      <vt:lpstr>Syntax</vt:lpstr>
      <vt:lpstr>Traditional usage</vt:lpstr>
      <vt:lpstr>PowerPoint Presentation</vt:lpstr>
      <vt:lpstr>Matching and non-matching equivalences</vt:lpstr>
      <vt:lpstr>Evaluation order</vt:lpstr>
      <vt:lpstr>Completeness</vt:lpstr>
      <vt:lpstr>Warning: Match nonexhaustive</vt:lpstr>
      <vt:lpstr>PowerPoint Presentation</vt:lpstr>
      <vt:lpstr>PowerPoint Presentation</vt:lpstr>
      <vt:lpstr>Dead code</vt:lpstr>
      <vt:lpstr>Error: match redundant</vt:lpstr>
      <vt:lpstr>PowerPoint Presentation</vt:lpstr>
      <vt:lpstr>Functions are first class values</vt:lpstr>
      <vt:lpstr>Function values</vt:lpstr>
      <vt:lpstr>Example 1</vt:lpstr>
      <vt:lpstr>PowerPoint Presentation</vt:lpstr>
      <vt:lpstr>Example 2</vt:lpstr>
      <vt:lpstr>PowerPoint Presentation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325</cp:revision>
  <dcterms:created xsi:type="dcterms:W3CDTF">2012-08-22T13:17:44Z</dcterms:created>
  <dcterms:modified xsi:type="dcterms:W3CDTF">2017-10-24T14:35:54Z</dcterms:modified>
</cp:coreProperties>
</file>