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24"/>
  </p:notesMasterIdLst>
  <p:handoutMasterIdLst>
    <p:handoutMasterId r:id="rId25"/>
  </p:handoutMasterIdLst>
  <p:sldIdLst>
    <p:sldId id="391" r:id="rId2"/>
    <p:sldId id="424" r:id="rId3"/>
    <p:sldId id="417" r:id="rId4"/>
    <p:sldId id="418" r:id="rId5"/>
    <p:sldId id="419" r:id="rId6"/>
    <p:sldId id="395" r:id="rId7"/>
    <p:sldId id="415" r:id="rId8"/>
    <p:sldId id="394" r:id="rId9"/>
    <p:sldId id="393" r:id="rId10"/>
    <p:sldId id="397" r:id="rId11"/>
    <p:sldId id="420" r:id="rId12"/>
    <p:sldId id="412" r:id="rId13"/>
    <p:sldId id="413" r:id="rId14"/>
    <p:sldId id="416" r:id="rId15"/>
    <p:sldId id="404" r:id="rId16"/>
    <p:sldId id="425" r:id="rId17"/>
    <p:sldId id="426" r:id="rId18"/>
    <p:sldId id="392" r:id="rId19"/>
    <p:sldId id="421" r:id="rId20"/>
    <p:sldId id="422" r:id="rId21"/>
    <p:sldId id="423" r:id="rId22"/>
    <p:sldId id="388"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90" y="9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10/26/2017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10/26/2017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10/26/2017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10/26/2017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10/26/2017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10/26/2017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10/26/2017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10/26/2017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10/26/2017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10/26/2017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Recursion</a:t>
            </a:r>
          </a:p>
        </p:txBody>
      </p:sp>
      <p:sp>
        <p:nvSpPr>
          <p:cNvPr id="3" name="Subtitle 2"/>
          <p:cNvSpPr>
            <a:spLocks noGrp="1"/>
          </p:cNvSpPr>
          <p:nvPr>
            <p:ph type="subTitle" idx="1"/>
          </p:nvPr>
        </p:nvSpPr>
        <p:spPr/>
        <p:txBody>
          <a:bodyPr/>
          <a:lstStyle/>
          <a:p>
            <a:r>
              <a:rPr lang="en-US" dirty="0"/>
              <a:t>I am what I 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533400"/>
            <a:ext cx="2667000" cy="1428750"/>
          </a:xfrm>
          <a:prstGeom prst="rect">
            <a:avLst/>
          </a:prstGeom>
        </p:spPr>
      </p:pic>
    </p:spTree>
    <p:extLst>
      <p:ext uri="{BB962C8B-B14F-4D97-AF65-F5344CB8AC3E}">
        <p14:creationId xmlns:p14="http://schemas.microsoft.com/office/powerpoint/2010/main" val="184246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a:xfrm>
            <a:off x="990601" y="2015733"/>
            <a:ext cx="7620000" cy="4004067"/>
          </a:xfrm>
        </p:spPr>
        <p:txBody>
          <a:bodyPr>
            <a:normAutofit/>
          </a:bodyPr>
          <a:lstStyle/>
          <a:p>
            <a:pPr marL="0" indent="0">
              <a:buNone/>
            </a:pPr>
            <a:r>
              <a:rPr lang="en-US" dirty="0"/>
              <a:t>Definition 1. Proving that P(n) is true for all positive integers n, where P(n) is a propositional function, can be accomplished via the following two steps.</a:t>
            </a:r>
          </a:p>
          <a:p>
            <a:pPr marL="457200" indent="-457200">
              <a:buFont typeface="+mj-lt"/>
              <a:buAutoNum type="arabicPeriod"/>
            </a:pPr>
            <a:r>
              <a:rPr lang="en-US" dirty="0">
                <a:solidFill>
                  <a:srgbClr val="C00000"/>
                </a:solidFill>
              </a:rPr>
              <a:t>Basis Step:</a:t>
            </a:r>
            <a:r>
              <a:rPr lang="en-US" dirty="0"/>
              <a:t> We verify that P(1), P(2), …, P(</a:t>
            </a:r>
            <a:r>
              <a:rPr lang="en-US" dirty="0" err="1"/>
              <a:t>i</a:t>
            </a:r>
            <a:r>
              <a:rPr lang="en-US" dirty="0"/>
              <a:t>) are true.</a:t>
            </a:r>
          </a:p>
          <a:p>
            <a:pPr marL="457200" indent="-457200">
              <a:buFont typeface="+mj-lt"/>
              <a:buAutoNum type="arabicPeriod"/>
            </a:pPr>
            <a:r>
              <a:rPr lang="en-US" dirty="0">
                <a:solidFill>
                  <a:srgbClr val="C00000"/>
                </a:solidFill>
              </a:rPr>
              <a:t>Inductive Step:</a:t>
            </a:r>
            <a:r>
              <a:rPr lang="en-US" dirty="0"/>
              <a:t> We show that the conditional statement </a:t>
            </a:r>
            <a:br>
              <a:rPr lang="en-US" dirty="0"/>
            </a:br>
            <a:r>
              <a:rPr lang="en-US" dirty="0"/>
              <a:t>(P(1) </a:t>
            </a:r>
            <a:r>
              <a:rPr lang="en-US" dirty="0">
                <a:sym typeface="Symbol" panose="05050102010706020507" pitchFamily="18" charset="2"/>
              </a:rPr>
              <a:t> …  </a:t>
            </a:r>
            <a:r>
              <a:rPr lang="en-US" dirty="0"/>
              <a:t>P(k)) </a:t>
            </a:r>
            <a:r>
              <a:rPr lang="en-US" dirty="0">
                <a:sym typeface="Symbol" panose="05050102010706020507" pitchFamily="18" charset="2"/>
              </a:rPr>
              <a:t></a:t>
            </a:r>
            <a:r>
              <a:rPr lang="en-US" dirty="0"/>
              <a:t> P(k + 1) is true for all positive integers k </a:t>
            </a:r>
            <a:r>
              <a:rPr lang="en-US" dirty="0">
                <a:sym typeface="Symbol" panose="05050102010706020507" pitchFamily="18" charset="2"/>
              </a:rPr>
              <a:t></a:t>
            </a:r>
            <a:r>
              <a:rPr lang="en-US" dirty="0"/>
              <a:t> </a:t>
            </a:r>
            <a:r>
              <a:rPr lang="en-US" dirty="0" err="1"/>
              <a:t>i</a:t>
            </a:r>
            <a:r>
              <a:rPr lang="en-US" dirty="0"/>
              <a:t>. </a:t>
            </a:r>
            <a:endParaRPr lang="en-US" dirty="0">
              <a:solidFill>
                <a:srgbClr val="C00000"/>
              </a:solidFill>
            </a:endParaRPr>
          </a:p>
        </p:txBody>
      </p:sp>
    </p:spTree>
    <p:extLst>
      <p:ext uri="{BB962C8B-B14F-4D97-AF65-F5344CB8AC3E}">
        <p14:creationId xmlns:p14="http://schemas.microsoft.com/office/powerpoint/2010/main" val="364581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partial orders</a:t>
            </a:r>
          </a:p>
        </p:txBody>
      </p:sp>
      <p:sp>
        <p:nvSpPr>
          <p:cNvPr id="3" name="Content Placeholder 2"/>
          <p:cNvSpPr>
            <a:spLocks noGrp="1"/>
          </p:cNvSpPr>
          <p:nvPr>
            <p:ph idx="1"/>
          </p:nvPr>
        </p:nvSpPr>
        <p:spPr/>
        <p:txBody>
          <a:bodyPr/>
          <a:lstStyle/>
          <a:p>
            <a:r>
              <a:rPr lang="en-US" dirty="0"/>
              <a:t>A strict partial ordering (S,</a:t>
            </a:r>
            <a:r>
              <a:rPr lang="en-US" dirty="0">
                <a:sym typeface="Symbol" panose="05050102010706020507" pitchFamily="18" charset="2"/>
              </a:rPr>
              <a:t></a:t>
            </a:r>
            <a:r>
              <a:rPr lang="en-US" dirty="0"/>
              <a:t>) is called well-founded (Noetherian), if there is no infinite decreasing chain</a:t>
            </a:r>
          </a:p>
          <a:p>
            <a:pPr marL="0" indent="0">
              <a:buNone/>
            </a:pPr>
            <a:r>
              <a:rPr lang="en-US" dirty="0"/>
              <a:t>	a</a:t>
            </a:r>
            <a:r>
              <a:rPr lang="en-US" baseline="-25000" dirty="0"/>
              <a:t>0 </a:t>
            </a:r>
            <a:r>
              <a:rPr lang="en-US" dirty="0">
                <a:sym typeface="Symbol" panose="05050102010706020507" pitchFamily="18" charset="2"/>
              </a:rPr>
              <a:t> </a:t>
            </a:r>
            <a:r>
              <a:rPr lang="en-US" dirty="0"/>
              <a:t>a</a:t>
            </a:r>
            <a:r>
              <a:rPr lang="en-US" baseline="-25000" dirty="0"/>
              <a:t>1 </a:t>
            </a:r>
            <a:r>
              <a:rPr lang="en-US" dirty="0">
                <a:sym typeface="Symbol" panose="05050102010706020507" pitchFamily="18" charset="2"/>
              </a:rPr>
              <a:t>   </a:t>
            </a:r>
            <a:r>
              <a:rPr lang="en-US" dirty="0"/>
              <a:t>a</a:t>
            </a:r>
            <a:r>
              <a:rPr lang="en-US" baseline="-25000" dirty="0"/>
              <a:t>2 </a:t>
            </a:r>
            <a:r>
              <a:rPr lang="en-US" dirty="0">
                <a:sym typeface="Symbol" panose="05050102010706020507" pitchFamily="18" charset="2"/>
              </a:rPr>
              <a:t>   </a:t>
            </a:r>
            <a:r>
              <a:rPr lang="en-US" dirty="0"/>
              <a:t>… </a:t>
            </a:r>
            <a:r>
              <a:rPr lang="en-US" baseline="-25000" dirty="0"/>
              <a:t> </a:t>
            </a:r>
          </a:p>
          <a:p>
            <a:pPr marL="0" indent="0">
              <a:buNone/>
            </a:pPr>
            <a:endParaRPr lang="en-US" baseline="-25000" dirty="0"/>
          </a:p>
          <a:p>
            <a:pPr marL="0" indent="0">
              <a:buNone/>
            </a:pPr>
            <a:r>
              <a:rPr lang="en-US" dirty="0"/>
              <a:t>    with </a:t>
            </a:r>
            <a:r>
              <a:rPr lang="en-US" dirty="0" err="1"/>
              <a:t>a</a:t>
            </a:r>
            <a:r>
              <a:rPr lang="en-US" baseline="-25000" dirty="0" err="1"/>
              <a:t>i</a:t>
            </a:r>
            <a:r>
              <a:rPr lang="en-US" dirty="0"/>
              <a:t> </a:t>
            </a:r>
            <a:r>
              <a:rPr lang="en-US" dirty="0">
                <a:sym typeface="Symbol" panose="05050102010706020507" pitchFamily="18" charset="2"/>
              </a:rPr>
              <a:t> </a:t>
            </a:r>
            <a:r>
              <a:rPr lang="en-US" dirty="0"/>
              <a:t>S.</a:t>
            </a:r>
          </a:p>
          <a:p>
            <a:r>
              <a:rPr lang="en-US" dirty="0"/>
              <a:t>Example. (P(S), </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259428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Strict Subset relation </a:t>
            </a:r>
            <a:r>
              <a:rPr lang="en-US" dirty="0">
                <a:sym typeface="Symbol" panose="05050102010706020507" pitchFamily="18" charset="2"/>
              </a:rPr>
              <a:t> </a:t>
            </a:r>
            <a:r>
              <a:rPr lang="en-US" dirty="0"/>
              <a:t>over the elements of a Power set</a:t>
            </a:r>
          </a:p>
        </p:txBody>
      </p:sp>
      <p:sp>
        <p:nvSpPr>
          <p:cNvPr id="4" name="Oval 3"/>
          <p:cNvSpPr/>
          <p:nvPr/>
        </p:nvSpPr>
        <p:spPr>
          <a:xfrm>
            <a:off x="3657600" y="2057400"/>
            <a:ext cx="1143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{1,2,3}</a:t>
            </a:r>
          </a:p>
        </p:txBody>
      </p:sp>
      <p:sp>
        <p:nvSpPr>
          <p:cNvPr id="5" name="Oval 4"/>
          <p:cNvSpPr/>
          <p:nvPr/>
        </p:nvSpPr>
        <p:spPr>
          <a:xfrm>
            <a:off x="1752600" y="2819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6" name="Oval 5"/>
          <p:cNvSpPr/>
          <p:nvPr/>
        </p:nvSpPr>
        <p:spPr>
          <a:xfrm>
            <a:off x="3771900" y="2819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7" name="Oval 6"/>
          <p:cNvSpPr/>
          <p:nvPr/>
        </p:nvSpPr>
        <p:spPr>
          <a:xfrm>
            <a:off x="5715000" y="2819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a:t>
            </a:r>
          </a:p>
        </p:txBody>
      </p:sp>
      <p:sp>
        <p:nvSpPr>
          <p:cNvPr id="8" name="Oval 7"/>
          <p:cNvSpPr/>
          <p:nvPr/>
        </p:nvSpPr>
        <p:spPr>
          <a:xfrm>
            <a:off x="1866900" y="38100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p:cNvSpPr/>
          <p:nvPr/>
        </p:nvSpPr>
        <p:spPr>
          <a:xfrm>
            <a:off x="3886200" y="38100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5829300" y="3810000"/>
            <a:ext cx="685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p:cNvSpPr/>
          <p:nvPr/>
        </p:nvSpPr>
        <p:spPr>
          <a:xfrm>
            <a:off x="3962400" y="48768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3" name="Straight Arrow Connector 12"/>
          <p:cNvCxnSpPr>
            <a:stCxn id="5" idx="0"/>
            <a:endCxn id="4" idx="4"/>
          </p:cNvCxnSpPr>
          <p:nvPr/>
        </p:nvCxnSpPr>
        <p:spPr>
          <a:xfrm flipV="1">
            <a:off x="2209800" y="2438400"/>
            <a:ext cx="20193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4" idx="4"/>
          </p:cNvCxnSpPr>
          <p:nvPr/>
        </p:nvCxnSpPr>
        <p:spPr>
          <a:xfrm flipV="1">
            <a:off x="4229100" y="24384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4"/>
          </p:cNvCxnSpPr>
          <p:nvPr/>
        </p:nvCxnSpPr>
        <p:spPr>
          <a:xfrm flipH="1" flipV="1">
            <a:off x="4229100" y="2438400"/>
            <a:ext cx="19431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5" idx="4"/>
          </p:cNvCxnSpPr>
          <p:nvPr/>
        </p:nvCxnSpPr>
        <p:spPr>
          <a:xfrm flipV="1">
            <a:off x="2209800" y="32004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0"/>
            <a:endCxn id="5" idx="4"/>
          </p:cNvCxnSpPr>
          <p:nvPr/>
        </p:nvCxnSpPr>
        <p:spPr>
          <a:xfrm flipH="1" flipV="1">
            <a:off x="2209800" y="3200400"/>
            <a:ext cx="20193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7" idx="4"/>
          </p:cNvCxnSpPr>
          <p:nvPr/>
        </p:nvCxnSpPr>
        <p:spPr>
          <a:xfrm flipV="1">
            <a:off x="4229100" y="3200400"/>
            <a:ext cx="19431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0"/>
            <a:endCxn id="6" idx="4"/>
          </p:cNvCxnSpPr>
          <p:nvPr/>
        </p:nvCxnSpPr>
        <p:spPr>
          <a:xfrm flipV="1">
            <a:off x="2209800" y="3200400"/>
            <a:ext cx="20193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6" idx="4"/>
          </p:cNvCxnSpPr>
          <p:nvPr/>
        </p:nvCxnSpPr>
        <p:spPr>
          <a:xfrm flipH="1" flipV="1">
            <a:off x="4229100" y="3200400"/>
            <a:ext cx="19431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8" idx="4"/>
          </p:cNvCxnSpPr>
          <p:nvPr/>
        </p:nvCxnSpPr>
        <p:spPr>
          <a:xfrm flipH="1" flipV="1">
            <a:off x="2209800" y="4191000"/>
            <a:ext cx="20193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0"/>
            <a:endCxn id="9" idx="4"/>
          </p:cNvCxnSpPr>
          <p:nvPr/>
        </p:nvCxnSpPr>
        <p:spPr>
          <a:xfrm flipV="1">
            <a:off x="4229100" y="41910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10" idx="4"/>
          </p:cNvCxnSpPr>
          <p:nvPr/>
        </p:nvCxnSpPr>
        <p:spPr>
          <a:xfrm flipV="1">
            <a:off x="4229100" y="4191000"/>
            <a:ext cx="19431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0"/>
            <a:endCxn id="7" idx="4"/>
          </p:cNvCxnSpPr>
          <p:nvPr/>
        </p:nvCxnSpPr>
        <p:spPr>
          <a:xfrm flipV="1">
            <a:off x="6172200" y="32004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00998" y="5554394"/>
            <a:ext cx="2056204" cy="369332"/>
          </a:xfrm>
          <a:prstGeom prst="rect">
            <a:avLst/>
          </a:prstGeom>
          <a:noFill/>
        </p:spPr>
        <p:txBody>
          <a:bodyPr wrap="none" rtlCol="0">
            <a:spAutoFit/>
          </a:bodyPr>
          <a:lstStyle/>
          <a:p>
            <a:r>
              <a:rPr lang="en-US" dirty="0"/>
              <a:t>subsets of P({1,2,3})</a:t>
            </a:r>
          </a:p>
        </p:txBody>
      </p:sp>
    </p:spTree>
    <p:extLst>
      <p:ext uri="{BB962C8B-B14F-4D97-AF65-F5344CB8AC3E}">
        <p14:creationId xmlns:p14="http://schemas.microsoft.com/office/powerpoint/2010/main" val="129594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well-ordered (Noetherian) induction</a:t>
            </a:r>
          </a:p>
        </p:txBody>
      </p:sp>
      <p:sp>
        <p:nvSpPr>
          <p:cNvPr id="3" name="Content Placeholder 2"/>
          <p:cNvSpPr>
            <a:spLocks noGrp="1"/>
          </p:cNvSpPr>
          <p:nvPr>
            <p:ph idx="1"/>
          </p:nvPr>
        </p:nvSpPr>
        <p:spPr/>
        <p:txBody>
          <a:bodyPr/>
          <a:lstStyle/>
          <a:p>
            <a:r>
              <a:rPr lang="en-US" dirty="0"/>
              <a:t>Suppose that (S,</a:t>
            </a:r>
            <a:r>
              <a:rPr lang="en-US" dirty="0">
                <a:sym typeface="Symbol" panose="05050102010706020507" pitchFamily="18" charset="2"/>
              </a:rPr>
              <a:t></a:t>
            </a:r>
            <a:r>
              <a:rPr lang="en-US" dirty="0"/>
              <a:t>) is a well-ordered set. Then P(x) is true for all x </a:t>
            </a:r>
            <a:r>
              <a:rPr lang="en-US" dirty="0">
                <a:sym typeface="Symbol" panose="05050102010706020507" pitchFamily="18" charset="2"/>
              </a:rPr>
              <a:t></a:t>
            </a:r>
            <a:r>
              <a:rPr lang="en-US" dirty="0"/>
              <a:t> S, if</a:t>
            </a:r>
          </a:p>
          <a:p>
            <a:pPr marL="0" indent="0">
              <a:buNone/>
            </a:pPr>
            <a:r>
              <a:rPr lang="en-US" dirty="0">
                <a:solidFill>
                  <a:srgbClr val="C00000"/>
                </a:solidFill>
              </a:rPr>
              <a:t>Inductive Step: </a:t>
            </a:r>
          </a:p>
          <a:p>
            <a:pPr marL="457200" lvl="1" indent="0">
              <a:buNone/>
            </a:pPr>
            <a:r>
              <a:rPr lang="en-US" sz="2000" dirty="0"/>
              <a:t>For every y</a:t>
            </a:r>
            <a:r>
              <a:rPr lang="en-US" sz="2000" dirty="0">
                <a:sym typeface="Symbol" panose="05050102010706020507" pitchFamily="18" charset="2"/>
              </a:rPr>
              <a:t>  </a:t>
            </a:r>
            <a:r>
              <a:rPr lang="en-US" sz="2000" dirty="0"/>
              <a:t>S, if P(x) is true for all x</a:t>
            </a:r>
            <a:r>
              <a:rPr lang="en-US" sz="2000" dirty="0">
                <a:sym typeface="Symbol" panose="05050102010706020507" pitchFamily="18" charset="2"/>
              </a:rPr>
              <a:t>  </a:t>
            </a:r>
            <a:r>
              <a:rPr lang="en-US" sz="2000" dirty="0"/>
              <a:t>S with x </a:t>
            </a:r>
            <a:r>
              <a:rPr lang="en-US" sz="2000" dirty="0">
                <a:sym typeface="Symbol" panose="05050102010706020507" pitchFamily="18" charset="2"/>
              </a:rPr>
              <a:t></a:t>
            </a:r>
            <a:r>
              <a:rPr lang="en-US" sz="2000" dirty="0"/>
              <a:t> y, then P(y) is true.</a:t>
            </a:r>
          </a:p>
        </p:txBody>
      </p:sp>
    </p:spTree>
    <p:extLst>
      <p:ext uri="{BB962C8B-B14F-4D97-AF65-F5344CB8AC3E}">
        <p14:creationId xmlns:p14="http://schemas.microsoft.com/office/powerpoint/2010/main" val="426348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lstStyle/>
          <a:p>
            <a:pPr marL="0" indent="0">
              <a:buNone/>
            </a:pPr>
            <a:r>
              <a:rPr lang="en-US" dirty="0"/>
              <a:t>Structural induction can be used to prove P about recursively defined sets (e.g., trees) as follows.</a:t>
            </a:r>
          </a:p>
          <a:p>
            <a:pPr marL="457200" indent="-457200">
              <a:buFont typeface="+mj-lt"/>
              <a:buAutoNum type="arabicPeriod"/>
            </a:pPr>
            <a:r>
              <a:rPr lang="en-US" dirty="0">
                <a:solidFill>
                  <a:srgbClr val="C00000"/>
                </a:solidFill>
              </a:rPr>
              <a:t>Basis:</a:t>
            </a:r>
            <a:r>
              <a:rPr lang="en-US" dirty="0"/>
              <a:t> Show that P holds for all elements specified in the base step of the recursive definition of the set.</a:t>
            </a:r>
          </a:p>
          <a:p>
            <a:pPr marL="457200" indent="-457200">
              <a:buFont typeface="+mj-lt"/>
              <a:buAutoNum type="arabicPeriod"/>
            </a:pPr>
            <a:r>
              <a:rPr lang="en-US" dirty="0">
                <a:solidFill>
                  <a:srgbClr val="C00000"/>
                </a:solidFill>
              </a:rPr>
              <a:t>Inductive Step:</a:t>
            </a:r>
            <a:r>
              <a:rPr lang="en-US" dirty="0"/>
              <a:t> Show that if P is true for each of the elements used to construct the new elements in the recursive step of the definition, then P holds for these new elements.</a:t>
            </a:r>
          </a:p>
        </p:txBody>
      </p:sp>
    </p:spTree>
    <p:extLst>
      <p:ext uri="{BB962C8B-B14F-4D97-AF65-F5344CB8AC3E}">
        <p14:creationId xmlns:p14="http://schemas.microsoft.com/office/powerpoint/2010/main" val="42942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SML Code</a:t>
            </a:r>
          </a:p>
        </p:txBody>
      </p:sp>
      <p:sp>
        <p:nvSpPr>
          <p:cNvPr id="5" name="Text Placeholder 4"/>
          <p:cNvSpPr>
            <a:spLocks noGrp="1"/>
          </p:cNvSpPr>
          <p:nvPr>
            <p:ph type="body" idx="1"/>
          </p:nvPr>
        </p:nvSpPr>
        <p:spPr/>
        <p:txBody>
          <a:bodyPr/>
          <a:lstStyle/>
          <a:p>
            <a:r>
              <a:rPr lang="en-US" dirty="0"/>
              <a:t>Computing a sum</a:t>
            </a:r>
          </a:p>
        </p:txBody>
      </p:sp>
    </p:spTree>
    <p:extLst>
      <p:ext uri="{BB962C8B-B14F-4D97-AF65-F5344CB8AC3E}">
        <p14:creationId xmlns:p14="http://schemas.microsoft.com/office/powerpoint/2010/main" val="251057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E0BBC7-29C4-484C-AAE2-64851A1FA768}"/>
              </a:ext>
            </a:extLst>
          </p:cNvPr>
          <p:cNvSpPr>
            <a:spLocks noGrp="1"/>
          </p:cNvSpPr>
          <p:nvPr>
            <p:ph type="title"/>
          </p:nvPr>
        </p:nvSpPr>
        <p:spPr/>
        <p:txBody>
          <a:bodyPr/>
          <a:lstStyle/>
          <a:p>
            <a:r>
              <a:rPr lang="en-US" dirty="0"/>
              <a:t>Problem Statement</a:t>
            </a:r>
          </a:p>
        </p:txBody>
      </p:sp>
      <p:sp>
        <p:nvSpPr>
          <p:cNvPr id="5" name="TextBox 4">
            <a:extLst>
              <a:ext uri="{FF2B5EF4-FFF2-40B4-BE49-F238E27FC236}">
                <a16:creationId xmlns:a16="http://schemas.microsoft.com/office/drawing/2014/main" id="{E9AF2CC9-E8DC-4374-BD80-D550055B8BF5}"/>
              </a:ext>
            </a:extLst>
          </p:cNvPr>
          <p:cNvSpPr txBox="1"/>
          <p:nvPr/>
        </p:nvSpPr>
        <p:spPr>
          <a:xfrm>
            <a:off x="1867449" y="2743200"/>
            <a:ext cx="5723426" cy="1323439"/>
          </a:xfrm>
          <a:prstGeom prst="rect">
            <a:avLst/>
          </a:prstGeom>
          <a:noFill/>
        </p:spPr>
        <p:txBody>
          <a:bodyPr wrap="none" rtlCol="0">
            <a:spAutoFit/>
          </a:bodyPr>
          <a:lstStyle/>
          <a:p>
            <a:r>
              <a:rPr lang="en-US" sz="2000" dirty="0"/>
              <a:t>Write an SML function, called </a:t>
            </a:r>
            <a:r>
              <a:rPr lang="en-US" sz="2000" i="1" dirty="0"/>
              <a:t>sum</a:t>
            </a:r>
            <a:r>
              <a:rPr lang="en-US" sz="2000" dirty="0"/>
              <a:t>, that when given a</a:t>
            </a:r>
          </a:p>
          <a:p>
            <a:r>
              <a:rPr lang="en-US" sz="2000" dirty="0"/>
              <a:t>non-negative integer </a:t>
            </a:r>
            <a:r>
              <a:rPr lang="en-US" sz="2000" i="1" dirty="0"/>
              <a:t>n</a:t>
            </a:r>
            <a:r>
              <a:rPr lang="en-US" sz="2000" dirty="0"/>
              <a:t>, computes the following.</a:t>
            </a:r>
          </a:p>
          <a:p>
            <a:endParaRPr lang="en-US" sz="2000" dirty="0"/>
          </a:p>
          <a:p>
            <a:pPr algn="ctr"/>
            <a:r>
              <a:rPr lang="en-US" sz="2000" dirty="0"/>
              <a:t>sum n = 0 + 1 + ... + n</a:t>
            </a:r>
          </a:p>
        </p:txBody>
      </p:sp>
    </p:spTree>
    <p:extLst>
      <p:ext uri="{BB962C8B-B14F-4D97-AF65-F5344CB8AC3E}">
        <p14:creationId xmlns:p14="http://schemas.microsoft.com/office/powerpoint/2010/main" val="34839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23D7-5C39-4345-9B37-4BDDE430CC0F}"/>
              </a:ext>
            </a:extLst>
          </p:cNvPr>
          <p:cNvSpPr>
            <a:spLocks noGrp="1"/>
          </p:cNvSpPr>
          <p:nvPr>
            <p:ph type="title"/>
          </p:nvPr>
        </p:nvSpPr>
        <p:spPr/>
        <p:txBody>
          <a:bodyPr/>
          <a:lstStyle/>
          <a:p>
            <a:r>
              <a:rPr lang="en-US" dirty="0"/>
              <a:t>Sequence and </a:t>
            </a:r>
            <a:br>
              <a:rPr lang="en-US" dirty="0"/>
            </a:br>
            <a:r>
              <a:rPr lang="en-US" dirty="0"/>
              <a:t>Recurrence Relation</a:t>
            </a:r>
          </a:p>
        </p:txBody>
      </p:sp>
      <p:sp>
        <p:nvSpPr>
          <p:cNvPr id="3" name="Rectangle 2">
            <a:extLst>
              <a:ext uri="{FF2B5EF4-FFF2-40B4-BE49-F238E27FC236}">
                <a16:creationId xmlns:a16="http://schemas.microsoft.com/office/drawing/2014/main" id="{2E8AE883-D538-47B9-B86F-1DC7F3E20DF0}"/>
              </a:ext>
            </a:extLst>
          </p:cNvPr>
          <p:cNvSpPr>
            <a:spLocks noChangeAspect="1"/>
          </p:cNvSpPr>
          <p:nvPr/>
        </p:nvSpPr>
        <p:spPr>
          <a:xfrm>
            <a:off x="1828800" y="3135868"/>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F11916-F54B-4E28-8D92-86C836A6F75A}"/>
              </a:ext>
            </a:extLst>
          </p:cNvPr>
          <p:cNvSpPr txBox="1"/>
          <p:nvPr/>
        </p:nvSpPr>
        <p:spPr>
          <a:xfrm>
            <a:off x="1069671" y="3745468"/>
            <a:ext cx="373820" cy="369332"/>
          </a:xfrm>
          <a:prstGeom prst="rect">
            <a:avLst/>
          </a:prstGeom>
          <a:noFill/>
        </p:spPr>
        <p:txBody>
          <a:bodyPr wrap="none" rtlCol="0">
            <a:spAutoFit/>
          </a:bodyPr>
          <a:lstStyle/>
          <a:p>
            <a:r>
              <a:rPr lang="en-US" dirty="0"/>
              <a:t>a</a:t>
            </a:r>
            <a:r>
              <a:rPr lang="en-US" baseline="-25000" dirty="0"/>
              <a:t>0</a:t>
            </a:r>
          </a:p>
        </p:txBody>
      </p:sp>
      <p:sp>
        <p:nvSpPr>
          <p:cNvPr id="5" name="TextBox 4">
            <a:extLst>
              <a:ext uri="{FF2B5EF4-FFF2-40B4-BE49-F238E27FC236}">
                <a16:creationId xmlns:a16="http://schemas.microsoft.com/office/drawing/2014/main" id="{7BAFFFA4-C974-4894-9DF5-33D366EEFA88}"/>
              </a:ext>
            </a:extLst>
          </p:cNvPr>
          <p:cNvSpPr txBox="1"/>
          <p:nvPr/>
        </p:nvSpPr>
        <p:spPr>
          <a:xfrm>
            <a:off x="1828800" y="3745468"/>
            <a:ext cx="373820" cy="369332"/>
          </a:xfrm>
          <a:prstGeom prst="rect">
            <a:avLst/>
          </a:prstGeom>
          <a:noFill/>
        </p:spPr>
        <p:txBody>
          <a:bodyPr wrap="none" rtlCol="0">
            <a:spAutoFit/>
          </a:bodyPr>
          <a:lstStyle/>
          <a:p>
            <a:r>
              <a:rPr lang="en-US" dirty="0"/>
              <a:t>a</a:t>
            </a:r>
            <a:r>
              <a:rPr lang="en-US" baseline="-25000" dirty="0"/>
              <a:t>1</a:t>
            </a:r>
          </a:p>
        </p:txBody>
      </p:sp>
      <p:sp>
        <p:nvSpPr>
          <p:cNvPr id="6" name="Rectangle 5">
            <a:extLst>
              <a:ext uri="{FF2B5EF4-FFF2-40B4-BE49-F238E27FC236}">
                <a16:creationId xmlns:a16="http://schemas.microsoft.com/office/drawing/2014/main" id="{DB122C96-92A6-4806-A978-2F64B729A781}"/>
              </a:ext>
            </a:extLst>
          </p:cNvPr>
          <p:cNvSpPr>
            <a:spLocks noChangeAspect="1"/>
          </p:cNvSpPr>
          <p:nvPr/>
        </p:nvSpPr>
        <p:spPr>
          <a:xfrm>
            <a:off x="3124200"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643BE5-602A-4D9B-B8BE-C4372715AE0D}"/>
              </a:ext>
            </a:extLst>
          </p:cNvPr>
          <p:cNvSpPr>
            <a:spLocks noChangeAspect="1"/>
          </p:cNvSpPr>
          <p:nvPr/>
        </p:nvSpPr>
        <p:spPr>
          <a:xfrm>
            <a:off x="3124200" y="2766564"/>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3BDE6A-EDEA-4F38-9664-2F199F235A53}"/>
              </a:ext>
            </a:extLst>
          </p:cNvPr>
          <p:cNvSpPr>
            <a:spLocks noChangeAspect="1"/>
          </p:cNvSpPr>
          <p:nvPr/>
        </p:nvSpPr>
        <p:spPr>
          <a:xfrm>
            <a:off x="2758440" y="3132324"/>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465151-7752-403C-B9B7-269279629A0A}"/>
              </a:ext>
            </a:extLst>
          </p:cNvPr>
          <p:cNvSpPr txBox="1"/>
          <p:nvPr/>
        </p:nvSpPr>
        <p:spPr>
          <a:xfrm>
            <a:off x="2917220" y="3745468"/>
            <a:ext cx="373820" cy="369332"/>
          </a:xfrm>
          <a:prstGeom prst="rect">
            <a:avLst/>
          </a:prstGeom>
          <a:noFill/>
        </p:spPr>
        <p:txBody>
          <a:bodyPr wrap="none" rtlCol="0">
            <a:spAutoFit/>
          </a:bodyPr>
          <a:lstStyle/>
          <a:p>
            <a:r>
              <a:rPr lang="en-US" dirty="0"/>
              <a:t>a</a:t>
            </a:r>
            <a:r>
              <a:rPr lang="en-US" baseline="-25000" dirty="0"/>
              <a:t>2</a:t>
            </a:r>
          </a:p>
        </p:txBody>
      </p:sp>
      <p:sp>
        <p:nvSpPr>
          <p:cNvPr id="11" name="Rectangle 10">
            <a:extLst>
              <a:ext uri="{FF2B5EF4-FFF2-40B4-BE49-F238E27FC236}">
                <a16:creationId xmlns:a16="http://schemas.microsoft.com/office/drawing/2014/main" id="{77E135D8-5445-4CC1-BAC6-762EF0A4F471}"/>
              </a:ext>
            </a:extLst>
          </p:cNvPr>
          <p:cNvSpPr>
            <a:spLocks noChangeAspect="1"/>
          </p:cNvSpPr>
          <p:nvPr/>
        </p:nvSpPr>
        <p:spPr>
          <a:xfrm>
            <a:off x="4823283"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892C23-B12D-4DD9-ABB7-810B083B7845}"/>
              </a:ext>
            </a:extLst>
          </p:cNvPr>
          <p:cNvSpPr>
            <a:spLocks noChangeAspect="1"/>
          </p:cNvSpPr>
          <p:nvPr/>
        </p:nvSpPr>
        <p:spPr>
          <a:xfrm>
            <a:off x="4823283" y="276656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166C15-1697-455A-8431-555B96F16CE4}"/>
              </a:ext>
            </a:extLst>
          </p:cNvPr>
          <p:cNvSpPr>
            <a:spLocks noChangeAspect="1"/>
          </p:cNvSpPr>
          <p:nvPr/>
        </p:nvSpPr>
        <p:spPr>
          <a:xfrm>
            <a:off x="4457523"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6298954-A22C-492D-829E-7AD85C8C6A19}"/>
              </a:ext>
            </a:extLst>
          </p:cNvPr>
          <p:cNvSpPr txBox="1"/>
          <p:nvPr/>
        </p:nvSpPr>
        <p:spPr>
          <a:xfrm>
            <a:off x="4616303" y="3745468"/>
            <a:ext cx="373820" cy="369332"/>
          </a:xfrm>
          <a:prstGeom prst="rect">
            <a:avLst/>
          </a:prstGeom>
          <a:noFill/>
        </p:spPr>
        <p:txBody>
          <a:bodyPr wrap="none" rtlCol="0">
            <a:spAutoFit/>
          </a:bodyPr>
          <a:lstStyle/>
          <a:p>
            <a:r>
              <a:rPr lang="en-US" dirty="0"/>
              <a:t>a</a:t>
            </a:r>
            <a:r>
              <a:rPr lang="en-US" baseline="-25000" dirty="0"/>
              <a:t>3</a:t>
            </a:r>
          </a:p>
        </p:txBody>
      </p:sp>
      <p:sp>
        <p:nvSpPr>
          <p:cNvPr id="15" name="Rectangle 14">
            <a:extLst>
              <a:ext uri="{FF2B5EF4-FFF2-40B4-BE49-F238E27FC236}">
                <a16:creationId xmlns:a16="http://schemas.microsoft.com/office/drawing/2014/main" id="{072674E9-3770-4325-8291-0D7207930905}"/>
              </a:ext>
            </a:extLst>
          </p:cNvPr>
          <p:cNvSpPr>
            <a:spLocks noChangeAspect="1"/>
          </p:cNvSpPr>
          <p:nvPr/>
        </p:nvSpPr>
        <p:spPr>
          <a:xfrm>
            <a:off x="4091763" y="3132324"/>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685A7B-0AE6-4D0D-A83C-5C1F1541C4AC}"/>
              </a:ext>
            </a:extLst>
          </p:cNvPr>
          <p:cNvSpPr>
            <a:spLocks noChangeAspect="1"/>
          </p:cNvSpPr>
          <p:nvPr/>
        </p:nvSpPr>
        <p:spPr>
          <a:xfrm>
            <a:off x="4457523" y="2766564"/>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41BE62-2003-4DBA-B13B-1528D563D536}"/>
              </a:ext>
            </a:extLst>
          </p:cNvPr>
          <p:cNvSpPr>
            <a:spLocks noChangeAspect="1"/>
          </p:cNvSpPr>
          <p:nvPr/>
        </p:nvSpPr>
        <p:spPr>
          <a:xfrm>
            <a:off x="4823283" y="2400804"/>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BE5F926-E730-4D02-87FF-D6A3A7209AEC}"/>
              </a:ext>
            </a:extLst>
          </p:cNvPr>
          <p:cNvSpPr txBox="1"/>
          <p:nvPr/>
        </p:nvSpPr>
        <p:spPr>
          <a:xfrm>
            <a:off x="2157553" y="4631341"/>
            <a:ext cx="853119" cy="369332"/>
          </a:xfrm>
          <a:prstGeom prst="rect">
            <a:avLst/>
          </a:prstGeom>
          <a:noFill/>
        </p:spPr>
        <p:txBody>
          <a:bodyPr wrap="none" rtlCol="0">
            <a:spAutoFit/>
          </a:bodyPr>
          <a:lstStyle/>
          <a:p>
            <a:r>
              <a:rPr lang="en-US" dirty="0"/>
              <a:t>a</a:t>
            </a:r>
            <a:r>
              <a:rPr lang="en-US" baseline="-25000" dirty="0"/>
              <a:t>0    </a:t>
            </a:r>
            <a:r>
              <a:rPr lang="en-US" dirty="0"/>
              <a:t> = 0</a:t>
            </a:r>
          </a:p>
        </p:txBody>
      </p:sp>
      <p:sp>
        <p:nvSpPr>
          <p:cNvPr id="19" name="TextBox 18">
            <a:extLst>
              <a:ext uri="{FF2B5EF4-FFF2-40B4-BE49-F238E27FC236}">
                <a16:creationId xmlns:a16="http://schemas.microsoft.com/office/drawing/2014/main" id="{7AFC8E3B-334B-4457-A54F-94EEB834386B}"/>
              </a:ext>
            </a:extLst>
          </p:cNvPr>
          <p:cNvSpPr txBox="1"/>
          <p:nvPr/>
        </p:nvSpPr>
        <p:spPr>
          <a:xfrm>
            <a:off x="2157553" y="4977636"/>
            <a:ext cx="1659429" cy="369332"/>
          </a:xfrm>
          <a:prstGeom prst="rect">
            <a:avLst/>
          </a:prstGeom>
          <a:noFill/>
        </p:spPr>
        <p:txBody>
          <a:bodyPr wrap="none" rtlCol="0">
            <a:spAutoFit/>
          </a:bodyPr>
          <a:lstStyle/>
          <a:p>
            <a:r>
              <a:rPr lang="en-US" dirty="0"/>
              <a:t>a</a:t>
            </a:r>
            <a:r>
              <a:rPr lang="en-US" baseline="-25000" dirty="0"/>
              <a:t>n+1</a:t>
            </a:r>
            <a:r>
              <a:rPr lang="en-US" dirty="0"/>
              <a:t> = a</a:t>
            </a:r>
            <a:r>
              <a:rPr lang="en-US" baseline="-25000" dirty="0"/>
              <a:t>n</a:t>
            </a:r>
            <a:r>
              <a:rPr lang="en-US" dirty="0"/>
              <a:t> + (n+1)</a:t>
            </a:r>
          </a:p>
        </p:txBody>
      </p:sp>
      <p:sp>
        <p:nvSpPr>
          <p:cNvPr id="20" name="TextBox 19">
            <a:extLst>
              <a:ext uri="{FF2B5EF4-FFF2-40B4-BE49-F238E27FC236}">
                <a16:creationId xmlns:a16="http://schemas.microsoft.com/office/drawing/2014/main" id="{329639FF-5DEB-4D28-BAC2-5C1D2C0E00FE}"/>
              </a:ext>
            </a:extLst>
          </p:cNvPr>
          <p:cNvSpPr txBox="1"/>
          <p:nvPr/>
        </p:nvSpPr>
        <p:spPr>
          <a:xfrm>
            <a:off x="5038558" y="4631341"/>
            <a:ext cx="712054" cy="369332"/>
          </a:xfrm>
          <a:prstGeom prst="rect">
            <a:avLst/>
          </a:prstGeom>
          <a:noFill/>
        </p:spPr>
        <p:txBody>
          <a:bodyPr wrap="none" rtlCol="0">
            <a:spAutoFit/>
          </a:bodyPr>
          <a:lstStyle/>
          <a:p>
            <a:r>
              <a:rPr lang="en-US" dirty="0"/>
              <a:t>a</a:t>
            </a:r>
            <a:r>
              <a:rPr lang="en-US" baseline="-25000" dirty="0"/>
              <a:t>0</a:t>
            </a:r>
            <a:r>
              <a:rPr lang="en-US" dirty="0"/>
              <a:t> = 0</a:t>
            </a:r>
          </a:p>
        </p:txBody>
      </p:sp>
      <p:sp>
        <p:nvSpPr>
          <p:cNvPr id="21" name="TextBox 20">
            <a:extLst>
              <a:ext uri="{FF2B5EF4-FFF2-40B4-BE49-F238E27FC236}">
                <a16:creationId xmlns:a16="http://schemas.microsoft.com/office/drawing/2014/main" id="{64A66BF5-0CB1-4726-8CF3-FFA9D7548193}"/>
              </a:ext>
            </a:extLst>
          </p:cNvPr>
          <p:cNvSpPr txBox="1"/>
          <p:nvPr/>
        </p:nvSpPr>
        <p:spPr>
          <a:xfrm>
            <a:off x="5038558" y="4977636"/>
            <a:ext cx="1255472" cy="369332"/>
          </a:xfrm>
          <a:prstGeom prst="rect">
            <a:avLst/>
          </a:prstGeom>
          <a:noFill/>
        </p:spPr>
        <p:txBody>
          <a:bodyPr wrap="none" rtlCol="0">
            <a:spAutoFit/>
          </a:bodyPr>
          <a:lstStyle/>
          <a:p>
            <a:r>
              <a:rPr lang="en-US" dirty="0"/>
              <a:t>a</a:t>
            </a:r>
            <a:r>
              <a:rPr lang="en-US" baseline="-25000" dirty="0"/>
              <a:t>n</a:t>
            </a:r>
            <a:r>
              <a:rPr lang="en-US" dirty="0"/>
              <a:t> = a</a:t>
            </a:r>
            <a:r>
              <a:rPr lang="en-US" baseline="-25000" dirty="0"/>
              <a:t>n-1</a:t>
            </a:r>
            <a:r>
              <a:rPr lang="en-US" dirty="0"/>
              <a:t> + n</a:t>
            </a:r>
          </a:p>
        </p:txBody>
      </p:sp>
      <p:sp>
        <p:nvSpPr>
          <p:cNvPr id="22" name="Rectangle 21">
            <a:extLst>
              <a:ext uri="{FF2B5EF4-FFF2-40B4-BE49-F238E27FC236}">
                <a16:creationId xmlns:a16="http://schemas.microsoft.com/office/drawing/2014/main" id="{E2CAFE8A-A1C0-4F25-A05C-C173835B469F}"/>
              </a:ext>
            </a:extLst>
          </p:cNvPr>
          <p:cNvSpPr>
            <a:spLocks noChangeAspect="1"/>
          </p:cNvSpPr>
          <p:nvPr/>
        </p:nvSpPr>
        <p:spPr>
          <a:xfrm>
            <a:off x="7081547"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2B4623-3A90-4645-87C2-7672EBBD009F}"/>
              </a:ext>
            </a:extLst>
          </p:cNvPr>
          <p:cNvSpPr>
            <a:spLocks noChangeAspect="1"/>
          </p:cNvSpPr>
          <p:nvPr/>
        </p:nvSpPr>
        <p:spPr>
          <a:xfrm>
            <a:off x="7081547" y="276656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83C244-939A-4879-9AC0-113B83CA3D41}"/>
              </a:ext>
            </a:extLst>
          </p:cNvPr>
          <p:cNvSpPr>
            <a:spLocks noChangeAspect="1"/>
          </p:cNvSpPr>
          <p:nvPr/>
        </p:nvSpPr>
        <p:spPr>
          <a:xfrm>
            <a:off x="6715787"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CF30A3D-4876-445A-AA55-6260D5A5ED8D}"/>
              </a:ext>
            </a:extLst>
          </p:cNvPr>
          <p:cNvSpPr txBox="1"/>
          <p:nvPr/>
        </p:nvSpPr>
        <p:spPr>
          <a:xfrm>
            <a:off x="6874567" y="3745468"/>
            <a:ext cx="373820" cy="369332"/>
          </a:xfrm>
          <a:prstGeom prst="rect">
            <a:avLst/>
          </a:prstGeom>
          <a:noFill/>
        </p:spPr>
        <p:txBody>
          <a:bodyPr wrap="none" rtlCol="0">
            <a:spAutoFit/>
          </a:bodyPr>
          <a:lstStyle/>
          <a:p>
            <a:r>
              <a:rPr lang="en-US" dirty="0"/>
              <a:t>a</a:t>
            </a:r>
            <a:r>
              <a:rPr lang="en-US" baseline="-25000" dirty="0"/>
              <a:t>4</a:t>
            </a:r>
          </a:p>
        </p:txBody>
      </p:sp>
      <p:sp>
        <p:nvSpPr>
          <p:cNvPr id="26" name="Rectangle 25">
            <a:extLst>
              <a:ext uri="{FF2B5EF4-FFF2-40B4-BE49-F238E27FC236}">
                <a16:creationId xmlns:a16="http://schemas.microsoft.com/office/drawing/2014/main" id="{11542068-3103-47A3-B054-5486C642D7B9}"/>
              </a:ext>
            </a:extLst>
          </p:cNvPr>
          <p:cNvSpPr>
            <a:spLocks noChangeAspect="1"/>
          </p:cNvSpPr>
          <p:nvPr/>
        </p:nvSpPr>
        <p:spPr>
          <a:xfrm>
            <a:off x="6350027" y="313232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F28447E-05C8-4EAC-9F83-008FA2C213E1}"/>
              </a:ext>
            </a:extLst>
          </p:cNvPr>
          <p:cNvSpPr>
            <a:spLocks noChangeAspect="1"/>
          </p:cNvSpPr>
          <p:nvPr/>
        </p:nvSpPr>
        <p:spPr>
          <a:xfrm>
            <a:off x="6715787" y="276656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6718BD0-7DAF-4148-AE4A-7D5AB446AB87}"/>
              </a:ext>
            </a:extLst>
          </p:cNvPr>
          <p:cNvSpPr>
            <a:spLocks noChangeAspect="1"/>
          </p:cNvSpPr>
          <p:nvPr/>
        </p:nvSpPr>
        <p:spPr>
          <a:xfrm>
            <a:off x="7081547" y="2400804"/>
            <a:ext cx="365760" cy="36576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140145-027B-410E-A3B9-C651225FA825}"/>
              </a:ext>
            </a:extLst>
          </p:cNvPr>
          <p:cNvSpPr>
            <a:spLocks noChangeAspect="1"/>
          </p:cNvSpPr>
          <p:nvPr/>
        </p:nvSpPr>
        <p:spPr>
          <a:xfrm>
            <a:off x="5984267" y="3135868"/>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9517D2-27A5-4446-A2D0-12578FCBCBD4}"/>
              </a:ext>
            </a:extLst>
          </p:cNvPr>
          <p:cNvSpPr>
            <a:spLocks noChangeAspect="1"/>
          </p:cNvSpPr>
          <p:nvPr/>
        </p:nvSpPr>
        <p:spPr>
          <a:xfrm>
            <a:off x="6350027" y="2770108"/>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A804E3-9A81-44B7-9FD8-5D3BE7EFC79D}"/>
              </a:ext>
            </a:extLst>
          </p:cNvPr>
          <p:cNvSpPr>
            <a:spLocks noChangeAspect="1"/>
          </p:cNvSpPr>
          <p:nvPr/>
        </p:nvSpPr>
        <p:spPr>
          <a:xfrm>
            <a:off x="6715787" y="2404348"/>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CA46EF7-29D9-442E-AD9F-A86B2491830F}"/>
              </a:ext>
            </a:extLst>
          </p:cNvPr>
          <p:cNvSpPr>
            <a:spLocks noChangeAspect="1"/>
          </p:cNvSpPr>
          <p:nvPr/>
        </p:nvSpPr>
        <p:spPr>
          <a:xfrm>
            <a:off x="7081547" y="2038588"/>
            <a:ext cx="365760" cy="3657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73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par>
                          <p:cTn id="99" fill="hold">
                            <p:stCondLst>
                              <p:cond delay="1500"/>
                            </p:stCondLst>
                            <p:childTnLst>
                              <p:par>
                                <p:cTn id="100" presetID="10" presetClass="entr" presetSubtype="0" fill="hold" grpId="0"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fade">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500"/>
                                        <p:tgtEl>
                                          <p:spTgt spid="1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500"/>
                                        <p:tgtEl>
                                          <p:spTgt spid="2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7" grpId="0" animBg="1"/>
      <p:bldP spid="9" grpId="0" animBg="1"/>
      <p:bldP spid="10" grpId="0"/>
      <p:bldP spid="11" grpId="0" animBg="1"/>
      <p:bldP spid="12" grpId="0" animBg="1"/>
      <p:bldP spid="13" grpId="0" animBg="1"/>
      <p:bldP spid="14" grpId="0"/>
      <p:bldP spid="15" grpId="0" animBg="1"/>
      <p:bldP spid="16" grpId="0" animBg="1"/>
      <p:bldP spid="17" grpId="0" animBg="1"/>
      <p:bldP spid="18" grpId="0"/>
      <p:bldP spid="19" grpId="0"/>
      <p:bldP spid="20" grpId="0"/>
      <p:bldP spid="21" grpId="0"/>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 Down</a:t>
            </a:r>
          </a:p>
        </p:txBody>
      </p:sp>
      <p:sp>
        <p:nvSpPr>
          <p:cNvPr id="4" name="TextBox 3"/>
          <p:cNvSpPr txBox="1"/>
          <p:nvPr/>
        </p:nvSpPr>
        <p:spPr>
          <a:xfrm>
            <a:off x="2717534" y="2190165"/>
            <a:ext cx="4031873" cy="707886"/>
          </a:xfrm>
          <a:prstGeom prst="rect">
            <a:avLst/>
          </a:prstGeom>
          <a:solidFill>
            <a:schemeClr val="bg1"/>
          </a:solidFill>
          <a:ln>
            <a:solidFill>
              <a:schemeClr val="accent1"/>
            </a:solidFill>
          </a:ln>
        </p:spPr>
        <p:txBody>
          <a:bodyPr wrap="none" rtlCol="0">
            <a:spAutoFit/>
          </a:bodyPr>
          <a:lstStyle/>
          <a:p>
            <a:r>
              <a:rPr lang="en-US" sz="2000" dirty="0">
                <a:latin typeface="Courier New" panose="02070309020205020404" pitchFamily="49" charset="0"/>
                <a:cs typeface="Courier New" panose="02070309020205020404" pitchFamily="49" charset="0"/>
              </a:rPr>
              <a:t>fun sum 0 = 0</a:t>
            </a:r>
          </a:p>
          <a:p>
            <a:r>
              <a:rPr lang="en-US" sz="2000" dirty="0">
                <a:latin typeface="Courier New" panose="02070309020205020404" pitchFamily="49" charset="0"/>
                <a:cs typeface="Courier New" panose="02070309020205020404" pitchFamily="49" charset="0"/>
              </a:rPr>
              <a:t>  | sum n = n + sum(n-1);</a:t>
            </a:r>
          </a:p>
        </p:txBody>
      </p:sp>
      <p:sp>
        <p:nvSpPr>
          <p:cNvPr id="5" name="TextBox 4"/>
          <p:cNvSpPr txBox="1"/>
          <p:nvPr/>
        </p:nvSpPr>
        <p:spPr>
          <a:xfrm>
            <a:off x="2717534" y="3085366"/>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sum 3</a:t>
            </a:r>
          </a:p>
        </p:txBody>
      </p:sp>
      <p:sp>
        <p:nvSpPr>
          <p:cNvPr id="6" name="TextBox 5"/>
          <p:cNvSpPr txBox="1"/>
          <p:nvPr/>
        </p:nvSpPr>
        <p:spPr>
          <a:xfrm>
            <a:off x="3626487" y="3085366"/>
            <a:ext cx="3054041"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a:t>
            </a:r>
            <a:r>
              <a:rPr lang="en-US" sz="2000" dirty="0">
                <a:latin typeface="Courier New" panose="02070309020205020404" pitchFamily="49" charset="0"/>
                <a:cs typeface="Courier New" panose="02070309020205020404" pitchFamily="49" charset="0"/>
              </a:rPr>
              <a:t>sum(3-1)) </a:t>
            </a:r>
          </a:p>
        </p:txBody>
      </p:sp>
      <p:sp>
        <p:nvSpPr>
          <p:cNvPr id="7" name="TextBox 6"/>
          <p:cNvSpPr txBox="1"/>
          <p:nvPr/>
        </p:nvSpPr>
        <p:spPr>
          <a:xfrm>
            <a:off x="3626487" y="4247476"/>
            <a:ext cx="366959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(2 + </a:t>
            </a:r>
            <a:r>
              <a:rPr lang="en-US" sz="2000" dirty="0">
                <a:latin typeface="Courier New" panose="02070309020205020404" pitchFamily="49" charset="0"/>
                <a:cs typeface="Courier New" panose="02070309020205020404" pitchFamily="49" charset="0"/>
              </a:rPr>
              <a:t>sum(2-1)) </a:t>
            </a:r>
          </a:p>
        </p:txBody>
      </p:sp>
      <p:sp>
        <p:nvSpPr>
          <p:cNvPr id="8" name="TextBox 7"/>
          <p:cNvSpPr txBox="1"/>
          <p:nvPr/>
        </p:nvSpPr>
        <p:spPr>
          <a:xfrm>
            <a:off x="3626487" y="3472736"/>
            <a:ext cx="274626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a:t>
            </a:r>
            <a:r>
              <a:rPr lang="en-US" sz="2000" dirty="0">
                <a:latin typeface="Courier New" panose="02070309020205020404" pitchFamily="49" charset="0"/>
                <a:cs typeface="Courier New" panose="02070309020205020404" pitchFamily="49" charset="0"/>
              </a:rPr>
              <a:t>sum(2)) </a:t>
            </a:r>
          </a:p>
        </p:txBody>
      </p:sp>
      <p:sp>
        <p:nvSpPr>
          <p:cNvPr id="9" name="TextBox 8"/>
          <p:cNvSpPr txBox="1"/>
          <p:nvPr/>
        </p:nvSpPr>
        <p:spPr>
          <a:xfrm>
            <a:off x="3626487" y="3860106"/>
            <a:ext cx="259237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a:t>
            </a:r>
            <a:r>
              <a:rPr lang="en-US" sz="2000" dirty="0">
                <a:latin typeface="Courier New" panose="02070309020205020404" pitchFamily="49" charset="0"/>
                <a:cs typeface="Courier New" panose="02070309020205020404" pitchFamily="49" charset="0"/>
              </a:rPr>
              <a:t>sum 2) </a:t>
            </a:r>
          </a:p>
        </p:txBody>
      </p:sp>
      <p:sp>
        <p:nvSpPr>
          <p:cNvPr id="10" name="TextBox 9"/>
          <p:cNvSpPr txBox="1"/>
          <p:nvPr/>
        </p:nvSpPr>
        <p:spPr>
          <a:xfrm>
            <a:off x="3626487" y="4634846"/>
            <a:ext cx="428514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(2 + (1 + (</a:t>
            </a:r>
            <a:r>
              <a:rPr lang="en-US" sz="2000" dirty="0">
                <a:latin typeface="Courier New" panose="02070309020205020404" pitchFamily="49" charset="0"/>
                <a:cs typeface="Courier New" panose="02070309020205020404" pitchFamily="49" charset="0"/>
              </a:rPr>
              <a:t>sum 0)) </a:t>
            </a:r>
          </a:p>
        </p:txBody>
      </p:sp>
      <p:sp>
        <p:nvSpPr>
          <p:cNvPr id="11" name="TextBox 10"/>
          <p:cNvSpPr txBox="1"/>
          <p:nvPr/>
        </p:nvSpPr>
        <p:spPr>
          <a:xfrm>
            <a:off x="3626487" y="5022216"/>
            <a:ext cx="351570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3 + (2 + (1 + 0</a:t>
            </a:r>
            <a:r>
              <a:rPr lang="en-US" sz="2000" dirty="0">
                <a:latin typeface="Courier New" panose="02070309020205020404" pitchFamily="49" charset="0"/>
                <a:cs typeface="Courier New" panose="02070309020205020404" pitchFamily="49" charset="0"/>
              </a:rPr>
              <a:t>)) </a:t>
            </a:r>
          </a:p>
        </p:txBody>
      </p:sp>
      <p:sp>
        <p:nvSpPr>
          <p:cNvPr id="12" name="TextBox 11"/>
          <p:cNvSpPr txBox="1"/>
          <p:nvPr/>
        </p:nvSpPr>
        <p:spPr>
          <a:xfrm>
            <a:off x="3626487" y="5409586"/>
            <a:ext cx="105349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sym typeface="Symbol" panose="05050102010706020507" pitchFamily="18" charset="2"/>
              </a:rPr>
              <a:t>* 6</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0937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 Up</a:t>
            </a:r>
          </a:p>
        </p:txBody>
      </p:sp>
      <p:sp>
        <p:nvSpPr>
          <p:cNvPr id="4" name="TextBox 3"/>
          <p:cNvSpPr txBox="1"/>
          <p:nvPr/>
        </p:nvSpPr>
        <p:spPr>
          <a:xfrm>
            <a:off x="2133600" y="2514600"/>
            <a:ext cx="5724644" cy="1323439"/>
          </a:xfrm>
          <a:prstGeom prst="rect">
            <a:avLst/>
          </a:prstGeom>
          <a:solidFill>
            <a:schemeClr val="bg1"/>
          </a:solidFill>
          <a:ln>
            <a:solidFill>
              <a:schemeClr val="accent1"/>
            </a:solidFill>
          </a:ln>
        </p:spPr>
        <p:txBody>
          <a:bodyPr wrap="none" rtlCol="0">
            <a:spAutoFit/>
          </a:bodyPr>
          <a:lstStyle/>
          <a:p>
            <a:r>
              <a:rPr lang="en-US" sz="2000" dirty="0">
                <a:latin typeface="Courier New" panose="02070309020205020404" pitchFamily="49" charset="0"/>
                <a:cs typeface="Courier New" panose="02070309020205020404" pitchFamily="49" charset="0"/>
              </a:rPr>
              <a:t>fun sum (</a:t>
            </a:r>
            <a:r>
              <a:rPr lang="en-US" sz="2000" dirty="0" err="1">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 if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n then n</a:t>
            </a:r>
          </a:p>
          <a:p>
            <a:r>
              <a:rPr lang="en-US" sz="2000" dirty="0">
                <a:latin typeface="Courier New" panose="02070309020205020404" pitchFamily="49" charset="0"/>
                <a:cs typeface="Courier New" panose="02070309020205020404" pitchFamily="49" charset="0"/>
              </a:rPr>
              <a:t>                else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sum(i+1,n);</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sum (0,10); </a:t>
            </a:r>
          </a:p>
        </p:txBody>
      </p:sp>
      <p:sp>
        <p:nvSpPr>
          <p:cNvPr id="3" name="TextBox 2"/>
          <p:cNvSpPr txBox="1"/>
          <p:nvPr/>
        </p:nvSpPr>
        <p:spPr>
          <a:xfrm>
            <a:off x="3218075" y="4800600"/>
            <a:ext cx="3099118" cy="369332"/>
          </a:xfrm>
          <a:prstGeom prst="rect">
            <a:avLst/>
          </a:prstGeom>
          <a:noFill/>
        </p:spPr>
        <p:txBody>
          <a:bodyPr wrap="none" rtlCol="0">
            <a:spAutoFit/>
          </a:bodyPr>
          <a:lstStyle/>
          <a:p>
            <a:r>
              <a:rPr lang="en-US" dirty="0"/>
              <a:t>measure:    n </a:t>
            </a:r>
            <a:r>
              <a:rPr lang="en-US" dirty="0">
                <a:sym typeface="Symbol" panose="05050102010706020507" pitchFamily="18" charset="2"/>
              </a:rPr>
              <a:t></a:t>
            </a:r>
            <a:r>
              <a:rPr lang="en-US" dirty="0"/>
              <a:t> </a:t>
            </a:r>
            <a:r>
              <a:rPr lang="en-US" dirty="0" err="1"/>
              <a:t>i</a:t>
            </a:r>
            <a:r>
              <a:rPr lang="en-US" dirty="0"/>
              <a:t>   </a:t>
            </a:r>
            <a:r>
              <a:rPr lang="en-US" dirty="0">
                <a:sym typeface="Symbol" panose="05050102010706020507" pitchFamily="18" charset="2"/>
              </a:rPr>
              <a:t>   n  </a:t>
            </a:r>
            <a:r>
              <a:rPr lang="en-US" dirty="0" err="1">
                <a:sym typeface="Symbol" panose="05050102010706020507" pitchFamily="18" charset="2"/>
              </a:rPr>
              <a:t>i</a:t>
            </a:r>
            <a:r>
              <a:rPr lang="en-US" dirty="0">
                <a:sym typeface="Symbol" panose="05050102010706020507" pitchFamily="18" charset="2"/>
              </a:rPr>
              <a:t>  1</a:t>
            </a:r>
            <a:endParaRPr lang="en-US" dirty="0"/>
          </a:p>
        </p:txBody>
      </p:sp>
    </p:spTree>
    <p:extLst>
      <p:ext uri="{BB962C8B-B14F-4D97-AF65-F5344CB8AC3E}">
        <p14:creationId xmlns:p14="http://schemas.microsoft.com/office/powerpoint/2010/main" val="76842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Problems in the most general of ways</a:t>
            </a:r>
          </a:p>
        </p:txBody>
      </p:sp>
      <p:sp>
        <p:nvSpPr>
          <p:cNvPr id="3" name="Content Placeholder 2"/>
          <p:cNvSpPr>
            <a:spLocks noGrp="1"/>
          </p:cNvSpPr>
          <p:nvPr>
            <p:ph idx="1"/>
          </p:nvPr>
        </p:nvSpPr>
        <p:spPr/>
        <p:txBody>
          <a:bodyPr/>
          <a:lstStyle/>
          <a:p>
            <a:r>
              <a:rPr lang="en-US" dirty="0"/>
              <a:t>Recognize a solution when you see it.</a:t>
            </a:r>
          </a:p>
          <a:p>
            <a:r>
              <a:rPr lang="en-US" dirty="0"/>
              <a:t>Search the elements of a set for a solution.</a:t>
            </a:r>
          </a:p>
        </p:txBody>
      </p:sp>
    </p:spTree>
    <p:extLst>
      <p:ext uri="{BB962C8B-B14F-4D97-AF65-F5344CB8AC3E}">
        <p14:creationId xmlns:p14="http://schemas.microsoft.com/office/powerpoint/2010/main" val="417836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450" y="990600"/>
            <a:ext cx="8039100" cy="4876800"/>
          </a:xfrm>
          <a:prstGeom prst="rect">
            <a:avLst/>
          </a:prstGeom>
        </p:spPr>
      </p:pic>
    </p:spTree>
    <p:extLst>
      <p:ext uri="{BB962C8B-B14F-4D97-AF65-F5344CB8AC3E}">
        <p14:creationId xmlns:p14="http://schemas.microsoft.com/office/powerpoint/2010/main" val="92865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through closed forms</a:t>
            </a:r>
          </a:p>
        </p:txBody>
      </p:sp>
      <p:sp>
        <p:nvSpPr>
          <p:cNvPr id="3" name="Content Placeholder 2"/>
          <p:cNvSpPr>
            <a:spLocks noGrp="1"/>
          </p:cNvSpPr>
          <p:nvPr>
            <p:ph idx="1"/>
          </p:nvPr>
        </p:nvSpPr>
        <p:spPr/>
        <p:txBody>
          <a:bodyPr/>
          <a:lstStyle/>
          <a:p>
            <a:pPr marL="0" indent="0">
              <a:buNone/>
            </a:pPr>
            <a:r>
              <a:rPr lang="en-US" dirty="0"/>
              <a:t>sum(0,10) = 55</a:t>
            </a:r>
          </a:p>
          <a:p>
            <a:r>
              <a:rPr lang="en-US" dirty="0"/>
              <a:t>Is this correct?</a:t>
            </a:r>
          </a:p>
          <a:p>
            <a:r>
              <a:rPr lang="en-US" dirty="0"/>
              <a:t>10 * (10 + 1) / 2 = 55</a:t>
            </a:r>
          </a:p>
          <a:p>
            <a:r>
              <a:rPr lang="en-US" dirty="0"/>
              <a:t>How do we know this closed form computation is correct? (Through an inductive proof).</a:t>
            </a:r>
          </a:p>
        </p:txBody>
      </p:sp>
    </p:spTree>
    <p:extLst>
      <p:ext uri="{BB962C8B-B14F-4D97-AF65-F5344CB8AC3E}">
        <p14:creationId xmlns:p14="http://schemas.microsoft.com/office/powerpoint/2010/main" val="15747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406336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Interests</a:t>
            </a:r>
          </a:p>
        </p:txBody>
      </p:sp>
      <p:sp>
        <p:nvSpPr>
          <p:cNvPr id="3" name="Content Placeholder 2"/>
          <p:cNvSpPr>
            <a:spLocks noGrp="1"/>
          </p:cNvSpPr>
          <p:nvPr>
            <p:ph idx="1"/>
          </p:nvPr>
        </p:nvSpPr>
        <p:spPr>
          <a:xfrm>
            <a:off x="1443491" y="2015733"/>
            <a:ext cx="6571343" cy="3851667"/>
          </a:xfrm>
        </p:spPr>
        <p:txBody>
          <a:bodyPr>
            <a:normAutofit/>
          </a:bodyPr>
          <a:lstStyle/>
          <a:p>
            <a:r>
              <a:rPr lang="en-US" dirty="0"/>
              <a:t>We are interested in solving a problem by decomposing it into one or more smaller problems and then combining the results. </a:t>
            </a:r>
          </a:p>
          <a:p>
            <a:r>
              <a:rPr lang="en-US" dirty="0"/>
              <a:t>In general, problems can be decomposed in one of two ways: </a:t>
            </a:r>
          </a:p>
          <a:p>
            <a:pPr marL="914400" lvl="1" indent="-457200">
              <a:buFont typeface="+mj-lt"/>
              <a:buAutoNum type="arabicPeriod"/>
            </a:pPr>
            <a:r>
              <a:rPr lang="en-US" dirty="0"/>
              <a:t>arithmetically (e.g., n-1), or </a:t>
            </a:r>
          </a:p>
          <a:p>
            <a:pPr marL="914400" lvl="1" indent="-457200">
              <a:buFont typeface="+mj-lt"/>
              <a:buAutoNum type="arabicPeriod"/>
            </a:pPr>
            <a:r>
              <a:rPr lang="en-US" dirty="0"/>
              <a:t>geometrically (e.g., n/2).</a:t>
            </a:r>
          </a:p>
          <a:p>
            <a:r>
              <a:rPr lang="en-US" dirty="0"/>
              <a:t>The notion of a predecessor of a value is central to our problem decomposition approach.</a:t>
            </a:r>
          </a:p>
        </p:txBody>
      </p:sp>
    </p:spTree>
    <p:extLst>
      <p:ext uri="{BB962C8B-B14F-4D97-AF65-F5344CB8AC3E}">
        <p14:creationId xmlns:p14="http://schemas.microsoft.com/office/powerpoint/2010/main" val="84423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a:xfrm>
            <a:off x="1443491" y="2015733"/>
            <a:ext cx="6571343" cy="3851667"/>
          </a:xfrm>
        </p:spPr>
        <p:txBody>
          <a:bodyPr>
            <a:normAutofit/>
          </a:bodyPr>
          <a:lstStyle/>
          <a:p>
            <a:r>
              <a:rPr lang="en-US" dirty="0"/>
              <a:t>We are interested in values belonging to well-founded countable sets. Examples include the following.</a:t>
            </a:r>
          </a:p>
          <a:p>
            <a:pPr lvl="1"/>
            <a:r>
              <a:rPr lang="en-US" dirty="0"/>
              <a:t>positive integers and non-negative integers</a:t>
            </a:r>
          </a:p>
          <a:p>
            <a:pPr lvl="1"/>
            <a:r>
              <a:rPr lang="en-US" dirty="0"/>
              <a:t>terms (aka trees)</a:t>
            </a:r>
          </a:p>
          <a:p>
            <a:pPr lvl="1"/>
            <a:r>
              <a:rPr lang="en-US" dirty="0"/>
              <a:t>lists</a:t>
            </a:r>
          </a:p>
          <a:p>
            <a:r>
              <a:rPr lang="en-US" dirty="0"/>
              <a:t>Such a framework/perspective is well-suited for </a:t>
            </a:r>
            <a:r>
              <a:rPr lang="en-US" dirty="0">
                <a:solidFill>
                  <a:srgbClr val="C00000"/>
                </a:solidFill>
              </a:rPr>
              <a:t>recursive programming</a:t>
            </a:r>
            <a:r>
              <a:rPr lang="en-US" dirty="0"/>
              <a:t>.</a:t>
            </a:r>
          </a:p>
          <a:p>
            <a:r>
              <a:rPr lang="en-US" dirty="0"/>
              <a:t>In this framework, </a:t>
            </a:r>
            <a:r>
              <a:rPr lang="en-US" dirty="0">
                <a:solidFill>
                  <a:srgbClr val="C00000"/>
                </a:solidFill>
              </a:rPr>
              <a:t>induction</a:t>
            </a:r>
            <a:r>
              <a:rPr lang="en-US" dirty="0"/>
              <a:t> can be used to reason about </a:t>
            </a:r>
            <a:r>
              <a:rPr lang="en-US" dirty="0">
                <a:solidFill>
                  <a:srgbClr val="C00000"/>
                </a:solidFill>
              </a:rPr>
              <a:t>properties</a:t>
            </a:r>
            <a:r>
              <a:rPr lang="en-US" dirty="0"/>
              <a:t> of recursively defined computations.</a:t>
            </a:r>
          </a:p>
        </p:txBody>
      </p:sp>
    </p:spTree>
    <p:extLst>
      <p:ext uri="{BB962C8B-B14F-4D97-AF65-F5344CB8AC3E}">
        <p14:creationId xmlns:p14="http://schemas.microsoft.com/office/powerpoint/2010/main" val="5551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Foundations of Induction</a:t>
            </a:r>
          </a:p>
        </p:txBody>
      </p:sp>
      <p:sp>
        <p:nvSpPr>
          <p:cNvPr id="5" name="Text Placeholder 4"/>
          <p:cNvSpPr>
            <a:spLocks noGrp="1"/>
          </p:cNvSpPr>
          <p:nvPr>
            <p:ph type="body" idx="1"/>
          </p:nvPr>
        </p:nvSpPr>
        <p:spPr/>
        <p:txBody>
          <a:bodyPr/>
          <a:lstStyle/>
          <a:p>
            <a:r>
              <a:rPr lang="en-US" dirty="0"/>
              <a:t>Inductive arguments come in several flavors.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298" y="304800"/>
            <a:ext cx="4243387" cy="2484500"/>
          </a:xfrm>
          <a:prstGeom prst="rect">
            <a:avLst/>
          </a:prstGeom>
        </p:spPr>
      </p:pic>
    </p:spTree>
    <p:extLst>
      <p:ext uri="{BB962C8B-B14F-4D97-AF65-F5344CB8AC3E}">
        <p14:creationId xmlns:p14="http://schemas.microsoft.com/office/powerpoint/2010/main" val="177902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a:t>
            </a:r>
          </a:p>
        </p:txBody>
      </p:sp>
      <p:sp>
        <p:nvSpPr>
          <p:cNvPr id="3" name="Content Placeholder 2"/>
          <p:cNvSpPr>
            <a:spLocks noGrp="1"/>
          </p:cNvSpPr>
          <p:nvPr>
            <p:ph idx="1"/>
          </p:nvPr>
        </p:nvSpPr>
        <p:spPr>
          <a:xfrm>
            <a:off x="1443491" y="2015733"/>
            <a:ext cx="7167109" cy="3450613"/>
          </a:xfrm>
        </p:spPr>
        <p:txBody>
          <a:bodyPr>
            <a:normAutofit/>
          </a:bodyPr>
          <a:lstStyle/>
          <a:p>
            <a:r>
              <a:rPr lang="en-US" dirty="0"/>
              <a:t>A relation R on a set S is called a </a:t>
            </a:r>
            <a:r>
              <a:rPr lang="en-US" dirty="0">
                <a:solidFill>
                  <a:srgbClr val="C00000"/>
                </a:solidFill>
              </a:rPr>
              <a:t>partial ordering</a:t>
            </a:r>
            <a:r>
              <a:rPr lang="en-US" dirty="0"/>
              <a:t> or </a:t>
            </a:r>
            <a:r>
              <a:rPr lang="en-US" dirty="0">
                <a:solidFill>
                  <a:srgbClr val="C00000"/>
                </a:solidFill>
              </a:rPr>
              <a:t>partial order</a:t>
            </a:r>
            <a:r>
              <a:rPr lang="en-US" dirty="0"/>
              <a:t> if it is reflexive, antisymmetric, and transitive. </a:t>
            </a:r>
          </a:p>
          <a:p>
            <a:pPr lvl="1"/>
            <a:r>
              <a:rPr lang="en-US" dirty="0"/>
              <a:t>Example: the relational operator </a:t>
            </a:r>
            <a:r>
              <a:rPr lang="en-US" dirty="0">
                <a:sym typeface="Symbol" panose="05050102010706020507" pitchFamily="18" charset="2"/>
              </a:rPr>
              <a:t></a:t>
            </a:r>
            <a:endParaRPr lang="en-US" dirty="0"/>
          </a:p>
          <a:p>
            <a:r>
              <a:rPr lang="en-US" dirty="0"/>
              <a:t>A set S together with a partial ordering R is called a </a:t>
            </a:r>
            <a:r>
              <a:rPr lang="en-US" dirty="0">
                <a:solidFill>
                  <a:srgbClr val="C00000"/>
                </a:solidFill>
              </a:rPr>
              <a:t>partially ordered set</a:t>
            </a:r>
            <a:r>
              <a:rPr lang="en-US" dirty="0"/>
              <a:t>, or </a:t>
            </a:r>
            <a:r>
              <a:rPr lang="en-US" dirty="0" err="1">
                <a:solidFill>
                  <a:srgbClr val="C00000"/>
                </a:solidFill>
              </a:rPr>
              <a:t>poset</a:t>
            </a:r>
            <a:r>
              <a:rPr lang="en-US" dirty="0"/>
              <a:t>, and is denoted by (S,R). </a:t>
            </a:r>
          </a:p>
          <a:p>
            <a:r>
              <a:rPr lang="en-US" dirty="0"/>
              <a:t>In general we will write (S,</a:t>
            </a:r>
            <a:r>
              <a:rPr lang="en-US" dirty="0">
                <a:sym typeface="Symbol" panose="05050102010706020507" pitchFamily="18" charset="2"/>
              </a:rPr>
              <a:t>) to denote an arbitrary relation. </a:t>
            </a:r>
            <a:endParaRPr lang="en-US" dirty="0"/>
          </a:p>
        </p:txBody>
      </p:sp>
    </p:spTree>
    <p:extLst>
      <p:ext uri="{BB962C8B-B14F-4D97-AF65-F5344CB8AC3E}">
        <p14:creationId xmlns:p14="http://schemas.microsoft.com/office/powerpoint/2010/main" val="26661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Order</a:t>
            </a:r>
          </a:p>
        </p:txBody>
      </p:sp>
      <p:sp>
        <p:nvSpPr>
          <p:cNvPr id="3" name="Content Placeholder 2"/>
          <p:cNvSpPr>
            <a:spLocks noGrp="1"/>
          </p:cNvSpPr>
          <p:nvPr>
            <p:ph idx="1"/>
          </p:nvPr>
        </p:nvSpPr>
        <p:spPr/>
        <p:txBody>
          <a:bodyPr/>
          <a:lstStyle/>
          <a:p>
            <a:r>
              <a:rPr lang="en-US" dirty="0"/>
              <a:t>If (S,</a:t>
            </a:r>
            <a:r>
              <a:rPr lang="en-US" dirty="0">
                <a:sym typeface="Symbol" panose="05050102010706020507" pitchFamily="18" charset="2"/>
              </a:rPr>
              <a:t></a:t>
            </a:r>
            <a:r>
              <a:rPr lang="en-US" dirty="0"/>
              <a:t>) is a </a:t>
            </a:r>
            <a:r>
              <a:rPr lang="en-US" dirty="0" err="1"/>
              <a:t>poset</a:t>
            </a:r>
            <a:r>
              <a:rPr lang="en-US" dirty="0"/>
              <a:t> and every two elements of S are comparable, S is called a </a:t>
            </a:r>
            <a:r>
              <a:rPr lang="en-US" dirty="0">
                <a:solidFill>
                  <a:srgbClr val="C00000"/>
                </a:solidFill>
              </a:rPr>
              <a:t>totally ordered set</a:t>
            </a:r>
            <a:r>
              <a:rPr lang="en-US" dirty="0"/>
              <a:t> or </a:t>
            </a:r>
            <a:r>
              <a:rPr lang="en-US" dirty="0">
                <a:solidFill>
                  <a:srgbClr val="C00000"/>
                </a:solidFill>
              </a:rPr>
              <a:t>linearly ordered set</a:t>
            </a:r>
            <a:r>
              <a:rPr lang="en-US" dirty="0"/>
              <a:t>, and </a:t>
            </a:r>
            <a:r>
              <a:rPr lang="en-US" dirty="0">
                <a:sym typeface="Symbol" panose="05050102010706020507" pitchFamily="18" charset="2"/>
              </a:rPr>
              <a:t> is called a </a:t>
            </a:r>
            <a:r>
              <a:rPr lang="en-US" dirty="0">
                <a:solidFill>
                  <a:srgbClr val="C00000"/>
                </a:solidFill>
                <a:sym typeface="Symbol" panose="05050102010706020507" pitchFamily="18" charset="2"/>
              </a:rPr>
              <a:t>total order</a:t>
            </a:r>
            <a:r>
              <a:rPr lang="en-US" dirty="0">
                <a:sym typeface="Symbol" panose="05050102010706020507" pitchFamily="18" charset="2"/>
              </a:rPr>
              <a:t> or a </a:t>
            </a:r>
            <a:r>
              <a:rPr lang="en-US" dirty="0">
                <a:solidFill>
                  <a:srgbClr val="C00000"/>
                </a:solidFill>
                <a:sym typeface="Symbol" panose="05050102010706020507" pitchFamily="18" charset="2"/>
              </a:rPr>
              <a:t>linear order</a:t>
            </a:r>
            <a:r>
              <a:rPr lang="en-US" dirty="0">
                <a:sym typeface="Symbol" panose="05050102010706020507" pitchFamily="18" charset="2"/>
              </a:rPr>
              <a:t>.</a:t>
            </a:r>
          </a:p>
          <a:p>
            <a:r>
              <a:rPr lang="en-US" dirty="0">
                <a:sym typeface="Symbol" panose="05050102010706020507" pitchFamily="18" charset="2"/>
              </a:rPr>
              <a:t>A totally ordered set is also called a </a:t>
            </a:r>
            <a:r>
              <a:rPr lang="en-US" dirty="0">
                <a:solidFill>
                  <a:srgbClr val="C00000"/>
                </a:solidFill>
                <a:sym typeface="Symbol" panose="05050102010706020507" pitchFamily="18" charset="2"/>
              </a:rPr>
              <a:t>chain</a:t>
            </a:r>
            <a:r>
              <a:rPr lang="en-US" dirty="0">
                <a:sym typeface="Symbol" panose="05050102010706020507" pitchFamily="18" charset="2"/>
              </a:rPr>
              <a:t>.</a:t>
            </a:r>
          </a:p>
          <a:p>
            <a:r>
              <a:rPr lang="en-US" dirty="0">
                <a:sym typeface="Symbol" panose="05050102010706020507" pitchFamily="18" charset="2"/>
              </a:rPr>
              <a:t>Example: Let S be the set of integers and let  be the relational operator less-than-or-equal-to.</a:t>
            </a:r>
            <a:endParaRPr lang="en-US" dirty="0"/>
          </a:p>
        </p:txBody>
      </p:sp>
    </p:spTree>
    <p:extLst>
      <p:ext uri="{BB962C8B-B14F-4D97-AF65-F5344CB8AC3E}">
        <p14:creationId xmlns:p14="http://schemas.microsoft.com/office/powerpoint/2010/main" val="422439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Well-founded orders</a:t>
            </a:r>
          </a:p>
        </p:txBody>
      </p:sp>
      <p:sp>
        <p:nvSpPr>
          <p:cNvPr id="3" name="Content Placeholder 2"/>
          <p:cNvSpPr>
            <a:spLocks noGrp="1"/>
          </p:cNvSpPr>
          <p:nvPr>
            <p:ph idx="1"/>
          </p:nvPr>
        </p:nvSpPr>
        <p:spPr/>
        <p:txBody>
          <a:bodyPr/>
          <a:lstStyle/>
          <a:p>
            <a:r>
              <a:rPr lang="en-US" dirty="0"/>
              <a:t>A totally ordered set (S,</a:t>
            </a:r>
            <a:r>
              <a:rPr lang="en-US" dirty="0">
                <a:sym typeface="Symbol" panose="05050102010706020507" pitchFamily="18" charset="2"/>
              </a:rPr>
              <a:t></a:t>
            </a:r>
            <a:r>
              <a:rPr lang="en-US" dirty="0"/>
              <a:t>) is said to be </a:t>
            </a:r>
            <a:r>
              <a:rPr lang="en-US" dirty="0">
                <a:solidFill>
                  <a:srgbClr val="C00000"/>
                </a:solidFill>
              </a:rPr>
              <a:t>well ordered</a:t>
            </a:r>
            <a:r>
              <a:rPr lang="en-US" dirty="0"/>
              <a:t> (or have a </a:t>
            </a:r>
            <a:r>
              <a:rPr lang="en-US" dirty="0">
                <a:solidFill>
                  <a:srgbClr val="C00000"/>
                </a:solidFill>
              </a:rPr>
              <a:t>well-founded order</a:t>
            </a:r>
            <a:r>
              <a:rPr lang="en-US" dirty="0"/>
              <a:t>) </a:t>
            </a:r>
            <a:r>
              <a:rPr lang="en-US" dirty="0" err="1"/>
              <a:t>iff</a:t>
            </a:r>
            <a:r>
              <a:rPr lang="en-US" dirty="0"/>
              <a:t> every nonempty subset of S has a least element. </a:t>
            </a:r>
          </a:p>
          <a:p>
            <a:r>
              <a:rPr lang="en-US" dirty="0"/>
              <a:t>Every finite totally ordered set is well ordered. </a:t>
            </a:r>
          </a:p>
          <a:p>
            <a:r>
              <a:rPr lang="en-US" dirty="0"/>
              <a:t>The set of integers Z, which has no least element, is an example of a set that is not well ordered.</a:t>
            </a:r>
          </a:p>
          <a:p>
            <a:r>
              <a:rPr lang="en-US" dirty="0"/>
              <a:t>An ordinal number is the order type of a well ordered set.</a:t>
            </a:r>
          </a:p>
          <a:p>
            <a:endParaRPr lang="en-US" dirty="0"/>
          </a:p>
        </p:txBody>
      </p:sp>
      <p:sp>
        <p:nvSpPr>
          <p:cNvPr id="4" name="TextBox 3"/>
          <p:cNvSpPr txBox="1"/>
          <p:nvPr/>
        </p:nvSpPr>
        <p:spPr>
          <a:xfrm>
            <a:off x="1981200" y="5286640"/>
            <a:ext cx="5214120" cy="369332"/>
          </a:xfrm>
          <a:prstGeom prst="rect">
            <a:avLst/>
          </a:prstGeom>
          <a:noFill/>
        </p:spPr>
        <p:txBody>
          <a:bodyPr wrap="none" rtlCol="0">
            <a:spAutoFit/>
          </a:bodyPr>
          <a:lstStyle/>
          <a:p>
            <a:r>
              <a:rPr lang="en-US" dirty="0"/>
              <a:t>http://mathworld.wolfram.com/WellOrderedSet.html</a:t>
            </a:r>
          </a:p>
        </p:txBody>
      </p:sp>
    </p:spTree>
    <p:extLst>
      <p:ext uri="{BB962C8B-B14F-4D97-AF65-F5344CB8AC3E}">
        <p14:creationId xmlns:p14="http://schemas.microsoft.com/office/powerpoint/2010/main" val="119559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Induction</a:t>
            </a:r>
          </a:p>
        </p:txBody>
      </p:sp>
      <p:sp>
        <p:nvSpPr>
          <p:cNvPr id="3" name="Content Placeholder 2"/>
          <p:cNvSpPr>
            <a:spLocks noGrp="1"/>
          </p:cNvSpPr>
          <p:nvPr>
            <p:ph idx="1"/>
          </p:nvPr>
        </p:nvSpPr>
        <p:spPr>
          <a:xfrm>
            <a:off x="1443491" y="2015733"/>
            <a:ext cx="6709909" cy="4004067"/>
          </a:xfrm>
        </p:spPr>
        <p:txBody>
          <a:bodyPr>
            <a:normAutofit lnSpcReduction="10000"/>
          </a:bodyPr>
          <a:lstStyle/>
          <a:p>
            <a:pPr marL="0" indent="0">
              <a:buNone/>
            </a:pPr>
            <a:r>
              <a:rPr lang="en-US" dirty="0"/>
              <a:t>Definition 1. Proving that P(n) is true for all positive integers n, where P(n) is a propositional function, can be accomplished via the following two steps.</a:t>
            </a:r>
          </a:p>
          <a:p>
            <a:pPr marL="457200" indent="-457200">
              <a:buFont typeface="+mj-lt"/>
              <a:buAutoNum type="arabicPeriod"/>
            </a:pPr>
            <a:r>
              <a:rPr lang="en-US" dirty="0">
                <a:solidFill>
                  <a:srgbClr val="C00000"/>
                </a:solidFill>
              </a:rPr>
              <a:t>Basis Step:</a:t>
            </a:r>
            <a:r>
              <a:rPr lang="en-US" dirty="0"/>
              <a:t> We verify that P(1) is true.</a:t>
            </a:r>
          </a:p>
          <a:p>
            <a:pPr marL="457200" indent="-457200">
              <a:buFont typeface="+mj-lt"/>
              <a:buAutoNum type="arabicPeriod"/>
            </a:pPr>
            <a:r>
              <a:rPr lang="en-US" dirty="0">
                <a:solidFill>
                  <a:srgbClr val="C00000"/>
                </a:solidFill>
              </a:rPr>
              <a:t>Inductive Step:</a:t>
            </a:r>
            <a:r>
              <a:rPr lang="en-US" dirty="0"/>
              <a:t> We show that the conditional statement P(k) </a:t>
            </a:r>
            <a:r>
              <a:rPr lang="en-US" dirty="0">
                <a:sym typeface="Symbol" panose="05050102010706020507" pitchFamily="18" charset="2"/>
              </a:rPr>
              <a:t></a:t>
            </a:r>
            <a:r>
              <a:rPr lang="en-US" dirty="0"/>
              <a:t> P(k + 1) is true for all positive integers k. </a:t>
            </a:r>
            <a:endParaRPr lang="en-US" dirty="0">
              <a:solidFill>
                <a:srgbClr val="C00000"/>
              </a:solidFill>
            </a:endParaRPr>
          </a:p>
          <a:p>
            <a:pPr marL="0" indent="0">
              <a:buNone/>
            </a:pPr>
            <a:r>
              <a:rPr lang="en-US" dirty="0">
                <a:solidFill>
                  <a:srgbClr val="C00000"/>
                </a:solidFill>
              </a:rPr>
              <a:t>Remark.</a:t>
            </a:r>
            <a:r>
              <a:rPr lang="en-US" dirty="0"/>
              <a:t> In a proof by mathematical induction it is not assumed that P(k) is true for all positive integers! It is only shown that if one assumes that P(k) is true then it can be shown that P(k + 1) must also be true.</a:t>
            </a:r>
          </a:p>
        </p:txBody>
      </p:sp>
    </p:spTree>
    <p:extLst>
      <p:ext uri="{BB962C8B-B14F-4D97-AF65-F5344CB8AC3E}">
        <p14:creationId xmlns:p14="http://schemas.microsoft.com/office/powerpoint/2010/main" val="28430052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10270</TotalTime>
  <Words>1071</Words>
  <Application>Microsoft Office PowerPoint</Application>
  <PresentationFormat>On-screen Show (4:3)</PresentationFormat>
  <Paragraphs>108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Symbol</vt:lpstr>
      <vt:lpstr>Arial</vt:lpstr>
      <vt:lpstr>Courier New</vt:lpstr>
      <vt:lpstr>Calibri</vt:lpstr>
      <vt:lpstr>Gallery</vt:lpstr>
      <vt:lpstr>Recursion</vt:lpstr>
      <vt:lpstr>Solving Problems in the most general of ways</vt:lpstr>
      <vt:lpstr>Our Interests</vt:lpstr>
      <vt:lpstr>Recursion</vt:lpstr>
      <vt:lpstr>Foundations of Induction</vt:lpstr>
      <vt:lpstr>Partial Order</vt:lpstr>
      <vt:lpstr>Total Order</vt:lpstr>
      <vt:lpstr>Well-founded orders</vt:lpstr>
      <vt:lpstr>Mathematical Induction</vt:lpstr>
      <vt:lpstr>Strong Induction</vt:lpstr>
      <vt:lpstr>Strict partial orders</vt:lpstr>
      <vt:lpstr>The Strict Subset relation  over the elements of a Power set</vt:lpstr>
      <vt:lpstr>The principle of well-ordered (Noetherian) induction</vt:lpstr>
      <vt:lpstr>Structural Induction</vt:lpstr>
      <vt:lpstr>SML Code</vt:lpstr>
      <vt:lpstr>Problem Statement</vt:lpstr>
      <vt:lpstr>Sequence and  Recurrence Relation</vt:lpstr>
      <vt:lpstr>Version 1  - Down</vt:lpstr>
      <vt:lpstr>Version 2 - Up</vt:lpstr>
      <vt:lpstr>PowerPoint Presentation</vt:lpstr>
      <vt:lpstr>Validation through closed forms</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379</cp:revision>
  <dcterms:created xsi:type="dcterms:W3CDTF">2012-08-22T13:17:44Z</dcterms:created>
  <dcterms:modified xsi:type="dcterms:W3CDTF">2017-10-26T13:44:49Z</dcterms:modified>
</cp:coreProperties>
</file>