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12"/>
  </p:notesMasterIdLst>
  <p:handoutMasterIdLst>
    <p:handoutMasterId r:id="rId13"/>
  </p:handoutMasterIdLst>
  <p:sldIdLst>
    <p:sldId id="405" r:id="rId2"/>
    <p:sldId id="398" r:id="rId3"/>
    <p:sldId id="399" r:id="rId4"/>
    <p:sldId id="408" r:id="rId5"/>
    <p:sldId id="406" r:id="rId6"/>
    <p:sldId id="410" r:id="rId7"/>
    <p:sldId id="402" r:id="rId8"/>
    <p:sldId id="409" r:id="rId9"/>
    <p:sldId id="411" r:id="rId10"/>
    <p:sldId id="388" r:id="rId11"/>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FF"/>
    <a:srgbClr val="0000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6" d="100"/>
          <a:sy n="136" d="100"/>
        </p:scale>
        <p:origin x="59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3/30/2017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3/30/2017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3/30/2017</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3/30/2017</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3/30/2017</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towers of </a:t>
            </a:r>
            <a:r>
              <a:rPr lang="en-US" dirty="0" err="1"/>
              <a:t>hanoi</a:t>
            </a:r>
            <a:endParaRPr lang="en-US" dirty="0"/>
          </a:p>
        </p:txBody>
      </p:sp>
      <p:sp>
        <p:nvSpPr>
          <p:cNvPr id="5" name="Text Placeholder 4"/>
          <p:cNvSpPr>
            <a:spLocks noGrp="1"/>
          </p:cNvSpPr>
          <p:nvPr>
            <p:ph type="body" idx="1"/>
          </p:nvPr>
        </p:nvSpPr>
        <p:spPr/>
        <p:txBody>
          <a:bodyPr/>
          <a:lstStyle/>
          <a:p>
            <a:r>
              <a:rPr lang="en-US" dirty="0"/>
              <a:t>An awesome example of the power of recursion.</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9375" b="12500"/>
          <a:stretch/>
        </p:blipFill>
        <p:spPr>
          <a:xfrm>
            <a:off x="2094946" y="533400"/>
            <a:ext cx="4314092" cy="1905000"/>
          </a:xfrm>
          <a:prstGeom prst="rect">
            <a:avLst/>
          </a:prstGeom>
        </p:spPr>
      </p:pic>
    </p:spTree>
    <p:extLst>
      <p:ext uri="{BB962C8B-B14F-4D97-AF65-F5344CB8AC3E}">
        <p14:creationId xmlns:p14="http://schemas.microsoft.com/office/powerpoint/2010/main" val="213958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406336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2500313" y="-7177088"/>
            <a:ext cx="4143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t>The Tower of Hanoi Story</a:t>
            </a:r>
          </a:p>
          <a:p>
            <a:pPr eaLnBrk="0" hangingPunct="0"/>
            <a:endParaRPr lang="en-US" altLang="en-US"/>
          </a:p>
        </p:txBody>
      </p:sp>
      <p:sp>
        <p:nvSpPr>
          <p:cNvPr id="152587" name="Rectangle 11"/>
          <p:cNvSpPr>
            <a:spLocks noChangeArrowheads="1"/>
          </p:cNvSpPr>
          <p:nvPr/>
        </p:nvSpPr>
        <p:spPr bwMode="auto">
          <a:xfrm>
            <a:off x="124265" y="609600"/>
            <a:ext cx="89916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t>Taken From W.W. Rouse Ball &amp; H.S.M. </a:t>
            </a:r>
            <a:r>
              <a:rPr lang="en-US" altLang="en-US" sz="1600" dirty="0" err="1"/>
              <a:t>Coxeter</a:t>
            </a:r>
            <a:r>
              <a:rPr lang="en-US" altLang="en-US" sz="1600" dirty="0"/>
              <a:t>, </a:t>
            </a:r>
            <a:r>
              <a:rPr lang="en-US" altLang="en-US" sz="1600" i="1" dirty="0"/>
              <a:t>Mathematical Recreations and Essays,</a:t>
            </a:r>
            <a:r>
              <a:rPr lang="en-US" altLang="en-US" sz="1600" dirty="0"/>
              <a:t> 12th edition. Univ. of Toronto Press, 1974.  </a:t>
            </a:r>
          </a:p>
          <a:p>
            <a:pPr>
              <a:spcBef>
                <a:spcPct val="50000"/>
              </a:spcBef>
            </a:pPr>
            <a:r>
              <a:rPr lang="en-US" altLang="en-US" sz="1600" dirty="0"/>
              <a:t>The De </a:t>
            </a:r>
            <a:r>
              <a:rPr lang="en-US" altLang="en-US" sz="1600" dirty="0" err="1"/>
              <a:t>Parville</a:t>
            </a:r>
            <a:r>
              <a:rPr lang="en-US" altLang="en-US" sz="1600" dirty="0"/>
              <a:t> account of the </a:t>
            </a:r>
            <a:r>
              <a:rPr lang="en-US" altLang="en-US" sz="1600" dirty="0" err="1"/>
              <a:t>origen</a:t>
            </a:r>
            <a:r>
              <a:rPr lang="en-US" altLang="en-US" sz="1600" dirty="0"/>
              <a:t> from </a:t>
            </a:r>
            <a:r>
              <a:rPr lang="en-US" altLang="en-US" sz="1600" i="1" dirty="0"/>
              <a:t>La Nature</a:t>
            </a:r>
            <a:r>
              <a:rPr lang="en-US" altLang="en-US" sz="1600" dirty="0"/>
              <a:t>, Paris, 1884, part I, pp. 285-286.</a:t>
            </a:r>
          </a:p>
          <a:p>
            <a:pPr>
              <a:spcBef>
                <a:spcPct val="50000"/>
              </a:spcBef>
            </a:pPr>
            <a:r>
              <a:rPr lang="en-US" altLang="en-US" sz="1600" dirty="0"/>
              <a:t>In the great temple at Benares beneath the dome that marks the </a:t>
            </a:r>
            <a:r>
              <a:rPr lang="en-US" altLang="en-US" sz="1600" dirty="0" err="1"/>
              <a:t>centre</a:t>
            </a:r>
            <a:r>
              <a:rPr lang="en-US" altLang="en-US" sz="1600" dirty="0"/>
              <a:t> of the world, rests a brass plate in which are fixed three diamond needles, each a cubit high and as thick as the body of a bee. On one of these needles, at the creation, God place sixty-four discs of pure gold, the largest disk resting on the brass plate, and the others getting smaller and smaller up to the top one. This is the tower of </a:t>
            </a:r>
            <a:r>
              <a:rPr lang="en-US" altLang="en-US" sz="1600" dirty="0" err="1"/>
              <a:t>Bramah</a:t>
            </a:r>
            <a:r>
              <a:rPr lang="en-US" altLang="en-US" sz="1600" dirty="0"/>
              <a:t>. Day and night unceasingly the priests transfer the discs from one diamond needle to another according to the fixed and immutable laws of </a:t>
            </a:r>
            <a:r>
              <a:rPr lang="en-US" altLang="en-US" sz="1600" dirty="0" err="1"/>
              <a:t>Bramah</a:t>
            </a:r>
            <a:r>
              <a:rPr lang="en-US" altLang="en-US" sz="1600" dirty="0"/>
              <a:t>, which require that the priest on duty must not move more than one disc at a time and that he must place this disc on a needle so that there is no smaller disc below it. When the sixty-four discs shall have been thus transferred from the needle which at creation God placed them to one of the other needles, tower, temple, and Brahmins alike will crumble into dust and with a thunderclap the world will vanish.</a:t>
            </a:r>
          </a:p>
          <a:p>
            <a:pPr>
              <a:spcBef>
                <a:spcPct val="50000"/>
              </a:spcBef>
            </a:pPr>
            <a:r>
              <a:rPr lang="en-US" altLang="en-US" sz="1600" i="1" dirty="0"/>
              <a:t>The number of separate transfers of single discs which the Brahmins must make to effect the transfer of the tower is two raised to the sixty-fourth power minus 1 or 18,446,744,073,709,551,615 moves. Even if the priests move one disk every second, it would take more than 500 billion years to relocate the initial tower of 64 disks.</a:t>
            </a:r>
            <a:r>
              <a:rPr lang="en-US" altLang="en-US" sz="1600" dirty="0"/>
              <a:t> </a:t>
            </a:r>
          </a:p>
          <a:p>
            <a:pPr>
              <a:spcBef>
                <a:spcPct val="50000"/>
              </a:spcBef>
            </a:pPr>
            <a:r>
              <a:rPr lang="en-US" altLang="en-US" sz="1600" dirty="0"/>
              <a:t>http://www.rci.rutgers.edu/~cfs/305_html/ProblemSolving_Planning/ProblemSolving_toc.html</a:t>
            </a:r>
          </a:p>
        </p:txBody>
      </p:sp>
    </p:spTree>
    <p:extLst>
      <p:ext uri="{BB962C8B-B14F-4D97-AF65-F5344CB8AC3E}">
        <p14:creationId xmlns:p14="http://schemas.microsoft.com/office/powerpoint/2010/main" val="184665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838201" y="2015733"/>
            <a:ext cx="7772400" cy="3450613"/>
          </a:xfrm>
        </p:spPr>
        <p:txBody>
          <a:bodyPr>
            <a:normAutofit fontScale="92500" lnSpcReduction="10000"/>
          </a:bodyPr>
          <a:lstStyle/>
          <a:p>
            <a:pPr marL="0" indent="0">
              <a:buNone/>
            </a:pPr>
            <a:r>
              <a:rPr lang="en-US" altLang="en-US" dirty="0"/>
              <a:t>You are given three posts and n disks of varying sizes. Initially, all the disks are stacked on a designated “start” post. The disks are stacked so that the largest disk is on the bottom, followed by the second largest disk, all the way up to the smallest disk which is placed on the top of the stack. The goal is to move this stack of disks from the “start” post to a designated “finish” post subject to the following constraints:</a:t>
            </a:r>
          </a:p>
          <a:p>
            <a:pPr>
              <a:buFontTx/>
              <a:buAutoNum type="arabicPeriod"/>
            </a:pPr>
            <a:r>
              <a:rPr lang="en-US" altLang="en-US" dirty="0"/>
              <a:t>You may only move one disk at a time.</a:t>
            </a:r>
          </a:p>
          <a:p>
            <a:pPr>
              <a:buFontTx/>
              <a:buAutoNum type="arabicPeriod"/>
            </a:pPr>
            <a:r>
              <a:rPr lang="en-US" altLang="en-US" dirty="0"/>
              <a:t>You may only move the top disk on a post.</a:t>
            </a:r>
          </a:p>
          <a:p>
            <a:pPr>
              <a:buFontTx/>
              <a:buAutoNum type="arabicPeriod"/>
            </a:pPr>
            <a:r>
              <a:rPr lang="en-US" altLang="en-US" dirty="0"/>
              <a:t>You may never place a larger disk on top of a smaller disk.</a:t>
            </a:r>
          </a:p>
          <a:p>
            <a:endParaRPr lang="en-US" dirty="0"/>
          </a:p>
        </p:txBody>
      </p:sp>
    </p:spTree>
    <p:extLst>
      <p:ext uri="{BB962C8B-B14F-4D97-AF65-F5344CB8AC3E}">
        <p14:creationId xmlns:p14="http://schemas.microsoft.com/office/powerpoint/2010/main" val="164754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ano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62200" y="1600200"/>
            <a:ext cx="4076700" cy="1905000"/>
          </a:xfrm>
          <a:prstGeom prst="rect">
            <a:avLst/>
          </a:prstGeom>
        </p:spPr>
      </p:pic>
    </p:spTree>
    <p:extLst>
      <p:ext uri="{BB962C8B-B14F-4D97-AF65-F5344CB8AC3E}">
        <p14:creationId xmlns:p14="http://schemas.microsoft.com/office/powerpoint/2010/main" val="42369917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44969" y="3962400"/>
            <a:ext cx="5562600" cy="369332"/>
          </a:xfrm>
          <a:prstGeom prst="rect">
            <a:avLst/>
          </a:prstGeom>
        </p:spPr>
        <p:txBody>
          <a:bodyPr wrap="square">
            <a:spAutoFit/>
          </a:bodyPr>
          <a:lstStyle/>
          <a:p>
            <a:r>
              <a:rPr lang="en-US" dirty="0"/>
              <a:t>https://www.youtube.com/watch?v=h8JPtWpctl4</a:t>
            </a:r>
          </a:p>
        </p:txBody>
      </p:sp>
      <p:sp>
        <p:nvSpPr>
          <p:cNvPr id="4" name="TextBox 3"/>
          <p:cNvSpPr txBox="1"/>
          <p:nvPr/>
        </p:nvSpPr>
        <p:spPr>
          <a:xfrm>
            <a:off x="3005644" y="4724400"/>
            <a:ext cx="2644250" cy="923330"/>
          </a:xfrm>
          <a:prstGeom prst="rect">
            <a:avLst/>
          </a:prstGeom>
          <a:noFill/>
        </p:spPr>
        <p:txBody>
          <a:bodyPr wrap="none" rtlCol="0">
            <a:spAutoFit/>
          </a:bodyPr>
          <a:lstStyle/>
          <a:p>
            <a:r>
              <a:rPr lang="en-US" dirty="0"/>
              <a:t>51 disks</a:t>
            </a:r>
          </a:p>
          <a:p>
            <a:r>
              <a:rPr lang="en-US" dirty="0"/>
              <a:t>1 move/second</a:t>
            </a:r>
          </a:p>
          <a:p>
            <a:r>
              <a:rPr lang="en-US" dirty="0"/>
              <a:t>71.4 million years to finish</a:t>
            </a:r>
          </a:p>
        </p:txBody>
      </p:sp>
      <p:pic>
        <p:nvPicPr>
          <p:cNvPr id="5" name="Picture 4"/>
          <p:cNvPicPr>
            <a:picLocks noChangeAspect="1"/>
          </p:cNvPicPr>
          <p:nvPr/>
        </p:nvPicPr>
        <p:blipFill rotWithShape="1">
          <a:blip r:embed="rId2"/>
          <a:srcRect l="10834" t="13063" r="35833" b="33210"/>
          <a:stretch/>
        </p:blipFill>
        <p:spPr>
          <a:xfrm>
            <a:off x="2244969" y="228600"/>
            <a:ext cx="4165600" cy="3124200"/>
          </a:xfrm>
          <a:prstGeom prst="rect">
            <a:avLst/>
          </a:prstGeom>
        </p:spPr>
      </p:pic>
    </p:spTree>
    <p:extLst>
      <p:ext uri="{BB962C8B-B14F-4D97-AF65-F5344CB8AC3E}">
        <p14:creationId xmlns:p14="http://schemas.microsoft.com/office/powerpoint/2010/main" val="251839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663700" y="1155700"/>
            <a:ext cx="5562600" cy="3708400"/>
          </a:xfrm>
          <a:prstGeom prst="rect">
            <a:avLst/>
          </a:prstGeom>
        </p:spPr>
      </p:pic>
    </p:spTree>
    <p:extLst>
      <p:ext uri="{BB962C8B-B14F-4D97-AF65-F5344CB8AC3E}">
        <p14:creationId xmlns:p14="http://schemas.microsoft.com/office/powerpoint/2010/main" val="339821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990600" y="172808"/>
            <a:ext cx="7696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1800" b="1" dirty="0"/>
              <a:t>Problem: </a:t>
            </a:r>
            <a:r>
              <a:rPr lang="en-US" altLang="en-US" sz="1800" dirty="0"/>
              <a:t>Write an SML function that solves the towers of Hanoi.</a:t>
            </a:r>
          </a:p>
          <a:p>
            <a:endParaRPr lang="en-US" altLang="en-US" sz="1800" dirty="0"/>
          </a:p>
          <a:p>
            <a:r>
              <a:rPr lang="en-US" altLang="en-US" sz="1800" dirty="0"/>
              <a:t>A call to move 3 disks from post 1 to post 2 would be: solve(3,1,2,3);	</a:t>
            </a:r>
          </a:p>
        </p:txBody>
      </p:sp>
      <p:sp>
        <p:nvSpPr>
          <p:cNvPr id="2" name="Cylinder 1"/>
          <p:cNvSpPr/>
          <p:nvPr/>
        </p:nvSpPr>
        <p:spPr>
          <a:xfrm>
            <a:off x="2820957" y="1666032"/>
            <a:ext cx="152400" cy="1752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ylinder 6"/>
          <p:cNvSpPr/>
          <p:nvPr/>
        </p:nvSpPr>
        <p:spPr>
          <a:xfrm>
            <a:off x="4344957" y="1666032"/>
            <a:ext cx="152400" cy="1752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p:cNvSpPr/>
          <p:nvPr/>
        </p:nvSpPr>
        <p:spPr>
          <a:xfrm>
            <a:off x="5868957" y="1666032"/>
            <a:ext cx="152400" cy="1752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0600" y="4796459"/>
            <a:ext cx="8001000" cy="1200329"/>
          </a:xfrm>
          <a:prstGeom prst="rect">
            <a:avLst/>
          </a:prstGeom>
          <a:noFill/>
        </p:spPr>
        <p:txBody>
          <a:bodyPr wrap="square" rtlCol="0">
            <a:spAutoFit/>
          </a:bodyPr>
          <a:lstStyle/>
          <a:p>
            <a:r>
              <a:rPr lang="en-US" altLang="en-US" b="1" dirty="0"/>
              <a:t>Analysis:</a:t>
            </a:r>
            <a:r>
              <a:rPr lang="en-US" altLang="en-US" dirty="0"/>
              <a:t> If we had an “assistant” that could </a:t>
            </a:r>
            <a:r>
              <a:rPr lang="en-US" altLang="en-US" dirty="0">
                <a:solidFill>
                  <a:srgbClr val="C00000"/>
                </a:solidFill>
              </a:rPr>
              <a:t>move the first n-1 disks </a:t>
            </a:r>
            <a:r>
              <a:rPr lang="en-US" altLang="en-US" dirty="0"/>
              <a:t>from the start post to the spare post, then we could simply </a:t>
            </a:r>
            <a:r>
              <a:rPr lang="en-US" altLang="en-US" dirty="0">
                <a:solidFill>
                  <a:srgbClr val="C00000"/>
                </a:solidFill>
              </a:rPr>
              <a:t>move disk n </a:t>
            </a:r>
            <a:r>
              <a:rPr lang="en-US" altLang="en-US" dirty="0"/>
              <a:t>from the start post to the finish post, and then again ask our assistant to </a:t>
            </a:r>
            <a:r>
              <a:rPr lang="en-US" altLang="en-US" dirty="0">
                <a:solidFill>
                  <a:srgbClr val="C00000"/>
                </a:solidFill>
              </a:rPr>
              <a:t>move the n-1 disks </a:t>
            </a:r>
            <a:r>
              <a:rPr lang="en-US" altLang="en-US" dirty="0"/>
              <a:t>from the spare post to the finish post.</a:t>
            </a:r>
          </a:p>
        </p:txBody>
      </p:sp>
      <p:sp>
        <p:nvSpPr>
          <p:cNvPr id="9" name="TextBox 8"/>
          <p:cNvSpPr txBox="1"/>
          <p:nvPr/>
        </p:nvSpPr>
        <p:spPr>
          <a:xfrm>
            <a:off x="2746314" y="3669268"/>
            <a:ext cx="301686" cy="369332"/>
          </a:xfrm>
          <a:prstGeom prst="rect">
            <a:avLst/>
          </a:prstGeom>
          <a:noFill/>
        </p:spPr>
        <p:txBody>
          <a:bodyPr wrap="none" rtlCol="0">
            <a:spAutoFit/>
          </a:bodyPr>
          <a:lstStyle/>
          <a:p>
            <a:r>
              <a:rPr lang="en-US" dirty="0"/>
              <a:t>1</a:t>
            </a:r>
          </a:p>
        </p:txBody>
      </p:sp>
      <p:sp>
        <p:nvSpPr>
          <p:cNvPr id="11" name="TextBox 10"/>
          <p:cNvSpPr txBox="1"/>
          <p:nvPr/>
        </p:nvSpPr>
        <p:spPr>
          <a:xfrm>
            <a:off x="4270314" y="3658836"/>
            <a:ext cx="301686" cy="369332"/>
          </a:xfrm>
          <a:prstGeom prst="rect">
            <a:avLst/>
          </a:prstGeom>
          <a:noFill/>
        </p:spPr>
        <p:txBody>
          <a:bodyPr wrap="none" rtlCol="0">
            <a:spAutoFit/>
          </a:bodyPr>
          <a:lstStyle/>
          <a:p>
            <a:r>
              <a:rPr lang="en-US" dirty="0"/>
              <a:t>2</a:t>
            </a:r>
          </a:p>
        </p:txBody>
      </p:sp>
      <p:sp>
        <p:nvSpPr>
          <p:cNvPr id="12" name="TextBox 11"/>
          <p:cNvSpPr txBox="1"/>
          <p:nvPr/>
        </p:nvSpPr>
        <p:spPr>
          <a:xfrm>
            <a:off x="5794314" y="3648404"/>
            <a:ext cx="301686" cy="369332"/>
          </a:xfrm>
          <a:prstGeom prst="rect">
            <a:avLst/>
          </a:prstGeom>
          <a:noFill/>
        </p:spPr>
        <p:txBody>
          <a:bodyPr wrap="none" rtlCol="0">
            <a:spAutoFit/>
          </a:bodyPr>
          <a:lstStyle/>
          <a:p>
            <a:r>
              <a:rPr lang="en-US" dirty="0"/>
              <a:t>3</a:t>
            </a:r>
          </a:p>
        </p:txBody>
      </p:sp>
      <p:sp>
        <p:nvSpPr>
          <p:cNvPr id="13" name="Flowchart: Magnetic Disk 12"/>
          <p:cNvSpPr/>
          <p:nvPr/>
        </p:nvSpPr>
        <p:spPr>
          <a:xfrm>
            <a:off x="2020078" y="2965299"/>
            <a:ext cx="1754157" cy="460248"/>
          </a:xfrm>
          <a:prstGeom prst="flowChartMagneticDisk">
            <a:avLst/>
          </a:prstGeom>
          <a:solidFill>
            <a:srgbClr val="333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a:spLocks/>
          </p:cNvSpPr>
          <p:nvPr/>
        </p:nvSpPr>
        <p:spPr>
          <a:xfrm>
            <a:off x="2230576" y="2592396"/>
            <a:ext cx="1333159" cy="460248"/>
          </a:xfrm>
          <a:prstGeom prst="flowChartMagneticDisk">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a:spLocks/>
          </p:cNvSpPr>
          <p:nvPr/>
        </p:nvSpPr>
        <p:spPr>
          <a:xfrm>
            <a:off x="2437215" y="2199432"/>
            <a:ext cx="919880" cy="460248"/>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0600" y="4282321"/>
            <a:ext cx="4791505" cy="369332"/>
          </a:xfrm>
          <a:prstGeom prst="rect">
            <a:avLst/>
          </a:prstGeom>
          <a:noFill/>
        </p:spPr>
        <p:txBody>
          <a:bodyPr wrap="none" rtlCol="0">
            <a:spAutoFit/>
          </a:bodyPr>
          <a:lstStyle/>
          <a:p>
            <a:r>
              <a:rPr lang="en-US" dirty="0"/>
              <a:t>How do we recursively decompose this problem?</a:t>
            </a:r>
          </a:p>
        </p:txBody>
      </p:sp>
    </p:spTree>
    <p:extLst>
      <p:ext uri="{BB962C8B-B14F-4D97-AF65-F5344CB8AC3E}">
        <p14:creationId xmlns:p14="http://schemas.microsoft.com/office/powerpoint/2010/main" val="246425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609600" y="914400"/>
            <a:ext cx="8077200" cy="3970318"/>
          </a:xfrm>
          <a:prstGeom prst="rect">
            <a:avLst/>
          </a:prstGeom>
          <a:solidFill>
            <a:schemeClr val="bg1"/>
          </a:solidFill>
          <a:ln>
            <a:solidFill>
              <a:srgbClr val="C00000"/>
            </a:solidFill>
          </a:ln>
          <a:effectLs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Courier New" panose="02070309020205020404" pitchFamily="49" charset="0"/>
                <a:cs typeface="Courier New" panose="02070309020205020404" pitchFamily="49" charset="0"/>
              </a:rPr>
              <a:t>fun </a:t>
            </a:r>
            <a:r>
              <a:rPr lang="en-US" altLang="en-US" sz="1800" dirty="0" err="1">
                <a:latin typeface="Courier New" panose="02070309020205020404" pitchFamily="49" charset="0"/>
                <a:cs typeface="Courier New" panose="02070309020205020404" pitchFamily="49" charset="0"/>
              </a:rPr>
              <a:t>printMove</a:t>
            </a:r>
            <a:r>
              <a:rPr lang="en-US" altLang="en-US" sz="1800" dirty="0">
                <a:latin typeface="Courier New" panose="02070309020205020404" pitchFamily="49" charset="0"/>
                <a:cs typeface="Courier New" panose="02070309020205020404" pitchFamily="49" charset="0"/>
              </a:rPr>
              <a:t>(disk,post1,post2) = </a:t>
            </a:r>
          </a:p>
          <a:p>
            <a:r>
              <a:rPr lang="en-US" altLang="en-US" sz="1800" dirty="0">
                <a:latin typeface="Courier New" panose="02070309020205020404" pitchFamily="49" charset="0"/>
                <a:cs typeface="Courier New" panose="02070309020205020404" pitchFamily="49" charset="0"/>
              </a:rPr>
              <a:t>       print(“Move disk ” ^ </a:t>
            </a:r>
            <a:r>
              <a:rPr lang="en-US" altLang="en-US" sz="1800" dirty="0" err="1">
                <a:latin typeface="Courier New" panose="02070309020205020404" pitchFamily="49" charset="0"/>
                <a:cs typeface="Courier New" panose="02070309020205020404" pitchFamily="49" charset="0"/>
              </a:rPr>
              <a:t>Int.toString</a:t>
            </a:r>
            <a:r>
              <a:rPr lang="en-US" altLang="en-US" sz="1800" dirty="0">
                <a:latin typeface="Courier New" panose="02070309020205020404" pitchFamily="49" charset="0"/>
                <a:cs typeface="Courier New" panose="02070309020205020404" pitchFamily="49" charset="0"/>
              </a:rPr>
              <a:t> disk ^ </a:t>
            </a:r>
          </a:p>
          <a:p>
            <a:r>
              <a:rPr lang="en-US" altLang="en-US" sz="1800" dirty="0">
                <a:latin typeface="Courier New" panose="02070309020205020404" pitchFamily="49" charset="0"/>
                <a:cs typeface="Courier New" panose="02070309020205020404" pitchFamily="49" charset="0"/>
              </a:rPr>
              <a:t>             “ from post ” ^ </a:t>
            </a:r>
            <a:r>
              <a:rPr lang="en-US" altLang="en-US" sz="1800" dirty="0" err="1">
                <a:latin typeface="Courier New" panose="02070309020205020404" pitchFamily="49" charset="0"/>
                <a:cs typeface="Courier New" panose="02070309020205020404" pitchFamily="49" charset="0"/>
              </a:rPr>
              <a:t>Int.toString</a:t>
            </a:r>
            <a:r>
              <a:rPr lang="en-US" altLang="en-US" sz="1800" dirty="0">
                <a:latin typeface="Courier New" panose="02070309020205020404" pitchFamily="49" charset="0"/>
                <a:cs typeface="Courier New" panose="02070309020205020404" pitchFamily="49" charset="0"/>
              </a:rPr>
              <a:t> post1 ^ </a:t>
            </a:r>
          </a:p>
          <a:p>
            <a:r>
              <a:rPr lang="en-US" altLang="en-US" sz="1800" dirty="0">
                <a:latin typeface="Courier New" panose="02070309020205020404" pitchFamily="49" charset="0"/>
                <a:cs typeface="Courier New" panose="02070309020205020404" pitchFamily="49" charset="0"/>
              </a:rPr>
              <a:t>             “ to post ” ^ </a:t>
            </a:r>
            <a:r>
              <a:rPr lang="en-US" altLang="en-US" sz="1800" dirty="0" err="1">
                <a:latin typeface="Courier New" panose="02070309020205020404" pitchFamily="49" charset="0"/>
                <a:cs typeface="Courier New" panose="02070309020205020404" pitchFamily="49" charset="0"/>
              </a:rPr>
              <a:t>Int.toString</a:t>
            </a:r>
            <a:r>
              <a:rPr lang="en-US" altLang="en-US" sz="1800" dirty="0">
                <a:latin typeface="Courier New" panose="02070309020205020404" pitchFamily="49" charset="0"/>
                <a:cs typeface="Courier New" panose="02070309020205020404" pitchFamily="49" charset="0"/>
              </a:rPr>
              <a:t> post2 ^ “\n”);</a:t>
            </a:r>
          </a:p>
          <a:p>
            <a:r>
              <a:rPr lang="en-US" altLang="en-US" sz="1800" dirty="0">
                <a:latin typeface="Courier New" panose="02070309020205020404" pitchFamily="49" charset="0"/>
                <a:cs typeface="Courier New" panose="02070309020205020404" pitchFamily="49" charset="0"/>
              </a:rPr>
              <a:t> </a:t>
            </a:r>
          </a:p>
          <a:p>
            <a:r>
              <a:rPr lang="en-US" altLang="en-US" sz="1800" dirty="0">
                <a:latin typeface="Courier New" panose="02070309020205020404" pitchFamily="49" charset="0"/>
                <a:cs typeface="Courier New" panose="02070309020205020404" pitchFamily="49" charset="0"/>
              </a:rPr>
              <a:t>fun solve(</a:t>
            </a:r>
            <a:r>
              <a:rPr lang="en-US" altLang="en-US" sz="1800" dirty="0" err="1">
                <a:latin typeface="Courier New" panose="02070309020205020404" pitchFamily="49" charset="0"/>
                <a:cs typeface="Courier New" panose="02070309020205020404" pitchFamily="49" charset="0"/>
              </a:rPr>
              <a:t>n,start,finish,spare</a:t>
            </a:r>
            <a:r>
              <a:rPr lang="en-US" altLang="en-US" sz="1800" dirty="0">
                <a:latin typeface="Courier New" panose="02070309020205020404" pitchFamily="49" charset="0"/>
                <a:cs typeface="Courier New" panose="02070309020205020404" pitchFamily="49" charset="0"/>
              </a:rPr>
              <a:t>) = </a:t>
            </a:r>
          </a:p>
          <a:p>
            <a:r>
              <a:rPr lang="en-US" altLang="en-US" sz="1800" dirty="0">
                <a:latin typeface="Courier New" panose="02070309020205020404" pitchFamily="49" charset="0"/>
                <a:cs typeface="Courier New" panose="02070309020205020404" pitchFamily="49" charset="0"/>
              </a:rPr>
              <a:t>       if n = 1 then </a:t>
            </a:r>
            <a:r>
              <a:rPr lang="en-US" altLang="en-US" sz="1800" dirty="0" err="1">
                <a:latin typeface="Courier New" panose="02070309020205020404" pitchFamily="49" charset="0"/>
                <a:cs typeface="Courier New" panose="02070309020205020404" pitchFamily="49" charset="0"/>
              </a:rPr>
              <a:t>printMove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n,start,finish</a:t>
            </a:r>
            <a:r>
              <a:rPr lang="en-US" altLang="en-US" sz="1800" dirty="0">
                <a:latin typeface="Courier New" panose="02070309020205020404" pitchFamily="49" charset="0"/>
                <a:cs typeface="Courier New" panose="02070309020205020404" pitchFamily="49" charset="0"/>
              </a:rPr>
              <a:t>) </a:t>
            </a:r>
          </a:p>
          <a:p>
            <a:r>
              <a:rPr lang="en-US" altLang="en-US" sz="1800" dirty="0">
                <a:latin typeface="Courier New" panose="02070309020205020404" pitchFamily="49" charset="0"/>
                <a:cs typeface="Courier New" panose="02070309020205020404" pitchFamily="49" charset="0"/>
              </a:rPr>
              <a:t>       else (</a:t>
            </a:r>
          </a:p>
          <a:p>
            <a:r>
              <a:rPr lang="en-US" altLang="en-US" sz="1800" dirty="0">
                <a:latin typeface="Courier New" panose="02070309020205020404" pitchFamily="49" charset="0"/>
                <a:cs typeface="Courier New" panose="02070309020205020404" pitchFamily="49" charset="0"/>
              </a:rPr>
              <a:t>               solve(n-1,start,spare,finish);</a:t>
            </a:r>
          </a:p>
          <a:p>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printMove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n,start,finish</a:t>
            </a:r>
            <a:r>
              <a:rPr lang="en-US" altLang="en-US" sz="1800" dirty="0">
                <a:latin typeface="Courier New" panose="02070309020205020404" pitchFamily="49" charset="0"/>
                <a:cs typeface="Courier New" panose="02070309020205020404" pitchFamily="49" charset="0"/>
              </a:rPr>
              <a:t>);</a:t>
            </a:r>
          </a:p>
          <a:p>
            <a:r>
              <a:rPr lang="en-US" altLang="en-US" sz="1800" dirty="0">
                <a:latin typeface="Courier New" panose="02070309020205020404" pitchFamily="49" charset="0"/>
                <a:cs typeface="Courier New" panose="02070309020205020404" pitchFamily="49" charset="0"/>
              </a:rPr>
              <a:t>               solve(n-1,spare,finish,start)</a:t>
            </a:r>
          </a:p>
          <a:p>
            <a:r>
              <a:rPr lang="en-US" altLang="en-US" sz="1800" dirty="0">
                <a:latin typeface="Courier New" panose="02070309020205020404" pitchFamily="49" charset="0"/>
                <a:cs typeface="Courier New" panose="02070309020205020404" pitchFamily="49" charset="0"/>
              </a:rPr>
              <a:t>		     );</a:t>
            </a:r>
          </a:p>
          <a:p>
            <a:endParaRPr lang="en-US" altLang="en-US" sz="1800" dirty="0">
              <a:latin typeface="Courier New" panose="02070309020205020404" pitchFamily="49" charset="0"/>
              <a:cs typeface="Courier New" panose="02070309020205020404" pitchFamily="49" charset="0"/>
            </a:endParaRPr>
          </a:p>
          <a:p>
            <a:r>
              <a:rPr lang="en-US" altLang="en-US" sz="1800" dirty="0">
                <a:latin typeface="Courier New" panose="02070309020205020404" pitchFamily="49" charset="0"/>
                <a:cs typeface="Courier New" panose="02070309020205020404" pitchFamily="49" charset="0"/>
              </a:rPr>
              <a:t>solve(3, 1, 2, 3);	    </a:t>
            </a:r>
          </a:p>
        </p:txBody>
      </p:sp>
    </p:spTree>
    <p:extLst>
      <p:ext uri="{BB962C8B-B14F-4D97-AF65-F5344CB8AC3E}">
        <p14:creationId xmlns:p14="http://schemas.microsoft.com/office/powerpoint/2010/main" val="376688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13365134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10176</TotalTime>
  <Words>352</Words>
  <Application>Microsoft Office PowerPoint</Application>
  <PresentationFormat>On-screen Show (4:3)</PresentationFormat>
  <Paragraphs>40</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Courier New</vt:lpstr>
      <vt:lpstr>Times New Roman</vt:lpstr>
      <vt:lpstr>Arial</vt:lpstr>
      <vt:lpstr>Gallery</vt:lpstr>
      <vt:lpstr>The towers of hanoi</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368</cp:revision>
  <dcterms:created xsi:type="dcterms:W3CDTF">2012-08-22T13:17:44Z</dcterms:created>
  <dcterms:modified xsi:type="dcterms:W3CDTF">2017-03-30T13:21:12Z</dcterms:modified>
</cp:coreProperties>
</file>