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52"/>
  </p:notesMasterIdLst>
  <p:handoutMasterIdLst>
    <p:handoutMasterId r:id="rId53"/>
  </p:handoutMasterIdLst>
  <p:sldIdLst>
    <p:sldId id="391" r:id="rId2"/>
    <p:sldId id="392" r:id="rId3"/>
    <p:sldId id="393" r:id="rId4"/>
    <p:sldId id="394" r:id="rId5"/>
    <p:sldId id="416" r:id="rId6"/>
    <p:sldId id="426" r:id="rId7"/>
    <p:sldId id="395" r:id="rId8"/>
    <p:sldId id="396" r:id="rId9"/>
    <p:sldId id="397" r:id="rId10"/>
    <p:sldId id="398" r:id="rId11"/>
    <p:sldId id="399" r:id="rId12"/>
    <p:sldId id="400" r:id="rId13"/>
    <p:sldId id="431" r:id="rId14"/>
    <p:sldId id="401" r:id="rId15"/>
    <p:sldId id="402" r:id="rId16"/>
    <p:sldId id="408" r:id="rId17"/>
    <p:sldId id="409" r:id="rId18"/>
    <p:sldId id="432" r:id="rId19"/>
    <p:sldId id="404" r:id="rId20"/>
    <p:sldId id="436" r:id="rId21"/>
    <p:sldId id="437" r:id="rId22"/>
    <p:sldId id="438" r:id="rId23"/>
    <p:sldId id="440" r:id="rId24"/>
    <p:sldId id="441" r:id="rId25"/>
    <p:sldId id="433" r:id="rId26"/>
    <p:sldId id="403" r:id="rId27"/>
    <p:sldId id="434" r:id="rId28"/>
    <p:sldId id="406" r:id="rId29"/>
    <p:sldId id="407" r:id="rId30"/>
    <p:sldId id="410" r:id="rId31"/>
    <p:sldId id="411" r:id="rId32"/>
    <p:sldId id="435" r:id="rId33"/>
    <p:sldId id="412" r:id="rId34"/>
    <p:sldId id="413" r:id="rId35"/>
    <p:sldId id="414" r:id="rId36"/>
    <p:sldId id="415" r:id="rId37"/>
    <p:sldId id="417" r:id="rId38"/>
    <p:sldId id="418" r:id="rId39"/>
    <p:sldId id="419" r:id="rId40"/>
    <p:sldId id="443" r:id="rId41"/>
    <p:sldId id="442" r:id="rId42"/>
    <p:sldId id="420" r:id="rId43"/>
    <p:sldId id="421" r:id="rId44"/>
    <p:sldId id="425" r:id="rId45"/>
    <p:sldId id="428" r:id="rId46"/>
    <p:sldId id="423" r:id="rId47"/>
    <p:sldId id="424" r:id="rId48"/>
    <p:sldId id="429" r:id="rId49"/>
    <p:sldId id="430" r:id="rId50"/>
    <p:sldId id="388" r:id="rId5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atz_conjecture#cite_note-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collatz</a:t>
            </a:r>
            <a:r>
              <a:rPr lang="en-US" dirty="0"/>
              <a:t> Conjecture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3n + 1 Conjecture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707" y="2209800"/>
            <a:ext cx="6664004" cy="34163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else (* odd *) (3*n + 1);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377969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766870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111401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intermediate values</a:t>
            </a:r>
          </a:p>
        </p:txBody>
      </p:sp>
    </p:spTree>
    <p:extLst>
      <p:ext uri="{BB962C8B-B14F-4D97-AF65-F5344CB8AC3E}">
        <p14:creationId xmlns:p14="http://schemas.microsoft.com/office/powerpoint/2010/main" val="60303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766870" cy="34163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log n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print (“\n” ^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^ “ -&gt; 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log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(log n)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277920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47" y="0"/>
            <a:ext cx="5730844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13947" y="6379698"/>
            <a:ext cx="172242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338" y="4965895"/>
            <a:ext cx="1179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this</a:t>
            </a:r>
          </a:p>
          <a:p>
            <a:r>
              <a:rPr lang="en-US" dirty="0"/>
              <a:t>formatting</a:t>
            </a:r>
          </a:p>
        </p:txBody>
      </p:sp>
      <p:cxnSp>
        <p:nvCxnSpPr>
          <p:cNvPr id="6" name="Straight Arrow Connector 5"/>
          <p:cNvCxnSpPr>
            <a:stCxn id="4" idx="3"/>
            <a:endCxn id="2" idx="1"/>
          </p:cNvCxnSpPr>
          <p:nvPr/>
        </p:nvCxnSpPr>
        <p:spPr>
          <a:xfrm>
            <a:off x="1249828" y="5289061"/>
            <a:ext cx="1364119" cy="120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9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lang="en-US" dirty="0"/>
              <a:t>Code 5 - Fixed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8042586" cy="42473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log (n,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print (“\n” ^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^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arrow = “-&gt;”;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= “\n”;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log (1,nl)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(log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n,arrow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128823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instrumentation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max value</a:t>
            </a:r>
          </a:p>
        </p:txBody>
      </p:sp>
    </p:spTree>
    <p:extLst>
      <p:ext uri="{BB962C8B-B14F-4D97-AF65-F5344CB8AC3E}">
        <p14:creationId xmlns:p14="http://schemas.microsoft.com/office/powerpoint/2010/main" val="190546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6a – Tracking Max (General and Base cases are asymmetric)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727" y="1981200"/>
            <a:ext cx="7766870" cy="39703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 w) = if v &lt; w then w else v;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fun aux (1,max) = max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aux( n, 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8984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219200"/>
            <a:ext cx="502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"Mathematics may not be ready for such problems.“</a:t>
            </a:r>
          </a:p>
          <a:p>
            <a:r>
              <a:rPr lang="en-US" dirty="0"/>
              <a:t> </a:t>
            </a:r>
          </a:p>
          <a:p>
            <a:pPr algn="r"/>
            <a:r>
              <a:rPr lang="en-US" dirty="0"/>
              <a:t>- Paul </a:t>
            </a:r>
            <a:r>
              <a:rPr lang="en-US" dirty="0" err="1"/>
              <a:t>Erdos</a:t>
            </a:r>
            <a:endParaRPr lang="en-US" dirty="0"/>
          </a:p>
          <a:p>
            <a:endParaRPr lang="en-US" baseline="30000" dirty="0"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“This is an extraordinarily difficult problem, completely out of reach of present day mathematics.“</a:t>
            </a:r>
          </a:p>
          <a:p>
            <a:endParaRPr lang="en-US" dirty="0"/>
          </a:p>
          <a:p>
            <a:pPr algn="r"/>
            <a:r>
              <a:rPr lang="en-US" dirty="0"/>
              <a:t>- Jeffrey </a:t>
            </a:r>
            <a:r>
              <a:rPr lang="en-US" dirty="0" err="1"/>
              <a:t>Lagarias</a:t>
            </a:r>
            <a:r>
              <a:rPr lang="en-US" dirty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90938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4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066800"/>
            <a:ext cx="7766870" cy="39703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 w) = if v &lt; w then w else v;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fun aux (1,max)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(1,max)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aux( n, 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384112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8001000" cy="53553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 w) = if v &lt; w then w else v;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fun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n = 1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aux( n, 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3780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914400"/>
            <a:ext cx="7766870" cy="452431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 w) = if v &lt; w then w else v;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fun aux (1,max,trackFn)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(1,max)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n,max,trackFn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aux( n,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345009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914400"/>
            <a:ext cx="7766870" cy="452431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(v, w) = if v &lt; w then w else v;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fun aux (1,max)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(1,max)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aux( n, 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76215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667000"/>
            <a:ext cx="591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Guess what the max is for the call </a:t>
            </a:r>
            <a:r>
              <a:rPr lang="en-US" sz="2400" dirty="0" err="1"/>
              <a:t>threeN</a:t>
            </a:r>
            <a:r>
              <a:rPr lang="en-US" sz="2400" dirty="0"/>
              <a:t> 27?</a:t>
            </a:r>
          </a:p>
        </p:txBody>
      </p:sp>
    </p:spTree>
    <p:extLst>
      <p:ext uri="{BB962C8B-B14F-4D97-AF65-F5344CB8AC3E}">
        <p14:creationId xmlns:p14="http://schemas.microsoft.com/office/powerpoint/2010/main" val="276782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instrumentation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sequence length</a:t>
            </a:r>
          </a:p>
        </p:txBody>
      </p:sp>
    </p:spTree>
    <p:extLst>
      <p:ext uri="{BB962C8B-B14F-4D97-AF65-F5344CB8AC3E}">
        <p14:creationId xmlns:p14="http://schemas.microsoft.com/office/powerpoint/2010/main" val="30409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 – Tracking Steps (i.e., Counting arrows)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727" y="1981200"/>
            <a:ext cx="7766870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65353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Conjecture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6145" y="2438400"/>
            <a:ext cx="618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any positive 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 </a:t>
            </a:r>
            <a:r>
              <a:rPr lang="en-US" i="1" dirty="0"/>
              <a:t>n</a:t>
            </a:r>
            <a:r>
              <a:rPr lang="en-US" dirty="0"/>
              <a:t> is even, divide it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 </a:t>
            </a:r>
            <a:r>
              <a:rPr lang="en-US" i="1" dirty="0"/>
              <a:t>n</a:t>
            </a:r>
            <a:r>
              <a:rPr lang="en-US" dirty="0"/>
              <a:t> is odd, multiply it by 3 and add 1</a:t>
            </a:r>
          </a:p>
          <a:p>
            <a:endParaRPr lang="en-US" dirty="0"/>
          </a:p>
          <a:p>
            <a:r>
              <a:rPr lang="en-US" dirty="0"/>
              <a:t>Repeat the process indefinitely. The conjecture is that no matter what number you start with, you will always eventually reach 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9921" y="5054370"/>
            <a:ext cx="475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https://en.wikipedia.org/wiki/Collatz_conjecture</a:t>
            </a:r>
          </a:p>
        </p:txBody>
      </p:sp>
    </p:spTree>
    <p:extLst>
      <p:ext uri="{BB962C8B-B14F-4D97-AF65-F5344CB8AC3E}">
        <p14:creationId xmlns:p14="http://schemas.microsoft.com/office/powerpoint/2010/main" val="185235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6 – Tracking Steps revisited (a tail-recursive solution)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727" y="1981200"/>
            <a:ext cx="7766870" cy="34163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 aux (1,steps) = steps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n,steps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steps + 1 );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aux (n,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18762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Instrumentation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tracking</a:t>
            </a:r>
          </a:p>
        </p:txBody>
      </p:sp>
    </p:spTree>
    <p:extLst>
      <p:ext uri="{BB962C8B-B14F-4D97-AF65-F5344CB8AC3E}">
        <p14:creationId xmlns:p14="http://schemas.microsoft.com/office/powerpoint/2010/main" val="196263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7 –Tracking Max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727" y="1981200"/>
            <a:ext cx="8042586" cy="39703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(n, max) = if n &lt; max then max else 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n,track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 aux (1,acc) = track(1,acc)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track(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aux (n,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(7,trackMax);</a:t>
            </a:r>
          </a:p>
        </p:txBody>
      </p:sp>
    </p:spTree>
    <p:extLst>
      <p:ext uri="{BB962C8B-B14F-4D97-AF65-F5344CB8AC3E}">
        <p14:creationId xmlns:p14="http://schemas.microsoft.com/office/powerpoint/2010/main" val="103389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7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381000"/>
            <a:ext cx="6572250" cy="1049337"/>
          </a:xfrm>
        </p:spPr>
        <p:txBody>
          <a:bodyPr/>
          <a:lstStyle/>
          <a:p>
            <a:r>
              <a:rPr lang="en-US" dirty="0"/>
              <a:t>Code 8 –Tracking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766870" cy="452431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(n, max)   = if n &lt; max then max else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countSteps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(n, count) = if n = 1 then count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else count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n,track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 aux (1,acc) = track(1,acc)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aux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aux(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track(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aux (n,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(7,countSteps);</a:t>
            </a:r>
          </a:p>
        </p:txBody>
      </p:sp>
    </p:spTree>
    <p:extLst>
      <p:ext uri="{BB962C8B-B14F-4D97-AF65-F5344CB8AC3E}">
        <p14:creationId xmlns:p14="http://schemas.microsoft.com/office/powerpoint/2010/main" val="249048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2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Problem</a:t>
            </a:r>
          </a:p>
        </p:txBody>
      </p:sp>
    </p:spTree>
    <p:extLst>
      <p:ext uri="{BB962C8B-B14F-4D97-AF65-F5344CB8AC3E}">
        <p14:creationId xmlns:p14="http://schemas.microsoft.com/office/powerpoint/2010/main" val="408737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19200" y="2667000"/>
            <a:ext cx="7086600" cy="498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Prove that the first 10,000 positive integers all reach 1.</a:t>
            </a:r>
          </a:p>
        </p:txBody>
      </p:sp>
    </p:spTree>
    <p:extLst>
      <p:ext uri="{BB962C8B-B14F-4D97-AF65-F5344CB8AC3E}">
        <p14:creationId xmlns:p14="http://schemas.microsoft.com/office/powerpoint/2010/main" val="118450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38200"/>
            <a:ext cx="8686800" cy="507831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10000;	</a:t>
            </a:r>
          </a:p>
        </p:txBody>
      </p:sp>
    </p:spTree>
    <p:extLst>
      <p:ext uri="{BB962C8B-B14F-4D97-AF65-F5344CB8AC3E}">
        <p14:creationId xmlns:p14="http://schemas.microsoft.com/office/powerpoint/2010/main" val="385344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491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272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0525" y="3162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27182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399" y="315049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8611" y="3150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5011" y="315049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222" y="3150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3622" y="3150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0022" y="3150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399" y="360410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22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0525" y="3600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5214" y="3150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69593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62787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34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5981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49175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52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2369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26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35562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28756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40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21950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20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5144" y="35923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8338" y="35923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22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38200"/>
            <a:ext cx="8686800" cy="507831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10000;	</a:t>
            </a:r>
          </a:p>
        </p:txBody>
      </p:sp>
    </p:spTree>
    <p:extLst>
      <p:ext uri="{BB962C8B-B14F-4D97-AF65-F5344CB8AC3E}">
        <p14:creationId xmlns:p14="http://schemas.microsoft.com/office/powerpoint/2010/main" val="313452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2057400"/>
            <a:ext cx="8686800" cy="1143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Property: The first 10,000 positive integers all reach 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Metric: Count the number of times you call the function </a:t>
            </a:r>
            <a:r>
              <a:rPr lang="en-US" sz="2400" dirty="0" err="1"/>
              <a:t>threeN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35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686800" cy="59093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(* counter is how many times prior to this call that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been called.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(1,counter) = counter+1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n, counter+1);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n,previousSum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if n = 1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(n-1,thisSum)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(n,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125326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19754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337037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234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 Computed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(* </a:t>
                      </a:r>
                      <a:r>
                        <a:rPr lang="en-US" dirty="0" err="1"/>
                        <a:t>threeN</a:t>
                      </a:r>
                      <a:r>
                        <a:rPr lang="en-US" dirty="0"/>
                        <a:t> is called once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      (* previous sum</a:t>
                      </a:r>
                      <a:r>
                        <a:rPr lang="en-US" baseline="0" dirty="0"/>
                        <a:t> + step count for 2 *)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baseline="0" dirty="0"/>
                        <a:t> 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    (* previous sum</a:t>
                      </a:r>
                      <a:r>
                        <a:rPr lang="en-US" baseline="0" dirty="0"/>
                        <a:t> + step count for 3 *)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4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    (* 14 = 11 + 3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3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887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6900" y="4419600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Remark.</a:t>
            </a:r>
            <a:r>
              <a:rPr lang="en-US" dirty="0"/>
              <a:t> For a given n, counting calls to </a:t>
            </a:r>
            <a:r>
              <a:rPr lang="en-US" dirty="0" err="1"/>
              <a:t>threeN</a:t>
            </a:r>
            <a:r>
              <a:rPr lang="en-US" dirty="0"/>
              <a:t> is the same as counting how many numbers there are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193583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8039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26670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reduce the metric by a factor of 10 or more while still proving the property.</a:t>
            </a:r>
          </a:p>
        </p:txBody>
      </p:sp>
    </p:spTree>
    <p:extLst>
      <p:ext uri="{BB962C8B-B14F-4D97-AF65-F5344CB8AC3E}">
        <p14:creationId xmlns:p14="http://schemas.microsoft.com/office/powerpoint/2010/main" val="356342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686800" cy="57554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 =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then n div 2 else 3 * n + 1;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(* counter is how many times prior to this call that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been called. *)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(start, k, counter)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k =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&lt; start then counter+1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(start,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counter+1);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(k,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k &lt;= n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(k, k, 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(k+1,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checkTermination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(1, n,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9547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99443"/>
              </p:ext>
            </p:extLst>
          </p:nvPr>
        </p:nvGraphicFramePr>
        <p:xfrm>
          <a:off x="990600" y="1066800"/>
          <a:ext cx="7239000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17337037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23422659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33031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 Computed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Sequences Inspected (we are interested in how many numbers are encountered, and we stop early when we can)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baseline="0" dirty="0"/>
                        <a:t> 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1,</a:t>
                      </a:r>
                    </a:p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3  10  5  16  8  4 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4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1, 3  10  5  16  8  4 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,</a:t>
                      </a:r>
                      <a:endParaRPr lang="en-US" dirty="0"/>
                    </a:p>
                    <a:p>
                      <a:r>
                        <a:rPr lang="en-US" dirty="0"/>
                        <a:t>4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3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validateRange</a:t>
                      </a:r>
                      <a:r>
                        <a:rPr lang="en-US" dirty="0"/>
                        <a:t>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1, 3  10  5  16  8  4  2, </a:t>
                      </a:r>
                      <a:r>
                        <a:rPr lang="en-US" dirty="0"/>
                        <a:t>4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,</a:t>
                      </a:r>
                    </a:p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5  16  8 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7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17" y="0"/>
            <a:ext cx="7885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7132" y="533400"/>
            <a:ext cx="436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is possible to optimize further?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3" y="1371600"/>
            <a:ext cx="4852416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Variations of the </a:t>
            </a:r>
            <a:r>
              <a:rPr lang="en-US" dirty="0" err="1"/>
              <a:t>Collatz</a:t>
            </a:r>
            <a:r>
              <a:rPr lang="en-US" dirty="0"/>
              <a:t>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85800"/>
            <a:ext cx="3014133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837" y="526695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desirable property of a program, is that no computational idea is expressed more than once.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5837" y="2402723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program should be restructured to “make it so.”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7000"/>
            <a:ext cx="4486275" cy="281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5837" y="14257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change an idea, you should only need to change one place in a program.</a:t>
            </a:r>
          </a:p>
        </p:txBody>
      </p:sp>
    </p:spTree>
    <p:extLst>
      <p:ext uri="{BB962C8B-B14F-4D97-AF65-F5344CB8AC3E}">
        <p14:creationId xmlns:p14="http://schemas.microsoft.com/office/powerpoint/2010/main" val="321140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443" y="2438400"/>
            <a:ext cx="7353295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if n mod 2 = 0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div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else (* odd *)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(3*n + 1);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</p:spTree>
    <p:extLst>
      <p:ext uri="{BB962C8B-B14F-4D97-AF65-F5344CB8AC3E}">
        <p14:creationId xmlns:p14="http://schemas.microsoft.com/office/powerpoint/2010/main" val="198687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443" y="2438400"/>
            <a:ext cx="6939720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div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else (* odd *)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(3*n + 1);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5181600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us now factor out the call to </a:t>
            </a:r>
            <a:r>
              <a:rPr lang="en-US" dirty="0" err="1"/>
              <a:t>threeN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1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11193</TotalTime>
  <Words>1759</Words>
  <Application>Microsoft Office PowerPoint</Application>
  <PresentationFormat>On-screen Show (4:3)</PresentationFormat>
  <Paragraphs>376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Symbol</vt:lpstr>
      <vt:lpstr>Calibri</vt:lpstr>
      <vt:lpstr>Gallery</vt:lpstr>
      <vt:lpstr>The collatz Conjecture</vt:lpstr>
      <vt:lpstr>PowerPoint Presentation</vt:lpstr>
      <vt:lpstr>The Conjecture</vt:lpstr>
      <vt:lpstr>Examples</vt:lpstr>
      <vt:lpstr>let’s code</vt:lpstr>
      <vt:lpstr>PowerPoint Presentation</vt:lpstr>
      <vt:lpstr>Code 1</vt:lpstr>
      <vt:lpstr>PowerPoint Presentation</vt:lpstr>
      <vt:lpstr>Code 2</vt:lpstr>
      <vt:lpstr>Code 3</vt:lpstr>
      <vt:lpstr>Code 4</vt:lpstr>
      <vt:lpstr>PowerPoint Presentation</vt:lpstr>
      <vt:lpstr>Extension</vt:lpstr>
      <vt:lpstr>Code 5</vt:lpstr>
      <vt:lpstr>PowerPoint Presentation</vt:lpstr>
      <vt:lpstr>Code 5 - Fixed</vt:lpstr>
      <vt:lpstr>PowerPoint Presentation</vt:lpstr>
      <vt:lpstr>Code instrumentation</vt:lpstr>
      <vt:lpstr>Code 6a – Tracking Max (General and Base cases are asymmetric)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instrumentation</vt:lpstr>
      <vt:lpstr>Code 6 – Tracking Steps (i.e., Counting arrows)</vt:lpstr>
      <vt:lpstr>PowerPoint Presentation</vt:lpstr>
      <vt:lpstr>Code 6 – Tracking Steps revisited (a tail-recursive solution)</vt:lpstr>
      <vt:lpstr>PowerPoint Presentation</vt:lpstr>
      <vt:lpstr>Code Instrumentation</vt:lpstr>
      <vt:lpstr>Code 7 –Tracking Max</vt:lpstr>
      <vt:lpstr>PowerPoint Presentation</vt:lpstr>
      <vt:lpstr>Code 8 –Tracking Steps</vt:lpstr>
      <vt:lpstr>PowerPoint Presentation</vt:lpstr>
      <vt:lpstr>Validation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396</cp:revision>
  <dcterms:created xsi:type="dcterms:W3CDTF">2012-08-22T13:17:44Z</dcterms:created>
  <dcterms:modified xsi:type="dcterms:W3CDTF">2018-03-29T13:07:48Z</dcterms:modified>
</cp:coreProperties>
</file>