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4"/>
  </p:notesMasterIdLst>
  <p:handoutMasterIdLst>
    <p:handoutMasterId r:id="rId25"/>
  </p:handoutMasterIdLst>
  <p:sldIdLst>
    <p:sldId id="391" r:id="rId2"/>
    <p:sldId id="393" r:id="rId3"/>
    <p:sldId id="399" r:id="rId4"/>
    <p:sldId id="400" r:id="rId5"/>
    <p:sldId id="401" r:id="rId6"/>
    <p:sldId id="402" r:id="rId7"/>
    <p:sldId id="404" r:id="rId8"/>
    <p:sldId id="403" r:id="rId9"/>
    <p:sldId id="392" r:id="rId10"/>
    <p:sldId id="395" r:id="rId11"/>
    <p:sldId id="396" r:id="rId12"/>
    <p:sldId id="394" r:id="rId13"/>
    <p:sldId id="398" r:id="rId14"/>
    <p:sldId id="405" r:id="rId15"/>
    <p:sldId id="406" r:id="rId16"/>
    <p:sldId id="407" r:id="rId17"/>
    <p:sldId id="397" r:id="rId18"/>
    <p:sldId id="411" r:id="rId19"/>
    <p:sldId id="410" r:id="rId20"/>
    <p:sldId id="408" r:id="rId21"/>
    <p:sldId id="409" r:id="rId22"/>
    <p:sldId id="388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Workhorse of Functional Programming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400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6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list value</a:t>
            </a:r>
            <a:r>
              <a:rPr lang="en-US" dirty="0"/>
              <a:t> is a list whose elements are values.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88790"/>
              </p:ext>
            </p:extLst>
          </p:nvPr>
        </p:nvGraphicFramePr>
        <p:xfrm>
          <a:off x="1681162" y="281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473140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3559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9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2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[(1,true),(2,false),(3,true)]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* bool)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09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[1,2], [3], [4,5,6]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list </a:t>
                      </a:r>
                      <a:r>
                        <a:rPr lang="en-US" dirty="0" err="1"/>
                        <a:t>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4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dirty="0"/>
                        <a:t>a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969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81162" y="5273506"/>
            <a:ext cx="5384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reserved word </a:t>
            </a:r>
            <a:r>
              <a:rPr lang="en-US" sz="2000" dirty="0">
                <a:solidFill>
                  <a:srgbClr val="C00000"/>
                </a:solidFill>
              </a:rPr>
              <a:t>nil</a:t>
            </a:r>
            <a:r>
              <a:rPr lang="en-US" sz="2000" dirty="0"/>
              <a:t> also denotes the empty list.</a:t>
            </a:r>
          </a:p>
        </p:txBody>
      </p:sp>
    </p:spTree>
    <p:extLst>
      <p:ext uri="{BB962C8B-B14F-4D97-AF65-F5344CB8AC3E}">
        <p14:creationId xmlns:p14="http://schemas.microsoft.com/office/powerpoint/2010/main" val="26442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1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337067"/>
          </a:xfrm>
        </p:spPr>
        <p:txBody>
          <a:bodyPr>
            <a:normAutofit/>
          </a:bodyPr>
          <a:lstStyle/>
          <a:p>
            <a:r>
              <a:rPr lang="en-US" dirty="0"/>
              <a:t>List evaluation is similar to tuple evaluation.</a:t>
            </a:r>
          </a:p>
          <a:p>
            <a:r>
              <a:rPr lang="en-US" dirty="0"/>
              <a:t>Lists are evaluated by evaluating their elements in a left-to-right fashion.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733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798" y="3733800"/>
            <a:ext cx="229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/>
              <a:t>[ v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798" y="4267200"/>
            <a:ext cx="229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/>
              <a:t>[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798" y="4800600"/>
            <a:ext cx="229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* </a:t>
            </a:r>
            <a:r>
              <a:rPr lang="en-US" dirty="0"/>
              <a:t>[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194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operators  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@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786109" cy="217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SML,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cons</a:t>
            </a:r>
            <a:r>
              <a:rPr lang="en-US" dirty="0"/>
              <a:t> operator is a binary </a:t>
            </a:r>
            <a:r>
              <a:rPr lang="en-US" dirty="0">
                <a:solidFill>
                  <a:srgbClr val="C00000"/>
                </a:solidFill>
              </a:rPr>
              <a:t>right-associative infix </a:t>
            </a:r>
            <a:r>
              <a:rPr lang="en-US" dirty="0"/>
              <a:t>operator (technically speaking a constructor) that is denoted ::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 operator is a binary </a:t>
            </a:r>
            <a:r>
              <a:rPr lang="en-US" dirty="0">
                <a:solidFill>
                  <a:srgbClr val="C00000"/>
                </a:solidFill>
              </a:rPr>
              <a:t>right-associative infix </a:t>
            </a:r>
            <a:r>
              <a:rPr lang="en-US" dirty="0"/>
              <a:t>operator that is denoted @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0258"/>
              </p:ext>
            </p:extLst>
          </p:nvPr>
        </p:nvGraphicFramePr>
        <p:xfrm>
          <a:off x="3387667" y="4495800"/>
          <a:ext cx="28977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55">
                  <a:extLst>
                    <a:ext uri="{9D8B030D-6E8A-4147-A177-3AD203B41FA5}">
                      <a16:colId xmlns:a16="http://schemas.microsoft.com/office/drawing/2014/main" val="26329638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833042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`a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</a:t>
                      </a:r>
                      <a:r>
                        <a:rPr lang="en-US" dirty="0"/>
                        <a:t> `a list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 `a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`a list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</a:t>
                      </a:r>
                      <a:r>
                        <a:rPr lang="en-US" dirty="0"/>
                        <a:t> `a list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`a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1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16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involving list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52643"/>
              </p:ext>
            </p:extLst>
          </p:nvPr>
        </p:nvGraphicFramePr>
        <p:xfrm>
          <a:off x="1524000" y="2362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866645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65487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:: 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8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1::2::[]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5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1::2::[3,4]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[1,2,3,4]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7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[1,2] @ 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[1,2,3,4]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2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[] @ 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0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[1,2] @ 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7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42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267043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 :: []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32893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 @ []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3279" y="26704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53279" y="32893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724" y="26704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[[]]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2724" y="32893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406632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6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255626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list pattern</a:t>
            </a:r>
            <a:r>
              <a:rPr lang="en-US" dirty="0"/>
              <a:t> is a list whose elements are </a:t>
            </a:r>
            <a:r>
              <a:rPr lang="en-US" dirty="0">
                <a:solidFill>
                  <a:srgbClr val="C00000"/>
                </a:solidFill>
              </a:rPr>
              <a:t>match patterns</a:t>
            </a:r>
            <a:r>
              <a:rPr lang="en-US" dirty="0"/>
              <a:t>.</a:t>
            </a:r>
          </a:p>
          <a:p>
            <a:r>
              <a:rPr lang="en-US" dirty="0"/>
              <a:t>Technically speaking, a list pattern is a kind of match pattern.</a:t>
            </a:r>
          </a:p>
          <a:p>
            <a:r>
              <a:rPr lang="en-US" dirty="0"/>
              <a:t>Match patterns are static. They cannot be changed dynamically (i.e., during runtime).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8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9515"/>
              </p:ext>
            </p:extLst>
          </p:nvPr>
        </p:nvGraphicFramePr>
        <p:xfrm>
          <a:off x="1447800" y="1143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782986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6526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pattern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of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0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ys</a:t>
                      </a:r>
                      <a:r>
                        <a:rPr lang="en-US" dirty="0"/>
                        <a:t> = [1,2,3];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   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ys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   [1,2,3] 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4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 [y1,y2,y3]</a:t>
                      </a:r>
                      <a:r>
                        <a:rPr lang="en-US" baseline="0" dirty="0"/>
                        <a:t> = </a:t>
                      </a:r>
                      <a:r>
                        <a:rPr lang="en-US" baseline="0" dirty="0" err="1"/>
                        <a:t>ys</a:t>
                      </a:r>
                      <a:r>
                        <a:rPr lang="en-US" baseline="0" dirty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   y1  1  y2  2  y3  3 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 z1::z2::z3::</a:t>
                      </a:r>
                      <a:r>
                        <a:rPr lang="en-US" dirty="0" err="1"/>
                        <a:t>zs</a:t>
                      </a:r>
                      <a:r>
                        <a:rPr lang="en-US" baseline="0" dirty="0"/>
                        <a:t> = [1,2,3,4,5];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   z1  1  z2  2  z3  3  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zs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  [4,5] 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y1::y2::y3::</a:t>
                      </a:r>
                      <a:r>
                        <a:rPr lang="en-US" dirty="0" err="1"/>
                        <a:t>ys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= [1,2,3];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   y1  1  y2  2  y3  3  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ys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  [] 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06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</a:t>
            </a:r>
            <a:r>
              <a:rPr lang="en-US" dirty="0">
                <a:solidFill>
                  <a:srgbClr val="C00000"/>
                </a:solidFill>
              </a:rPr>
              <a:t>homogeneous aggregation </a:t>
            </a:r>
            <a:r>
              <a:rPr lang="en-US" dirty="0"/>
              <a:t>mechanism. </a:t>
            </a:r>
          </a:p>
          <a:p>
            <a:pPr lvl="1"/>
            <a:r>
              <a:rPr lang="en-US" dirty="0"/>
              <a:t>The elements of a list must all have the same type.</a:t>
            </a:r>
          </a:p>
          <a:p>
            <a:r>
              <a:rPr lang="en-US" dirty="0"/>
              <a:t>Lists can dynamically change size.</a:t>
            </a:r>
          </a:p>
          <a:p>
            <a:r>
              <a:rPr lang="en-US" dirty="0"/>
              <a:t>Lists are first class citizens.</a:t>
            </a:r>
          </a:p>
          <a:p>
            <a:r>
              <a:rPr lang="en-US" dirty="0"/>
              <a:t>The list structure is defined recursively. </a:t>
            </a:r>
          </a:p>
          <a:p>
            <a:pPr lvl="1"/>
            <a:r>
              <a:rPr lang="en-US" dirty="0"/>
              <a:t>E.g., a list can contain elements that are (also) lists.</a:t>
            </a:r>
          </a:p>
        </p:txBody>
      </p:sp>
    </p:spTree>
    <p:extLst>
      <p:ext uri="{BB962C8B-B14F-4D97-AF65-F5344CB8AC3E}">
        <p14:creationId xmlns:p14="http://schemas.microsoft.com/office/powerpoint/2010/main" val="102510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Syntactically</a:t>
            </a:r>
            <a:r>
              <a:rPr lang="en-US" dirty="0"/>
              <a:t> – a constructor looks like a function call.</a:t>
            </a:r>
          </a:p>
          <a:p>
            <a:r>
              <a:rPr lang="en-US" dirty="0">
                <a:solidFill>
                  <a:srgbClr val="C00000"/>
                </a:solidFill>
              </a:rPr>
              <a:t>Semantically</a:t>
            </a:r>
            <a:r>
              <a:rPr lang="en-US" dirty="0"/>
              <a:t> – a constructor behaves like an </a:t>
            </a:r>
            <a:r>
              <a:rPr lang="en-US" dirty="0" err="1"/>
              <a:t>uninterpreted</a:t>
            </a:r>
            <a:r>
              <a:rPr lang="en-US" dirty="0"/>
              <a:t> function call. </a:t>
            </a:r>
          </a:p>
          <a:p>
            <a:r>
              <a:rPr lang="en-US" dirty="0"/>
              <a:t>Terms that are values can contain constructors.</a:t>
            </a:r>
          </a:p>
          <a:p>
            <a:r>
              <a:rPr lang="en-US" dirty="0"/>
              <a:t>Because they are </a:t>
            </a:r>
            <a:r>
              <a:rPr lang="en-US" dirty="0" err="1"/>
              <a:t>uninterpreted</a:t>
            </a:r>
            <a:r>
              <a:rPr lang="en-US" dirty="0"/>
              <a:t>, term values that contain constructors can be </a:t>
            </a:r>
            <a:r>
              <a:rPr lang="en-US" dirty="0">
                <a:solidFill>
                  <a:srgbClr val="C00000"/>
                </a:solidFill>
              </a:rPr>
              <a:t>deconstructed</a:t>
            </a:r>
            <a:r>
              <a:rPr lang="en-US" dirty="0"/>
              <a:t>. </a:t>
            </a:r>
          </a:p>
          <a:p>
            <a:r>
              <a:rPr lang="en-US" dirty="0"/>
              <a:t>Matching can be used to deconstruct term values.</a:t>
            </a:r>
          </a:p>
        </p:txBody>
      </p:sp>
    </p:spTree>
    <p:extLst>
      <p:ext uri="{BB962C8B-B14F-4D97-AF65-F5344CB8AC3E}">
        <p14:creationId xmlns:p14="http://schemas.microsoft.com/office/powerpoint/2010/main" val="162216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Cons and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 operator is a constructor. </a:t>
            </a:r>
          </a:p>
          <a:p>
            <a:pPr lvl="1"/>
            <a:r>
              <a:rPr lang="en-US" dirty="0"/>
              <a:t>Aggregate values that result from the application of cons operators can be deconstructed through matching.</a:t>
            </a:r>
          </a:p>
          <a:p>
            <a:r>
              <a:rPr lang="en-US" dirty="0"/>
              <a:t>The concatenation operator is a computation. </a:t>
            </a:r>
          </a:p>
          <a:p>
            <a:pPr lvl="1"/>
            <a:r>
              <a:rPr lang="en-US" dirty="0"/>
              <a:t>Aggregate values that result from the application of concatenation operators cannot be deconstructed through matching.</a:t>
            </a:r>
          </a:p>
        </p:txBody>
      </p:sp>
    </p:spTree>
    <p:extLst>
      <p:ext uri="{BB962C8B-B14F-4D97-AF65-F5344CB8AC3E}">
        <p14:creationId xmlns:p14="http://schemas.microsoft.com/office/powerpoint/2010/main" val="20752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are terms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internal representation of lists</a:t>
            </a:r>
          </a:p>
        </p:txBody>
      </p:sp>
    </p:spTree>
    <p:extLst>
      <p:ext uri="{BB962C8B-B14F-4D97-AF65-F5344CB8AC3E}">
        <p14:creationId xmlns:p14="http://schemas.microsoft.com/office/powerpoint/2010/main" val="140767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term Language that includes 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699267"/>
          </a:xfrm>
        </p:spPr>
        <p:txBody>
          <a:bodyPr>
            <a:normAutofit/>
          </a:bodyPr>
          <a:lstStyle/>
          <a:p>
            <a:r>
              <a:rPr lang="en-US" dirty="0"/>
              <a:t>Consider a function called </a:t>
            </a:r>
            <a:r>
              <a:rPr lang="en-US" dirty="0">
                <a:solidFill>
                  <a:srgbClr val="C00000"/>
                </a:solidFill>
              </a:rPr>
              <a:t>cons</a:t>
            </a:r>
            <a:r>
              <a:rPr lang="en-US" dirty="0"/>
              <a:t> having the following signature.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nil</a:t>
            </a:r>
            <a:r>
              <a:rPr lang="en-US" dirty="0"/>
              <a:t> be a </a:t>
            </a:r>
            <a:r>
              <a:rPr lang="en-US" dirty="0" err="1"/>
              <a:t>nullary</a:t>
            </a:r>
            <a:r>
              <a:rPr lang="en-US" dirty="0"/>
              <a:t> function (i.e., a constant) denoting the empty list.</a:t>
            </a:r>
          </a:p>
          <a:p>
            <a:r>
              <a:rPr lang="en-US" dirty="0"/>
              <a:t>Let us additionally require that terms involving the cons function we </a:t>
            </a:r>
            <a:r>
              <a:rPr lang="en-US" dirty="0">
                <a:solidFill>
                  <a:srgbClr val="C00000"/>
                </a:solidFill>
              </a:rPr>
              <a:t>well typed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3124200"/>
            <a:ext cx="472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cons: element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element list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/>
              <a:t>element list</a:t>
            </a:r>
          </a:p>
        </p:txBody>
      </p:sp>
    </p:spTree>
    <p:extLst>
      <p:ext uri="{BB962C8B-B14F-4D97-AF65-F5344CB8AC3E}">
        <p14:creationId xmlns:p14="http://schemas.microsoft.com/office/powerpoint/2010/main" val="94989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50781"/>
              </p:ext>
            </p:extLst>
          </p:nvPr>
        </p:nvGraphicFramePr>
        <p:xfrm>
          <a:off x="1871662" y="2514600"/>
          <a:ext cx="5715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853163182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376779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6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term of type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dirty="0"/>
                        <a:t>a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cons( 1, nil)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term of type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6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cons(true, nil)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term of type bool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7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cons(nil,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– this term is not well typed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5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cons(1, cons(2, nil))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list containing two integer</a:t>
                      </a:r>
                      <a:r>
                        <a:rPr lang="en-US" baseline="0" dirty="0"/>
                        <a:t>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8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cons((1,2),cons((3,4),nil)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list containing two tuples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1666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52489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with List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337067"/>
          </a:xfrm>
        </p:spPr>
        <p:txBody>
          <a:bodyPr/>
          <a:lstStyle/>
          <a:p>
            <a:r>
              <a:rPr lang="en-US" dirty="0"/>
              <a:t>If we syntactically represent lists as elements belonging to traditionally defined term languages, then matching with list patterns is straightforward.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64930"/>
              </p:ext>
            </p:extLst>
          </p:nvPr>
        </p:nvGraphicFramePr>
        <p:xfrm>
          <a:off x="1443491" y="3514778"/>
          <a:ext cx="70056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638">
                  <a:extLst>
                    <a:ext uri="{9D8B030D-6E8A-4147-A177-3AD203B41FA5}">
                      <a16:colId xmlns:a16="http://schemas.microsoft.com/office/drawing/2014/main" val="41154020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80913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</a:t>
                      </a:r>
                      <a:r>
                        <a:rPr lang="en-US" baseline="0" dirty="0"/>
                        <a:t>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cons(</a:t>
                      </a:r>
                      <a:r>
                        <a:rPr lang="en-US" dirty="0" err="1"/>
                        <a:t>x,nil</a:t>
                      </a:r>
                      <a:r>
                        <a:rPr lang="en-US" dirty="0"/>
                        <a:t>)</a:t>
                      </a:r>
                      <a:r>
                        <a:rPr lang="en-US" baseline="0" dirty="0"/>
                        <a:t> &lt;&lt; cons(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</a:t>
                      </a:r>
                      <a:r>
                        <a:rPr lang="en-US" baseline="0" dirty="0"/>
                        <a:t>,nil)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  x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cons(</a:t>
                      </a:r>
                      <a:r>
                        <a:rPr lang="en-US" dirty="0" err="1"/>
                        <a:t>x,xs</a:t>
                      </a:r>
                      <a:r>
                        <a:rPr lang="en-US" dirty="0"/>
                        <a:t>)</a:t>
                      </a:r>
                      <a:r>
                        <a:rPr lang="en-US" baseline="0" dirty="0"/>
                        <a:t> &lt;&lt; cons(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</a:t>
                      </a:r>
                      <a:r>
                        <a:rPr lang="en-US" baseline="0" dirty="0"/>
                        <a:t>,nil)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  x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xs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nil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9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cons(</a:t>
                      </a:r>
                      <a:r>
                        <a:rPr lang="en-US" dirty="0" err="1"/>
                        <a:t>x,xs</a:t>
                      </a:r>
                      <a:r>
                        <a:rPr lang="en-US" dirty="0"/>
                        <a:t>)</a:t>
                      </a:r>
                      <a:r>
                        <a:rPr lang="en-US" baseline="0" dirty="0"/>
                        <a:t> &lt;&lt; cons(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</a:t>
                      </a:r>
                      <a:r>
                        <a:rPr lang="en-US" baseline="0" dirty="0"/>
                        <a:t>,cons(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,</a:t>
                      </a:r>
                      <a:r>
                        <a:rPr lang="en-US" baseline="0" dirty="0"/>
                        <a:t>nil))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  x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xs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</a:t>
                      </a:r>
                      <a:r>
                        <a:rPr lang="en-US" baseline="0" dirty="0"/>
                        <a:t>cons(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,</a:t>
                      </a:r>
                      <a:r>
                        <a:rPr lang="en-US" baseline="0" dirty="0"/>
                        <a:t>nil)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4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cons(x1,cons(x2,xs))</a:t>
                      </a:r>
                      <a:r>
                        <a:rPr lang="en-US" baseline="0" dirty="0"/>
                        <a:t> &lt;&lt; cons(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</a:t>
                      </a:r>
                      <a:r>
                        <a:rPr lang="en-US" baseline="0" dirty="0"/>
                        <a:t>,cons(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,</a:t>
                      </a:r>
                      <a:r>
                        <a:rPr lang="en-US" baseline="0" dirty="0"/>
                        <a:t>nil))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  x1x2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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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xs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</a:t>
                      </a:r>
                      <a:r>
                        <a:rPr lang="en-US" baseline="0" dirty="0"/>
                        <a:t>nil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6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cons((</a:t>
                      </a:r>
                      <a:r>
                        <a:rPr lang="en-US" dirty="0" err="1"/>
                        <a:t>loc,t</a:t>
                      </a:r>
                      <a:r>
                        <a:rPr lang="en-US" dirty="0"/>
                        <a:t>),</a:t>
                      </a:r>
                      <a:r>
                        <a:rPr lang="en-US" dirty="0" err="1"/>
                        <a:t>xs</a:t>
                      </a:r>
                      <a:r>
                        <a:rPr lang="en-US" dirty="0"/>
                        <a:t>)</a:t>
                      </a:r>
                      <a:r>
                        <a:rPr lang="en-US" baseline="0" dirty="0"/>
                        <a:t> &lt;&lt; cons((1,“int”),nil)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  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loc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t“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int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”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xs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</a:t>
                      </a:r>
                      <a:r>
                        <a:rPr lang="en-US" baseline="0" dirty="0"/>
                        <a:t>nil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54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specific nature of the elements of a list is unimportant (e.g., polymorphic functions on lists), then variables at the end of the alphabet are used to denote list elements (e.g., x, y, z). </a:t>
            </a:r>
          </a:p>
          <a:p>
            <a:r>
              <a:rPr lang="en-US" dirty="0"/>
              <a:t>When the variable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is used to denote a list element, then a list of x elements is denoted by the variable </a:t>
            </a:r>
            <a:r>
              <a:rPr lang="en-US" dirty="0" err="1">
                <a:solidFill>
                  <a:srgbClr val="C00000"/>
                </a:solidFill>
              </a:rPr>
              <a:t>xs</a:t>
            </a:r>
            <a:r>
              <a:rPr lang="en-US" dirty="0"/>
              <a:t> – the plural of x.</a:t>
            </a:r>
          </a:p>
        </p:txBody>
      </p:sp>
    </p:spTree>
    <p:extLst>
      <p:ext uri="{BB962C8B-B14F-4D97-AF65-F5344CB8AC3E}">
        <p14:creationId xmlns:p14="http://schemas.microsoft.com/office/powerpoint/2010/main" val="119118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lists are syntactically represented in SML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7725"/>
            <a:ext cx="4089400" cy="25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8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956067"/>
          </a:xfrm>
        </p:spPr>
        <p:txBody>
          <a:bodyPr/>
          <a:lstStyle/>
          <a:p>
            <a:r>
              <a:rPr lang="en-US" dirty="0"/>
              <a:t>A list is a comma-separated sequence of zero or more expressions enclosed in square brackets.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429000"/>
            <a:ext cx="50097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    ::= “[“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“]”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expr “,”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21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11345</TotalTime>
  <Words>1018</Words>
  <Application>Microsoft Office PowerPoint</Application>
  <PresentationFormat>On-screen Show (4:3)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Symbol</vt:lpstr>
      <vt:lpstr>Calibri</vt:lpstr>
      <vt:lpstr>Gallery</vt:lpstr>
      <vt:lpstr>Lists</vt:lpstr>
      <vt:lpstr>Overview</vt:lpstr>
      <vt:lpstr>Lists are terms</vt:lpstr>
      <vt:lpstr>A term Language that includes lists</vt:lpstr>
      <vt:lpstr>Examples</vt:lpstr>
      <vt:lpstr>Matching with List patterns</vt:lpstr>
      <vt:lpstr>Variable naming conventions</vt:lpstr>
      <vt:lpstr>syntactic sugar</vt:lpstr>
      <vt:lpstr>Syntax</vt:lpstr>
      <vt:lpstr>List Values</vt:lpstr>
      <vt:lpstr>PowerPoint Presentation</vt:lpstr>
      <vt:lpstr>Evaluation</vt:lpstr>
      <vt:lpstr>List operators  :: and @</vt:lpstr>
      <vt:lpstr>Expressions involving list operators</vt:lpstr>
      <vt:lpstr>Special Cases</vt:lpstr>
      <vt:lpstr>PowerPoint Presentation</vt:lpstr>
      <vt:lpstr>List patterns</vt:lpstr>
      <vt:lpstr>PowerPoint Presentation</vt:lpstr>
      <vt:lpstr>PowerPoint Presentation</vt:lpstr>
      <vt:lpstr>A word on Constructors</vt:lpstr>
      <vt:lpstr>The difference between Cons and concatenation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390</cp:revision>
  <dcterms:created xsi:type="dcterms:W3CDTF">2012-08-22T13:17:44Z</dcterms:created>
  <dcterms:modified xsi:type="dcterms:W3CDTF">2018-03-29T13:15:49Z</dcterms:modified>
</cp:coreProperties>
</file>