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13"/>
  </p:notesMasterIdLst>
  <p:handoutMasterIdLst>
    <p:handoutMasterId r:id="rId14"/>
  </p:handoutMasterIdLst>
  <p:sldIdLst>
    <p:sldId id="361" r:id="rId2"/>
    <p:sldId id="362" r:id="rId3"/>
    <p:sldId id="370" r:id="rId4"/>
    <p:sldId id="367" r:id="rId5"/>
    <p:sldId id="363" r:id="rId6"/>
    <p:sldId id="364" r:id="rId7"/>
    <p:sldId id="368" r:id="rId8"/>
    <p:sldId id="369" r:id="rId9"/>
    <p:sldId id="366" r:id="rId10"/>
    <p:sldId id="365" r:id="rId11"/>
    <p:sldId id="271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14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Basis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collection of structures provided by SML.</a:t>
            </a:r>
          </a:p>
        </p:txBody>
      </p:sp>
    </p:spTree>
    <p:extLst>
      <p:ext uri="{BB962C8B-B14F-4D97-AF65-F5344CB8AC3E}">
        <p14:creationId xmlns:p14="http://schemas.microsoft.com/office/powerpoint/2010/main" val="269667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5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Basis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Standard Basis is a collection of structures provided by ML. These structures define useful general purpose </a:t>
            </a:r>
            <a:r>
              <a:rPr lang="en-US" altLang="en-US" dirty="0">
                <a:solidFill>
                  <a:srgbClr val="C00000"/>
                </a:solidFill>
              </a:rPr>
              <a:t>datatypes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The Standard Basis includes the following structures.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Int</a:t>
            </a:r>
            <a:r>
              <a:rPr lang="en-US" altLang="en-US" dirty="0"/>
              <a:t>, Real, Bool, String, Char, Word, </a:t>
            </a:r>
            <a:r>
              <a:rPr lang="en-US" altLang="en-US" dirty="0" err="1"/>
              <a:t>TextIO</a:t>
            </a:r>
            <a:r>
              <a:rPr lang="en-US" altLang="en-US" dirty="0"/>
              <a:t>, List, Array, Math, Substring, Vector, Option, OS, Time, Timer, General, Date</a:t>
            </a:r>
          </a:p>
        </p:txBody>
      </p:sp>
    </p:spTree>
    <p:extLst>
      <p:ext uri="{BB962C8B-B14F-4D97-AF65-F5344CB8AC3E}">
        <p14:creationId xmlns:p14="http://schemas.microsoft.com/office/powerpoint/2010/main" val="275234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74" y="0"/>
            <a:ext cx="6023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9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783" y="0"/>
            <a:ext cx="6438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4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1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Top-level Environment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SML’s version of m0</a:t>
            </a:r>
          </a:p>
        </p:txBody>
      </p:sp>
    </p:spTree>
    <p:extLst>
      <p:ext uri="{BB962C8B-B14F-4D97-AF65-F5344CB8AC3E}">
        <p14:creationId xmlns:p14="http://schemas.microsoft.com/office/powerpoint/2010/main" val="91838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top-level environment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89121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The top-level environment provides direct access to various values (e.g., functions) that are defined in structures belonging to the standard basis. </a:t>
            </a:r>
          </a:p>
          <a:p>
            <a:endParaRPr lang="en-US" altLang="en-US" dirty="0"/>
          </a:p>
          <a:p>
            <a:r>
              <a:rPr lang="en-US" altLang="en-US" dirty="0"/>
              <a:t>One way to think of the top-level environment is that it </a:t>
            </a:r>
            <a:r>
              <a:rPr lang="en-US" altLang="en-US" dirty="0">
                <a:solidFill>
                  <a:srgbClr val="C00000"/>
                </a:solidFill>
              </a:rPr>
              <a:t>partially opens</a:t>
            </a:r>
            <a:r>
              <a:rPr lang="en-US" altLang="en-US" dirty="0"/>
              <a:t> the structures in the standard basis.</a:t>
            </a:r>
          </a:p>
          <a:p>
            <a:endParaRPr lang="en-US" altLang="en-US" dirty="0"/>
          </a:p>
          <a:p>
            <a:r>
              <a:rPr lang="en-US" altLang="en-US" dirty="0"/>
              <a:t>Note: At the interpreter prompt, when you enter a declaration, you are adding to the top-level environment.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0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026"/>
          <p:cNvSpPr>
            <a:spLocks noChangeArrowheads="1"/>
          </p:cNvSpPr>
          <p:nvPr/>
        </p:nvSpPr>
        <p:spPr bwMode="auto">
          <a:xfrm>
            <a:off x="196312" y="115684"/>
            <a:ext cx="7772400" cy="60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- open List</a:t>
            </a:r>
            <a:r>
              <a:rPr lang="en-US" altLang="en-US" sz="1400" b="1" dirty="0"/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opening List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>
                <a:solidFill>
                  <a:srgbClr val="FF0000"/>
                </a:solidFill>
              </a:rPr>
              <a:t>datatype 'a list = :: of 'a * 'a list | nil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>
                <a:solidFill>
                  <a:srgbClr val="FF0000"/>
                </a:solidFill>
              </a:rPr>
              <a:t>exception Empty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 err="1">
                <a:solidFill>
                  <a:srgbClr val="FF0000"/>
                </a:solidFill>
              </a:rPr>
              <a:t>val</a:t>
            </a:r>
            <a:r>
              <a:rPr lang="en-US" altLang="en-US" sz="1400" dirty="0">
                <a:solidFill>
                  <a:srgbClr val="FF0000"/>
                </a:solidFill>
              </a:rPr>
              <a:t> null : 'a list -&gt; bool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 err="1">
                <a:solidFill>
                  <a:srgbClr val="FF0000"/>
                </a:solidFill>
              </a:rPr>
              <a:t>val</a:t>
            </a:r>
            <a:r>
              <a:rPr lang="en-US" altLang="en-US" sz="1400" dirty="0">
                <a:solidFill>
                  <a:srgbClr val="FF0000"/>
                </a:solidFill>
              </a:rPr>
              <a:t> </a:t>
            </a:r>
            <a:r>
              <a:rPr lang="en-US" altLang="en-US" sz="1400" dirty="0" err="1">
                <a:solidFill>
                  <a:srgbClr val="FF0000"/>
                </a:solidFill>
              </a:rPr>
              <a:t>hd</a:t>
            </a:r>
            <a:r>
              <a:rPr lang="en-US" altLang="en-US" sz="1400" dirty="0">
                <a:solidFill>
                  <a:srgbClr val="FF0000"/>
                </a:solidFill>
              </a:rPr>
              <a:t> : 'a list -&gt; 'a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 err="1">
                <a:solidFill>
                  <a:srgbClr val="FF0000"/>
                </a:solidFill>
              </a:rPr>
              <a:t>val</a:t>
            </a:r>
            <a:r>
              <a:rPr lang="en-US" altLang="en-US" sz="1400" dirty="0">
                <a:solidFill>
                  <a:srgbClr val="FF0000"/>
                </a:solidFill>
              </a:rPr>
              <a:t> </a:t>
            </a:r>
            <a:r>
              <a:rPr lang="en-US" altLang="en-US" sz="1400" dirty="0" err="1">
                <a:solidFill>
                  <a:srgbClr val="FF0000"/>
                </a:solidFill>
              </a:rPr>
              <a:t>tl</a:t>
            </a:r>
            <a:r>
              <a:rPr lang="en-US" altLang="en-US" sz="1400" dirty="0">
                <a:solidFill>
                  <a:srgbClr val="FF0000"/>
                </a:solidFill>
              </a:rPr>
              <a:t> : 'a list -&gt; 'a list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last : 'a list -&gt; 'a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getItem</a:t>
            </a:r>
            <a:r>
              <a:rPr lang="en-US" altLang="en-US" sz="1400" dirty="0"/>
              <a:t> : 'a list -&gt; ('a * 'a list) option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nth : 'a list * </a:t>
            </a:r>
            <a:r>
              <a:rPr lang="en-US" altLang="en-US" sz="1400" dirty="0" err="1"/>
              <a:t>int</a:t>
            </a:r>
            <a:r>
              <a:rPr lang="en-US" altLang="en-US" sz="1400" dirty="0"/>
              <a:t> -&gt; 'a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rgbClr val="FF0000"/>
                </a:solidFill>
              </a:rPr>
              <a:t>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take : 'a list * </a:t>
            </a:r>
            <a:r>
              <a:rPr lang="en-US" altLang="en-US" sz="1400" dirty="0" err="1"/>
              <a:t>int</a:t>
            </a:r>
            <a:r>
              <a:rPr lang="en-US" altLang="en-US" sz="1400" dirty="0"/>
              <a:t> -&gt; 'a list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drop : 'a list * </a:t>
            </a:r>
            <a:r>
              <a:rPr lang="en-US" altLang="en-US" sz="1400" dirty="0" err="1"/>
              <a:t>int</a:t>
            </a:r>
            <a:r>
              <a:rPr lang="en-US" altLang="en-US" sz="1400" dirty="0"/>
              <a:t> -&gt; 'a list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 err="1">
                <a:solidFill>
                  <a:srgbClr val="FF0000"/>
                </a:solidFill>
              </a:rPr>
              <a:t>val</a:t>
            </a:r>
            <a:r>
              <a:rPr lang="en-US" altLang="en-US" sz="1400" dirty="0">
                <a:solidFill>
                  <a:srgbClr val="FF0000"/>
                </a:solidFill>
              </a:rPr>
              <a:t> length : 'a list -&gt; </a:t>
            </a:r>
            <a:r>
              <a:rPr lang="en-US" altLang="en-US" sz="1400" dirty="0" err="1">
                <a:solidFill>
                  <a:srgbClr val="FF0000"/>
                </a:solidFill>
              </a:rPr>
              <a:t>int</a:t>
            </a:r>
            <a:endParaRPr lang="en-US" altLang="en-US" sz="1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 err="1">
                <a:solidFill>
                  <a:srgbClr val="FF0000"/>
                </a:solidFill>
              </a:rPr>
              <a:t>val</a:t>
            </a:r>
            <a:r>
              <a:rPr lang="en-US" altLang="en-US" sz="1400" dirty="0">
                <a:solidFill>
                  <a:srgbClr val="FF0000"/>
                </a:solidFill>
              </a:rPr>
              <a:t> rev : 'a list -&gt; 'a list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 err="1">
                <a:solidFill>
                  <a:srgbClr val="FF0000"/>
                </a:solidFill>
              </a:rPr>
              <a:t>val</a:t>
            </a:r>
            <a:r>
              <a:rPr lang="en-US" altLang="en-US" sz="1400" dirty="0">
                <a:solidFill>
                  <a:srgbClr val="FF0000"/>
                </a:solidFill>
              </a:rPr>
              <a:t> @ : 'a list * 'a list -&gt; 'a list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concat</a:t>
            </a:r>
            <a:r>
              <a:rPr lang="en-US" altLang="en-US" sz="1400" dirty="0"/>
              <a:t> : 'a list </a:t>
            </a:r>
            <a:r>
              <a:rPr lang="en-US" altLang="en-US" sz="1400" dirty="0" err="1"/>
              <a:t>list</a:t>
            </a:r>
            <a:r>
              <a:rPr lang="en-US" altLang="en-US" sz="1400" dirty="0"/>
              <a:t> -&gt; 'a list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revAppend</a:t>
            </a:r>
            <a:r>
              <a:rPr lang="en-US" altLang="en-US" sz="1400" dirty="0"/>
              <a:t> : 'a list * 'a list -&gt; 'a list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app : ('a -&gt; unit) -&gt; 'a list -&gt; unit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map : ('a -&gt; 'b) -&gt; 'a list -&gt; 'b list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mapPartial</a:t>
            </a:r>
            <a:r>
              <a:rPr lang="en-US" altLang="en-US" sz="1400" dirty="0"/>
              <a:t> : ('a -&gt; 'b option) -&gt; 'a list -&gt; 'b list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find : ('a -&gt; bool) -&gt; 'a list -&gt; 'a option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filter : ('a -&gt; bool) -&gt; 'a list -&gt; 'a list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partition : ('a -&gt; bool) -&gt; 'a list -&gt; 'a list * 'a </a:t>
            </a:r>
            <a:r>
              <a:rPr lang="en-US" altLang="en-US" sz="1400" dirty="0" err="1"/>
              <a:t>lis</a:t>
            </a:r>
            <a:endParaRPr lang="en-US" altLang="en-US" sz="1400" dirty="0"/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foldr</a:t>
            </a:r>
            <a:r>
              <a:rPr lang="en-US" altLang="en-US" sz="1400" dirty="0"/>
              <a:t> : ('a * 'b -&gt; 'b) -&gt; 'b -&gt; 'a list -&gt; 'b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foldl</a:t>
            </a:r>
            <a:r>
              <a:rPr lang="en-US" altLang="en-US" sz="1400" dirty="0"/>
              <a:t> : ('a * 'b -&gt; 'b) -&gt; 'b -&gt; 'a list -&gt; 'b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exists : ('a -&gt; bool) -&gt; 'a list -&gt; bool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all : ('a -&gt; bool) -&gt; 'a list -&gt; bool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/>
              <a:t>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tabulate : </a:t>
            </a:r>
            <a:r>
              <a:rPr lang="en-US" altLang="en-US" sz="1400" dirty="0" err="1"/>
              <a:t>int</a:t>
            </a:r>
            <a:r>
              <a:rPr lang="en-US" altLang="en-US" sz="1400" dirty="0"/>
              <a:t> * (</a:t>
            </a:r>
            <a:r>
              <a:rPr lang="en-US" altLang="en-US" sz="1400" dirty="0" err="1"/>
              <a:t>int</a:t>
            </a:r>
            <a:r>
              <a:rPr lang="en-US" altLang="en-US" sz="1400" dirty="0"/>
              <a:t> -&gt; 'a) -&gt; 'a list</a:t>
            </a:r>
          </a:p>
        </p:txBody>
      </p:sp>
      <p:sp>
        <p:nvSpPr>
          <p:cNvPr id="14346" name="Text Box 1033"/>
          <p:cNvSpPr txBox="1">
            <a:spLocks noChangeArrowheads="1"/>
          </p:cNvSpPr>
          <p:nvPr/>
        </p:nvSpPr>
        <p:spPr bwMode="auto">
          <a:xfrm>
            <a:off x="5230678" y="1495586"/>
            <a:ext cx="3657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Examples of what is visible in the top-level environment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967925" y="689675"/>
            <a:ext cx="2061275" cy="124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1983783" y="813661"/>
            <a:ext cx="3045417" cy="112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107769" y="1061634"/>
            <a:ext cx="2921431" cy="87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983783" y="1247614"/>
            <a:ext cx="3045417" cy="68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983783" y="1495586"/>
            <a:ext cx="3045417" cy="44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93010" y="1937288"/>
            <a:ext cx="2836190" cy="798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185261" y="1937288"/>
            <a:ext cx="2843939" cy="98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572719" y="1937288"/>
            <a:ext cx="2456481" cy="119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285281" y="1937288"/>
            <a:ext cx="743919" cy="15012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9957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7760</TotalTime>
  <Words>487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Gallery</vt:lpstr>
      <vt:lpstr>the standard Basis</vt:lpstr>
      <vt:lpstr>The Standard Basis</vt:lpstr>
      <vt:lpstr>PowerPoint Presentation</vt:lpstr>
      <vt:lpstr>PowerPoint Presentation</vt:lpstr>
      <vt:lpstr>PowerPoint Presentation</vt:lpstr>
      <vt:lpstr>PowerPoint Presentation</vt:lpstr>
      <vt:lpstr>The Top-level Environment</vt:lpstr>
      <vt:lpstr>The top-level environment</vt:lpstr>
      <vt:lpstr>PowerPoint Presentation</vt:lpstr>
      <vt:lpstr>PowerPoint Presentation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284</cp:revision>
  <dcterms:created xsi:type="dcterms:W3CDTF">2012-08-22T13:17:44Z</dcterms:created>
  <dcterms:modified xsi:type="dcterms:W3CDTF">2017-04-11T14:25:24Z</dcterms:modified>
</cp:coreProperties>
</file>