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39"/>
  </p:notesMasterIdLst>
  <p:handoutMasterIdLst>
    <p:handoutMasterId r:id="rId40"/>
  </p:handoutMasterIdLst>
  <p:sldIdLst>
    <p:sldId id="351" r:id="rId2"/>
    <p:sldId id="352" r:id="rId3"/>
    <p:sldId id="360" r:id="rId4"/>
    <p:sldId id="355" r:id="rId5"/>
    <p:sldId id="356" r:id="rId6"/>
    <p:sldId id="353" r:id="rId7"/>
    <p:sldId id="359" r:id="rId8"/>
    <p:sldId id="354" r:id="rId9"/>
    <p:sldId id="361" r:id="rId10"/>
    <p:sldId id="363" r:id="rId11"/>
    <p:sldId id="362" r:id="rId12"/>
    <p:sldId id="364" r:id="rId13"/>
    <p:sldId id="365" r:id="rId14"/>
    <p:sldId id="366" r:id="rId15"/>
    <p:sldId id="367" r:id="rId16"/>
    <p:sldId id="388" r:id="rId17"/>
    <p:sldId id="389" r:id="rId18"/>
    <p:sldId id="368" r:id="rId19"/>
    <p:sldId id="369" r:id="rId20"/>
    <p:sldId id="370" r:id="rId21"/>
    <p:sldId id="371" r:id="rId22"/>
    <p:sldId id="372" r:id="rId23"/>
    <p:sldId id="373" r:id="rId24"/>
    <p:sldId id="383" r:id="rId25"/>
    <p:sldId id="374" r:id="rId26"/>
    <p:sldId id="382" r:id="rId27"/>
    <p:sldId id="376" r:id="rId28"/>
    <p:sldId id="379" r:id="rId29"/>
    <p:sldId id="380" r:id="rId30"/>
    <p:sldId id="381" r:id="rId31"/>
    <p:sldId id="384" r:id="rId32"/>
    <p:sldId id="378" r:id="rId33"/>
    <p:sldId id="385" r:id="rId34"/>
    <p:sldId id="386" r:id="rId35"/>
    <p:sldId id="387" r:id="rId36"/>
    <p:sldId id="375" r:id="rId37"/>
    <p:sldId id="271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1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Program State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SML</a:t>
            </a:r>
          </a:p>
        </p:txBody>
      </p:sp>
    </p:spTree>
    <p:extLst>
      <p:ext uri="{BB962C8B-B14F-4D97-AF65-F5344CB8AC3E}">
        <p14:creationId xmlns:p14="http://schemas.microsoft.com/office/powerpoint/2010/main" val="422432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3885" y="1045062"/>
            <a:ext cx="7709481" cy="38817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 these conditions and given the subset of SML that we have covered, reasonable choices for modeling the set of identifiers are: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user-defined datatype</a:t>
            </a:r>
          </a:p>
          <a:p>
            <a:endParaRPr lang="en-US" dirty="0"/>
          </a:p>
          <a:p>
            <a:r>
              <a:rPr lang="en-US" dirty="0"/>
              <a:t>Modeling an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concretely as a string seems a reasonable choice. 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sym typeface="Symbol" panose="05050102010706020507" pitchFamily="18" charset="2"/>
              </a:rPr>
              <a:t> </a:t>
            </a:r>
            <a:r>
              <a:rPr lang="en-US" dirty="0"/>
              <a:t> string</a:t>
            </a:r>
          </a:p>
          <a:p>
            <a:r>
              <a:rPr lang="en-US" dirty="0"/>
              <a:t>This completes our resolution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01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50902"/>
            <a:ext cx="6571343" cy="3287788"/>
          </a:xfrm>
        </p:spPr>
        <p:txBody>
          <a:bodyPr>
            <a:normAutofit/>
          </a:bodyPr>
          <a:lstStyle/>
          <a:p>
            <a:r>
              <a:rPr lang="en-US" dirty="0"/>
              <a:t>The programming language of the project contains two type values, to which our type checker adds a third value.</a:t>
            </a:r>
          </a:p>
          <a:p>
            <a:r>
              <a:rPr lang="en-US" dirty="0"/>
              <a:t>We need to model the matching variable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concretely as three distinct values.</a:t>
            </a:r>
          </a:p>
          <a:p>
            <a:r>
              <a:rPr lang="en-US" dirty="0"/>
              <a:t>Our type checker performs equality comparisons on type values.</a:t>
            </a:r>
          </a:p>
        </p:txBody>
      </p:sp>
    </p:spTree>
    <p:extLst>
      <p:ext uri="{BB962C8B-B14F-4D97-AF65-F5344CB8AC3E}">
        <p14:creationId xmlns:p14="http://schemas.microsoft.com/office/powerpoint/2010/main" val="303305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55077" y="1016926"/>
            <a:ext cx="7476979" cy="40966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SML, many choices are possible. </a:t>
            </a:r>
          </a:p>
          <a:p>
            <a:pPr lvl="1"/>
            <a:r>
              <a:rPr lang="en-US" dirty="0"/>
              <a:t>Encoding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values as integers (e.g., 0 = error, 1 = bool, 2 =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Encoding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values as strings (e.g., “error”, “bool”, “</a:t>
            </a:r>
            <a:r>
              <a:rPr lang="en-US" dirty="0" err="1"/>
              <a:t>int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Encoding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values as values belonging to an enumerated type</a:t>
            </a:r>
          </a:p>
          <a:p>
            <a:r>
              <a:rPr lang="en-US" dirty="0"/>
              <a:t>The best approach is to model type values as an enumerated type.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resolves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as follows.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sym typeface="Symbol" panose="05050102010706020507" pitchFamily="18" charset="2"/>
              </a:rPr>
              <a:t> </a:t>
            </a:r>
            <a:r>
              <a:rPr lang="en-US" dirty="0"/>
              <a:t> types</a:t>
            </a:r>
          </a:p>
          <a:p>
            <a:r>
              <a:rPr lang="en-US" dirty="0"/>
              <a:t>This completes our resolution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5324" y="3065265"/>
            <a:ext cx="529648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types = INT | BOOL | ERROR;</a:t>
            </a:r>
          </a:p>
        </p:txBody>
      </p:sp>
    </p:spTree>
    <p:extLst>
      <p:ext uri="{BB962C8B-B14F-4D97-AF65-F5344CB8AC3E}">
        <p14:creationId xmlns:p14="http://schemas.microsoft.com/office/powerpoint/2010/main" val="280459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of type </a:t>
            </a:r>
            <a:r>
              <a:rPr lang="en-US" dirty="0" err="1"/>
              <a:t>loc</a:t>
            </a:r>
            <a:r>
              <a:rPr lang="en-US" dirty="0"/>
              <a:t> represent addresses in memory. </a:t>
            </a:r>
          </a:p>
          <a:p>
            <a:pPr lvl="1"/>
            <a:r>
              <a:rPr lang="en-US" dirty="0"/>
              <a:t>The number of distinct locations we choose to allow/model is implementation dependent.</a:t>
            </a:r>
          </a:p>
          <a:p>
            <a:pPr lvl="1"/>
            <a:r>
              <a:rPr lang="en-US" dirty="0"/>
              <a:t>However, in order to be able to execute programs of reasonable size, the address space should be “fairly large” (e.g., more than 10K addresses).</a:t>
            </a:r>
          </a:p>
          <a:p>
            <a:r>
              <a:rPr lang="en-US" dirty="0"/>
              <a:t>We must be able to compare locations using equality operators.</a:t>
            </a:r>
          </a:p>
        </p:txBody>
      </p:sp>
    </p:spTree>
    <p:extLst>
      <p:ext uri="{BB962C8B-B14F-4D97-AF65-F5344CB8AC3E}">
        <p14:creationId xmlns:p14="http://schemas.microsoft.com/office/powerpoint/2010/main" val="379573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SML, integers are the simplest way to model </a:t>
            </a:r>
            <a:r>
              <a:rPr lang="en-US" dirty="0" err="1"/>
              <a:t>loc</a:t>
            </a:r>
            <a:r>
              <a:rPr lang="en-US" dirty="0"/>
              <a:t> values.</a:t>
            </a:r>
          </a:p>
          <a:p>
            <a:r>
              <a:rPr lang="en-US" dirty="0"/>
              <a:t>This resolves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/>
              <a:t> as follows.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sym typeface="Symbol" panose="05050102010706020507" pitchFamily="18" charset="2"/>
              </a:rPr>
              <a:t> 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This completes our resolution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796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Env</a:t>
            </a:r>
            <a:r>
              <a:rPr lang="en-US" dirty="0"/>
              <a:t>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1593" y="2806505"/>
            <a:ext cx="4458272" cy="175432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 (“x”,INT,0) 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 (“x”,INT,1),  (“y”,BOOL,0)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054" y="2060917"/>
            <a:ext cx="6112571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datatype types = INT | BOOL | ERROR;</a:t>
            </a: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val env0 = [];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val env1 = [  (“x”,INT,0) ];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val env2 = [  (“x”,INT,1),  (“y”,BOOL,0) ];</a:t>
            </a:r>
          </a:p>
        </p:txBody>
      </p:sp>
    </p:spTree>
    <p:extLst>
      <p:ext uri="{BB962C8B-B14F-4D97-AF65-F5344CB8AC3E}">
        <p14:creationId xmlns:p14="http://schemas.microsoft.com/office/powerpoint/2010/main" val="30605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83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Store (</a:t>
            </a:r>
            <a:r>
              <a:rPr lang="en-US" cap="none" dirty="0"/>
              <a:t>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903" y="2015733"/>
            <a:ext cx="7155809" cy="34035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SML, a list is the most direct way to model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 of value = [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 ] 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sElement</a:t>
            </a:r>
            <a:r>
              <a:rPr lang="en-US" dirty="0"/>
              <a:t> is a matching variable.</a:t>
            </a:r>
          </a:p>
          <a:p>
            <a:r>
              <a:rPr lang="en-US" dirty="0"/>
              <a:t>So we pin down the type of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as follows.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a </a:t>
            </a:r>
            <a:r>
              <a:rPr lang="en-US" dirty="0">
                <a:sym typeface="Symbol" panose="05050102010706020507" pitchFamily="18" charset="2"/>
              </a:rPr>
              <a:t>list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a denotes the type of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sElement</a:t>
            </a:r>
            <a:r>
              <a:rPr lang="en-US" dirty="0"/>
              <a:t>.</a:t>
            </a:r>
          </a:p>
          <a:p>
            <a:r>
              <a:rPr lang="en-US" dirty="0"/>
              <a:t>Having resolved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, we need to now decide how to model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71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Elements of the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2128275"/>
            <a:ext cx="8229600" cy="3450613"/>
          </a:xfrm>
        </p:spPr>
        <p:txBody>
          <a:bodyPr>
            <a:normAutofit/>
          </a:bodyPr>
          <a:lstStyle/>
          <a:p>
            <a:r>
              <a:rPr lang="en-US" dirty="0"/>
              <a:t>In SML, a tuple is the most direct way to model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sElement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 of value = 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denotableValue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r>
              <a:rPr lang="en-US" dirty="0"/>
              <a:t>Recall, that we have already have the resolution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sym typeface="Symbol" panose="05050102010706020507" pitchFamily="18" charset="2"/>
              </a:rPr>
              <a:t> </a:t>
            </a:r>
            <a:r>
              <a:rPr lang="en-US" dirty="0"/>
              <a:t> int. </a:t>
            </a:r>
          </a:p>
          <a:p>
            <a:r>
              <a:rPr lang="en-US" dirty="0"/>
              <a:t>So we pin down the type of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sElement</a:t>
            </a:r>
            <a:r>
              <a:rPr lang="en-US" dirty="0"/>
              <a:t> as follows.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sElement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a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a denotes the type of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denotableValue</a:t>
            </a:r>
            <a:r>
              <a:rPr lang="en-US" dirty="0"/>
              <a:t>. </a:t>
            </a:r>
          </a:p>
          <a:p>
            <a:r>
              <a:rPr lang="en-US" dirty="0"/>
              <a:t>We now need to model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denotableValue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703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our model of program state m = (</a:t>
            </a:r>
            <a:r>
              <a:rPr lang="en-US" dirty="0" err="1"/>
              <a:t>env,s</a:t>
            </a:r>
            <a:r>
              <a:rPr lang="en-US" dirty="0"/>
              <a:t>) in SML.</a:t>
            </a:r>
          </a:p>
          <a:p>
            <a:r>
              <a:rPr lang="en-US" dirty="0"/>
              <a:t>Implement a set of functions for interacting with the program state (e.g., </a:t>
            </a:r>
            <a:r>
              <a:rPr lang="en-US" dirty="0" err="1"/>
              <a:t>accessEnv</a:t>
            </a:r>
            <a:r>
              <a:rPr lang="en-US" dirty="0"/>
              <a:t>). </a:t>
            </a:r>
          </a:p>
          <a:p>
            <a:r>
              <a:rPr lang="en-US" dirty="0"/>
              <a:t>Implement a set of functions for inspecting the program state (e.g., </a:t>
            </a:r>
            <a:r>
              <a:rPr lang="en-US" dirty="0" err="1"/>
              <a:t>showEnv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9123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Denotable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2128275"/>
            <a:ext cx="8229600" cy="3450613"/>
          </a:xfrm>
        </p:spPr>
        <p:txBody>
          <a:bodyPr>
            <a:normAutofit/>
          </a:bodyPr>
          <a:lstStyle/>
          <a:p>
            <a:r>
              <a:rPr lang="en-US" dirty="0"/>
              <a:t>In the project language there are only 2 types of denotable values: </a:t>
            </a:r>
            <a:r>
              <a:rPr lang="en-US" dirty="0">
                <a:solidFill>
                  <a:srgbClr val="C00000"/>
                </a:solidFill>
              </a:rPr>
              <a:t>Boolean values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integer values</a:t>
            </a:r>
            <a:r>
              <a:rPr lang="en-US" dirty="0"/>
              <a:t>. </a:t>
            </a:r>
          </a:p>
          <a:p>
            <a:r>
              <a:rPr lang="en-US" dirty="0"/>
              <a:t>We need to design a </a:t>
            </a:r>
            <a:r>
              <a:rPr lang="en-US" dirty="0">
                <a:solidFill>
                  <a:srgbClr val="C00000"/>
                </a:solidFill>
              </a:rPr>
              <a:t>single SML type </a:t>
            </a:r>
            <a:r>
              <a:rPr lang="en-US" dirty="0"/>
              <a:t>whose elements can denote these two types of values. </a:t>
            </a:r>
          </a:p>
          <a:p>
            <a:r>
              <a:rPr lang="en-US" dirty="0"/>
              <a:t>There are 2 direct ways to accomplish this.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Translate Boolean and integer values to strings (e.g., “true”, “27”).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user-defined datatype capable of representing both types of values. </a:t>
            </a:r>
          </a:p>
        </p:txBody>
      </p:sp>
    </p:spTree>
    <p:extLst>
      <p:ext uri="{BB962C8B-B14F-4D97-AF65-F5344CB8AC3E}">
        <p14:creationId xmlns:p14="http://schemas.microsoft.com/office/powerpoint/2010/main" val="359634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17452" y="3049708"/>
            <a:ext cx="8229600" cy="16348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resolves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denotableValue</a:t>
            </a:r>
            <a:r>
              <a:rPr lang="en-US" dirty="0"/>
              <a:t> as follows.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denotableValue</a:t>
            </a:r>
            <a:r>
              <a:rPr lang="en-US" dirty="0">
                <a:sym typeface="Symbol" panose="05050102010706020507" pitchFamily="18" charset="2"/>
              </a:rPr>
              <a:t> </a:t>
            </a:r>
            <a:r>
              <a:rPr lang="en-US" dirty="0"/>
              <a:t> </a:t>
            </a:r>
            <a:r>
              <a:rPr lang="en-US" dirty="0" err="1"/>
              <a:t>denotable_value</a:t>
            </a:r>
            <a:endParaRPr lang="en-US" dirty="0"/>
          </a:p>
          <a:p>
            <a:r>
              <a:rPr lang="en-US" dirty="0"/>
              <a:t>This completes our resolution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denotableValue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132" y="1695157"/>
            <a:ext cx="7216726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denotable_value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Boolean of bool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| Integer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901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3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Program state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2" y="2588456"/>
            <a:ext cx="7216726" cy="258532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types = INT | BOOL | ERROR;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denotable_value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Boolean of bool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| Integer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m1 = ([],[]);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m2 = ([(“x”,BOOL,0)],[(0,Boolean true)]);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m3 = ([(“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y”,INT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,0)],[(0,Integer 27  )]);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5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Program 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accessEnv</a:t>
            </a:r>
            <a:r>
              <a:rPr lang="en-US" dirty="0"/>
              <a:t> and </a:t>
            </a:r>
            <a:r>
              <a:rPr lang="en-US" dirty="0" err="1"/>
              <a:t>updateStore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74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Exception Infrastructure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639" y="2785404"/>
            <a:ext cx="6567195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error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 print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38969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accessEnv</a:t>
            </a:r>
            <a:endParaRPr 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274319" y="2271932"/>
            <a:ext cx="8686800" cy="3139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id1,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” ^ id1 ^ “ not found.”;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fun aux [] = error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aux 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id,t,loc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if id1 = id then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else aux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aux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</p:txBody>
      </p:sp>
    </p:spTree>
    <p:extLst>
      <p:ext uri="{BB962C8B-B14F-4D97-AF65-F5344CB8AC3E}">
        <p14:creationId xmlns:p14="http://schemas.microsoft.com/office/powerpoint/2010/main" val="114508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45" y="154742"/>
            <a:ext cx="8131125" cy="575542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error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 print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datatype types = INT | BOOL | ERROR;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denotable_value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 Boolean of bool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| Integer of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id1,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“Error: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” ^ id1 ^ “ not found.”;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fun aux [] = error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aux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id,t,loc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if id1 = id then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else aux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aux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“x”, ([],[]) 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“x”, ([(“x”,INT,0)],[]) );</a:t>
            </a:r>
          </a:p>
        </p:txBody>
      </p:sp>
    </p:spTree>
    <p:extLst>
      <p:ext uri="{BB962C8B-B14F-4D97-AF65-F5344CB8AC3E}">
        <p14:creationId xmlns:p14="http://schemas.microsoft.com/office/powerpoint/2010/main" val="687955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6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program state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language SML</a:t>
            </a:r>
          </a:p>
        </p:txBody>
      </p:sp>
    </p:spTree>
    <p:extLst>
      <p:ext uri="{BB962C8B-B14F-4D97-AF65-F5344CB8AC3E}">
        <p14:creationId xmlns:p14="http://schemas.microsoft.com/office/powerpoint/2010/main" val="1319685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updateStore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64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implementation below is functionally correct.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you </a:t>
            </a:r>
            <a:r>
              <a:rPr lang="en-US" dirty="0">
                <a:solidFill>
                  <a:srgbClr val="C00000"/>
                </a:solidFill>
              </a:rPr>
              <a:t>SHOULD NOT</a:t>
            </a:r>
            <a:r>
              <a:rPr lang="en-US" dirty="0"/>
              <a:t> implement update store in this manner. Rather, your update function should overwrite the contents of existing memory locations. </a:t>
            </a:r>
          </a:p>
          <a:p>
            <a:r>
              <a:rPr lang="en-US" dirty="0"/>
              <a:t>That is, whenever possible, the length of the store list should not increase.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094" y="2798131"/>
            <a:ext cx="5530136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dv,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loc,dv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)::s);</a:t>
            </a:r>
          </a:p>
        </p:txBody>
      </p:sp>
    </p:spTree>
    <p:extLst>
      <p:ext uri="{BB962C8B-B14F-4D97-AF65-F5344CB8AC3E}">
        <p14:creationId xmlns:p14="http://schemas.microsoft.com/office/powerpoint/2010/main" val="1510702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Program state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showEnv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1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showEnv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274320" y="2122883"/>
            <a:ext cx="8757138" cy="304698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BOOL  = “bool”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   = “integer”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ERROR = “error”;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envEntryToString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id,t,loc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“(“ ^ id ^ “,” ^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 ^ “,” ^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^ “)”;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[] = print “\n”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(entry::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(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print(“\n” ^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envEntryToString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entry);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470354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952" y="863824"/>
            <a:ext cx="8778240" cy="427809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datatype types = INT | BOOL | ERROR;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BOOL  = “bool”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   = “integer”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ERROR = “error”;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envEntryToString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id,t,loc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“(“ ^ id ^ “,” ^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 ^ “,” ^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^ “)”;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[] = print “\n”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(entry::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(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print(“\n” ^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envEntryToString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entry);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(“x”, BOOL, 0), (“y”, INT, 27) ];</a:t>
            </a:r>
          </a:p>
        </p:txBody>
      </p:sp>
    </p:spTree>
    <p:extLst>
      <p:ext uri="{BB962C8B-B14F-4D97-AF65-F5344CB8AC3E}">
        <p14:creationId xmlns:p14="http://schemas.microsoft.com/office/powerpoint/2010/main" val="3197744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1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remains to be done</a:t>
            </a:r>
          </a:p>
        </p:txBody>
      </p:sp>
    </p:spTree>
    <p:extLst>
      <p:ext uri="{BB962C8B-B14F-4D97-AF65-F5344CB8AC3E}">
        <p14:creationId xmlns:p14="http://schemas.microsoft.com/office/powerpoint/2010/main" val="219410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remains to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349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out how to implement new().</a:t>
            </a:r>
          </a:p>
          <a:p>
            <a:pPr lvl="1"/>
            <a:r>
              <a:rPr lang="en-US" dirty="0"/>
              <a:t>Idea. The model of the program state could be extended to include a counter. The value of this counter is the next unused location in the store. </a:t>
            </a:r>
          </a:p>
          <a:p>
            <a:pPr marL="0" indent="0" algn="ctr">
              <a:buNone/>
            </a:pPr>
            <a:r>
              <a:rPr lang="en-US" dirty="0"/>
              <a:t>   m = (</a:t>
            </a:r>
            <a:r>
              <a:rPr lang="en-US" dirty="0" err="1"/>
              <a:t>env,counter,s</a:t>
            </a:r>
            <a:r>
              <a:rPr lang="en-US" dirty="0"/>
              <a:t>)</a:t>
            </a:r>
          </a:p>
          <a:p>
            <a:r>
              <a:rPr lang="en-US" dirty="0"/>
              <a:t>Implement a complete set of functions for interacting with the program state (e.g., </a:t>
            </a:r>
            <a:r>
              <a:rPr lang="en-US" dirty="0" err="1"/>
              <a:t>accessEnv</a:t>
            </a:r>
            <a:r>
              <a:rPr lang="en-US" dirty="0"/>
              <a:t>, </a:t>
            </a:r>
            <a:r>
              <a:rPr lang="en-US" dirty="0" err="1"/>
              <a:t>updateEnv</a:t>
            </a:r>
            <a:r>
              <a:rPr lang="en-US" dirty="0"/>
              <a:t>, </a:t>
            </a:r>
            <a:r>
              <a:rPr lang="en-US" dirty="0" err="1"/>
              <a:t>getLoc</a:t>
            </a:r>
            <a:r>
              <a:rPr lang="en-US" dirty="0"/>
              <a:t>, </a:t>
            </a:r>
            <a:r>
              <a:rPr lang="en-US" dirty="0" err="1"/>
              <a:t>getType</a:t>
            </a:r>
            <a:r>
              <a:rPr lang="en-US" dirty="0"/>
              <a:t>, </a:t>
            </a:r>
            <a:r>
              <a:rPr lang="en-US" dirty="0" err="1"/>
              <a:t>accessStore</a:t>
            </a:r>
            <a:r>
              <a:rPr lang="en-US" dirty="0"/>
              <a:t>, </a:t>
            </a:r>
            <a:r>
              <a:rPr lang="en-US" dirty="0" err="1"/>
              <a:t>updateStore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C00000"/>
                </a:solidFill>
              </a:rPr>
              <a:t>Recommended.</a:t>
            </a:r>
            <a:r>
              <a:rPr lang="en-US" dirty="0"/>
              <a:t> Implement a comprehensive set of functions for inspecting the program state. </a:t>
            </a:r>
          </a:p>
        </p:txBody>
      </p:sp>
    </p:spTree>
    <p:extLst>
      <p:ext uri="{BB962C8B-B14F-4D97-AF65-F5344CB8AC3E}">
        <p14:creationId xmlns:p14="http://schemas.microsoft.com/office/powerpoint/2010/main" val="634024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179" y="2015733"/>
            <a:ext cx="7561384" cy="3823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use a top-down approach to designing m.</a:t>
            </a:r>
          </a:p>
          <a:p>
            <a:r>
              <a:rPr lang="en-US" dirty="0"/>
              <a:t>This means we model (i.e., resolve) m first as a composition of smaller parts.</a:t>
            </a:r>
          </a:p>
          <a:p>
            <a:r>
              <a:rPr lang="en-US" dirty="0"/>
              <a:t>Initially, the smaller parts will be represented as stubs whose structure will be resolved later.</a:t>
            </a:r>
          </a:p>
          <a:p>
            <a:r>
              <a:rPr lang="en-US" dirty="0"/>
              <a:t>This approach is closely related to matching.</a:t>
            </a:r>
          </a:p>
          <a:p>
            <a:r>
              <a:rPr lang="en-US" dirty="0"/>
              <a:t>This design approach is very similar to how one designs a context-free grammar.</a:t>
            </a:r>
          </a:p>
          <a:p>
            <a:r>
              <a:rPr lang="en-US" dirty="0"/>
              <a:t>This design approach involves thinking at the level of type.</a:t>
            </a:r>
          </a:p>
        </p:txBody>
      </p:sp>
    </p:spTree>
    <p:extLst>
      <p:ext uri="{BB962C8B-B14F-4D97-AF65-F5344CB8AC3E}">
        <p14:creationId xmlns:p14="http://schemas.microsoft.com/office/powerpoint/2010/main" val="15658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234" y="2685832"/>
            <a:ext cx="812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begin with a matching variable (i.e., a stub)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/>
              <a:t> denoting our program state.</a:t>
            </a:r>
          </a:p>
        </p:txBody>
      </p:sp>
    </p:spTree>
    <p:extLst>
      <p:ext uri="{BB962C8B-B14F-4D97-AF65-F5344CB8AC3E}">
        <p14:creationId xmlns:p14="http://schemas.microsoft.com/office/powerpoint/2010/main" val="211716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Program State (</a:t>
            </a:r>
            <a:r>
              <a:rPr lang="en-US" cap="none" dirty="0"/>
              <a:t>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903" y="2015733"/>
            <a:ext cx="7155809" cy="34035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SML, a tuple is the most direct way to model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 of value = 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are matching variables.</a:t>
            </a:r>
          </a:p>
          <a:p>
            <a:r>
              <a:rPr lang="en-US" dirty="0"/>
              <a:t>So we pin down the type of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as follows.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a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a and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b denote the types of model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. </a:t>
            </a:r>
          </a:p>
          <a:p>
            <a:r>
              <a:rPr lang="en-US" dirty="0"/>
              <a:t>Having resolved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, we need to now decide how to model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. That is, we need to resolve these variables in our design.</a:t>
            </a:r>
          </a:p>
        </p:txBody>
      </p:sp>
    </p:spTree>
    <p:extLst>
      <p:ext uri="{BB962C8B-B14F-4D97-AF65-F5344CB8AC3E}">
        <p14:creationId xmlns:p14="http://schemas.microsoft.com/office/powerpoint/2010/main" val="204394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Environment (</a:t>
            </a:r>
            <a:r>
              <a:rPr lang="en-US" cap="none" dirty="0" err="1"/>
              <a:t>env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903" y="2015733"/>
            <a:ext cx="7155809" cy="34035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SML, a list is the most direct way to model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 of value = [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 ] 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envElement</a:t>
            </a:r>
            <a:r>
              <a:rPr lang="en-US" dirty="0"/>
              <a:t> is a matching variable.</a:t>
            </a:r>
          </a:p>
          <a:p>
            <a:r>
              <a:rPr lang="en-US" dirty="0"/>
              <a:t>So we pin down the type of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 as follows.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a </a:t>
            </a:r>
            <a:r>
              <a:rPr lang="en-US" dirty="0">
                <a:sym typeface="Symbol" panose="05050102010706020507" pitchFamily="18" charset="2"/>
              </a:rPr>
              <a:t>list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a denotes the type of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envElement</a:t>
            </a:r>
            <a:r>
              <a:rPr lang="en-US" dirty="0"/>
              <a:t>.</a:t>
            </a:r>
          </a:p>
          <a:p>
            <a:r>
              <a:rPr lang="en-US" dirty="0"/>
              <a:t>Having resolved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, we need to now decide how to model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envElement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31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Elements of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2128275"/>
            <a:ext cx="8229600" cy="3450613"/>
          </a:xfrm>
        </p:spPr>
        <p:txBody>
          <a:bodyPr>
            <a:normAutofit/>
          </a:bodyPr>
          <a:lstStyle/>
          <a:p>
            <a:r>
              <a:rPr lang="en-US" dirty="0"/>
              <a:t>In SML, a tuple is the most direct way to model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envElement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 of value = 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r>
              <a:rPr lang="en-US" dirty="0"/>
              <a:t>So we pin down the type of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envElement</a:t>
            </a:r>
            <a:r>
              <a:rPr lang="en-US" dirty="0"/>
              <a:t> as follows.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envElement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a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c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a, </a:t>
            </a:r>
            <a:r>
              <a:rPr lang="en-US" dirty="0">
                <a:sym typeface="Symbol" panose="05050102010706020507" pitchFamily="18" charset="2"/>
              </a:rPr>
              <a:t>b</a:t>
            </a:r>
            <a:r>
              <a:rPr lang="en-US" dirty="0"/>
              <a:t> and </a:t>
            </a:r>
            <a:r>
              <a:rPr lang="en-US" dirty="0">
                <a:sym typeface="Symbol" panose="05050102010706020507" pitchFamily="18" charset="2"/>
              </a:rPr>
              <a:t>c</a:t>
            </a:r>
            <a:r>
              <a:rPr lang="en-US" dirty="0"/>
              <a:t> denote the types of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/>
              <a:t> respectively. </a:t>
            </a:r>
          </a:p>
          <a:p>
            <a:r>
              <a:rPr lang="en-US" dirty="0"/>
              <a:t>We now need to model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539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015733"/>
            <a:ext cx="6843933" cy="3358125"/>
          </a:xfrm>
        </p:spPr>
        <p:txBody>
          <a:bodyPr>
            <a:normAutofit/>
          </a:bodyPr>
          <a:lstStyle/>
          <a:p>
            <a:r>
              <a:rPr lang="en-US" dirty="0"/>
              <a:t>In the project language, the set of legal identifiers is very large. </a:t>
            </a:r>
          </a:p>
          <a:p>
            <a:r>
              <a:rPr lang="en-US" dirty="0"/>
              <a:t>In SML, an identifier should be modeled as a value belonging to a very large set.</a:t>
            </a:r>
          </a:p>
          <a:p>
            <a:r>
              <a:rPr lang="en-US" dirty="0"/>
              <a:t>We must be able to compare identifiers using equality operators. </a:t>
            </a:r>
          </a:p>
        </p:txBody>
      </p:sp>
    </p:spTree>
    <p:extLst>
      <p:ext uri="{BB962C8B-B14F-4D97-AF65-F5344CB8AC3E}">
        <p14:creationId xmlns:p14="http://schemas.microsoft.com/office/powerpoint/2010/main" val="1725048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7931</TotalTime>
  <Words>1684</Words>
  <Application>Microsoft Office PowerPoint</Application>
  <PresentationFormat>On-screen Show (4:3)</PresentationFormat>
  <Paragraphs>212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Symbol</vt:lpstr>
      <vt:lpstr>Calibri</vt:lpstr>
      <vt:lpstr>Courier New</vt:lpstr>
      <vt:lpstr>Gallery</vt:lpstr>
      <vt:lpstr>Modeling Program State</vt:lpstr>
      <vt:lpstr>Overview</vt:lpstr>
      <vt:lpstr>Modeling The program state</vt:lpstr>
      <vt:lpstr>Design approach</vt:lpstr>
      <vt:lpstr>PowerPoint Presentation</vt:lpstr>
      <vt:lpstr>Modeling the Program State (m)</vt:lpstr>
      <vt:lpstr>Modeling the Environment (env)</vt:lpstr>
      <vt:lpstr>Modeling the Elements of the Environment</vt:lpstr>
      <vt:lpstr>Modeling Identifiers</vt:lpstr>
      <vt:lpstr>PowerPoint Presentation</vt:lpstr>
      <vt:lpstr>Modeling Type</vt:lpstr>
      <vt:lpstr>PowerPoint Presentation</vt:lpstr>
      <vt:lpstr>Modeling loc</vt:lpstr>
      <vt:lpstr>PowerPoint Presentation</vt:lpstr>
      <vt:lpstr>Examples of Env Values</vt:lpstr>
      <vt:lpstr>PowerPoint Presentation</vt:lpstr>
      <vt:lpstr>PowerPoint Presentation</vt:lpstr>
      <vt:lpstr>Modeling the Store (s)</vt:lpstr>
      <vt:lpstr>Modeling the Elements of the Store</vt:lpstr>
      <vt:lpstr>Modeling Denotable values</vt:lpstr>
      <vt:lpstr>PowerPoint Presentation</vt:lpstr>
      <vt:lpstr>PowerPoint Presentation</vt:lpstr>
      <vt:lpstr>Examples of Program state</vt:lpstr>
      <vt:lpstr>PowerPoint Presentation</vt:lpstr>
      <vt:lpstr>Interacting with the Program state</vt:lpstr>
      <vt:lpstr>An Exception Infrastructure</vt:lpstr>
      <vt:lpstr>accessEnv</vt:lpstr>
      <vt:lpstr>PowerPoint Presentation</vt:lpstr>
      <vt:lpstr>PowerPoint Presentation</vt:lpstr>
      <vt:lpstr>updateStore</vt:lpstr>
      <vt:lpstr>Inspecting the Program state</vt:lpstr>
      <vt:lpstr>showEnv</vt:lpstr>
      <vt:lpstr>PowerPoint Presentation</vt:lpstr>
      <vt:lpstr>PowerPoint Presentation</vt:lpstr>
      <vt:lpstr>What remains to be done</vt:lpstr>
      <vt:lpstr>What remains to be done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307</cp:revision>
  <dcterms:created xsi:type="dcterms:W3CDTF">2012-08-22T13:17:44Z</dcterms:created>
  <dcterms:modified xsi:type="dcterms:W3CDTF">2017-04-11T14:34:28Z</dcterms:modified>
</cp:coreProperties>
</file>