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30"/>
  </p:notesMasterIdLst>
  <p:handoutMasterIdLst>
    <p:handoutMasterId r:id="rId31"/>
  </p:handoutMasterIdLst>
  <p:sldIdLst>
    <p:sldId id="418" r:id="rId2"/>
    <p:sldId id="420" r:id="rId3"/>
    <p:sldId id="419" r:id="rId4"/>
    <p:sldId id="422" r:id="rId5"/>
    <p:sldId id="421"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38" r:id="rId22"/>
    <p:sldId id="439" r:id="rId23"/>
    <p:sldId id="442" r:id="rId24"/>
    <p:sldId id="440" r:id="rId25"/>
    <p:sldId id="441" r:id="rId26"/>
    <p:sldId id="443" r:id="rId27"/>
    <p:sldId id="444" r:id="rId28"/>
    <p:sldId id="388" r:id="rId29"/>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128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4/12/2018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4/12/2018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4/12/2018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4/12/2018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4/12/2018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Evaluation_strategy" TargetMode="External"/><Relationship Id="rId2" Type="http://schemas.openxmlformats.org/officeDocument/2006/relationships/hyperlink" Target="https://en.wikipedia.org/wiki/Compiler" TargetMode="External"/><Relationship Id="rId1" Type="http://schemas.openxmlformats.org/officeDocument/2006/relationships/slideLayout" Target="../slideLayouts/slideLayout2.xml"/><Relationship Id="rId6" Type="http://schemas.openxmlformats.org/officeDocument/2006/relationships/hyperlink" Target="https://en.wikipedia.org/wiki/ALGOL_60" TargetMode="External"/><Relationship Id="rId5" Type="http://schemas.openxmlformats.org/officeDocument/2006/relationships/hyperlink" Target="https://en.wikipedia.org/wiki/Call_by_name" TargetMode="External"/><Relationship Id="rId4" Type="http://schemas.openxmlformats.org/officeDocument/2006/relationships/hyperlink" Target="https://en.wikipedia.org/wiki/Call_by_value"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Anonymous_function" TargetMode="External"/><Relationship Id="rId3" Type="http://schemas.openxmlformats.org/officeDocument/2006/relationships/hyperlink" Target="https://en.wikipedia.org/wiki/Functional_programming" TargetMode="External"/><Relationship Id="rId7" Type="http://schemas.openxmlformats.org/officeDocument/2006/relationships/hyperlink" Target="https://en.wikipedia.org/wiki/Source_code" TargetMode="External"/><Relationship Id="rId2" Type="http://schemas.openxmlformats.org/officeDocument/2006/relationships/hyperlink" Target="https://en.wikipedia.org/wiki/Call_by_reference" TargetMode="External"/><Relationship Id="rId1" Type="http://schemas.openxmlformats.org/officeDocument/2006/relationships/slideLayout" Target="../slideLayouts/slideLayout2.xml"/><Relationship Id="rId6" Type="http://schemas.openxmlformats.org/officeDocument/2006/relationships/hyperlink" Target="https://en.wikipedia.org/wiki/Memoization" TargetMode="External"/><Relationship Id="rId5" Type="http://schemas.openxmlformats.org/officeDocument/2006/relationships/hyperlink" Target="https://en.wikipedia.org/wiki/Glasgow_Haskell_Compiler" TargetMode="External"/><Relationship Id="rId4" Type="http://schemas.openxmlformats.org/officeDocument/2006/relationships/hyperlink" Target="https://en.wikipedia.org/wiki/Lazy_evaluation" TargetMode="External"/><Relationship Id="rId9" Type="http://schemas.openxmlformats.org/officeDocument/2006/relationships/hyperlink" Target="https://en.wikipedia.org/wiki/Thunk#cite_note-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values</a:t>
            </a:r>
          </a:p>
        </p:txBody>
      </p:sp>
      <p:sp>
        <p:nvSpPr>
          <p:cNvPr id="3" name="Text Placeholder 2"/>
          <p:cNvSpPr>
            <a:spLocks noGrp="1"/>
          </p:cNvSpPr>
          <p:nvPr>
            <p:ph type="body" idx="1"/>
          </p:nvPr>
        </p:nvSpPr>
        <p:spPr/>
        <p:txBody>
          <a:bodyPr/>
          <a:lstStyle/>
          <a:p>
            <a:r>
              <a:rPr lang="en-US" dirty="0"/>
              <a:t>A game changer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874876"/>
            <a:ext cx="3181350" cy="1438275"/>
          </a:xfrm>
          <a:prstGeom prst="rect">
            <a:avLst/>
          </a:prstGeom>
        </p:spPr>
      </p:pic>
      <p:sp>
        <p:nvSpPr>
          <p:cNvPr id="5" name="TextBox 4"/>
          <p:cNvSpPr txBox="1"/>
          <p:nvPr/>
        </p:nvSpPr>
        <p:spPr>
          <a:xfrm>
            <a:off x="3658548" y="2336767"/>
            <a:ext cx="1655453" cy="276999"/>
          </a:xfrm>
          <a:prstGeom prst="rect">
            <a:avLst/>
          </a:prstGeom>
          <a:noFill/>
        </p:spPr>
        <p:txBody>
          <a:bodyPr wrap="none" rtlCol="0">
            <a:spAutoFit/>
          </a:bodyPr>
          <a:lstStyle/>
          <a:p>
            <a:r>
              <a:rPr lang="en-US" sz="1200" dirty="0"/>
              <a:t>2001: A Space Odyssey </a:t>
            </a:r>
          </a:p>
        </p:txBody>
      </p:sp>
    </p:spTree>
    <p:extLst>
      <p:ext uri="{BB962C8B-B14F-4D97-AF65-F5344CB8AC3E}">
        <p14:creationId xmlns:p14="http://schemas.microsoft.com/office/powerpoint/2010/main" val="740578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Curried Functions</a:t>
            </a:r>
          </a:p>
        </p:txBody>
      </p:sp>
      <p:sp>
        <p:nvSpPr>
          <p:cNvPr id="5" name="Text Placeholder 4"/>
          <p:cNvSpPr>
            <a:spLocks noGrp="1"/>
          </p:cNvSpPr>
          <p:nvPr>
            <p:ph type="body" idx="1"/>
          </p:nvPr>
        </p:nvSpPr>
        <p:spPr/>
        <p:txBody>
          <a:bodyPr/>
          <a:lstStyle/>
          <a:p>
            <a:r>
              <a:rPr lang="en-US" dirty="0"/>
              <a:t>The cat’s meow</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493540"/>
            <a:ext cx="3171825" cy="2381651"/>
          </a:xfrm>
          <a:prstGeom prst="rect">
            <a:avLst/>
          </a:prstGeom>
        </p:spPr>
      </p:pic>
    </p:spTree>
    <p:extLst>
      <p:ext uri="{BB962C8B-B14F-4D97-AF65-F5344CB8AC3E}">
        <p14:creationId xmlns:p14="http://schemas.microsoft.com/office/powerpoint/2010/main" val="28551125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More syntactic sugar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6200"/>
            <a:ext cx="2746547" cy="1714377"/>
          </a:xfrm>
          <a:prstGeom prst="rect">
            <a:avLst/>
          </a:prstGeom>
        </p:spPr>
      </p:pic>
      <p:sp>
        <p:nvSpPr>
          <p:cNvPr id="7" name="TextBox 6"/>
          <p:cNvSpPr txBox="1"/>
          <p:nvPr/>
        </p:nvSpPr>
        <p:spPr>
          <a:xfrm>
            <a:off x="609600" y="1962090"/>
            <a:ext cx="8305800" cy="400110"/>
          </a:xfrm>
          <a:prstGeom prst="rect">
            <a:avLst/>
          </a:prstGeom>
          <a:solidFill>
            <a:schemeClr val="bg1"/>
          </a:solidFill>
          <a:ln>
            <a:solidFill>
              <a:schemeClr val="accent1"/>
            </a:solidFill>
          </a:ln>
        </p:spPr>
        <p:txBody>
          <a:bodyPr wrap="square" rtlCol="0">
            <a:spAutoFit/>
          </a:bodyPr>
          <a:lstStyle/>
          <a:p>
            <a:r>
              <a:rPr lang="en-US" sz="2000" dirty="0">
                <a:latin typeface="Courier New" panose="02070309020205020404" pitchFamily="49" charset="0"/>
                <a:cs typeface="Courier New" panose="02070309020205020404" pitchFamily="49" charset="0"/>
              </a:rPr>
              <a:t>fun name param</a:t>
            </a:r>
            <a:r>
              <a:rPr lang="en-US" sz="2000" baseline="-25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param</a:t>
            </a:r>
            <a:r>
              <a:rPr lang="en-US" sz="2000" baseline="-25000" dirty="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param</a:t>
            </a:r>
            <a:r>
              <a:rPr lang="en-US" sz="2000" baseline="-25000" dirty="0" err="1">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 expression;</a:t>
            </a:r>
          </a:p>
        </p:txBody>
      </p:sp>
      <p:sp>
        <p:nvSpPr>
          <p:cNvPr id="8" name="TextBox 7"/>
          <p:cNvSpPr txBox="1"/>
          <p:nvPr/>
        </p:nvSpPr>
        <p:spPr>
          <a:xfrm>
            <a:off x="609600" y="2733646"/>
            <a:ext cx="8305800" cy="400110"/>
          </a:xfrm>
          <a:prstGeom prst="rect">
            <a:avLst/>
          </a:prstGeom>
          <a:solidFill>
            <a:schemeClr val="bg1"/>
          </a:solidFill>
          <a:ln>
            <a:solidFill>
              <a:schemeClr val="accent1"/>
            </a:solidFill>
          </a:ln>
        </p:spPr>
        <p:txBody>
          <a:bodyPr wrap="square" rtlCol="0">
            <a:spAutoFit/>
          </a:bodyPr>
          <a:lstStyle/>
          <a:p>
            <a:r>
              <a:rPr lang="en-US" sz="2000" dirty="0">
                <a:latin typeface="Courier New" panose="02070309020205020404" pitchFamily="49" charset="0"/>
                <a:cs typeface="Courier New" panose="02070309020205020404" pitchFamily="49" charset="0"/>
              </a:rPr>
              <a:t>fun name param</a:t>
            </a:r>
            <a:r>
              <a:rPr lang="en-US" sz="2000" baseline="-25000" dirty="0">
                <a:latin typeface="Courier New" panose="02070309020205020404" pitchFamily="49" charset="0"/>
                <a:cs typeface="Courier New" panose="02070309020205020404" pitchFamily="49" charset="0"/>
              </a:rPr>
              <a:t>1 </a:t>
            </a:r>
            <a:r>
              <a:rPr lang="en-US" sz="2000" dirty="0">
                <a:latin typeface="Courier New" panose="02070309020205020404" pitchFamily="49" charset="0"/>
                <a:cs typeface="Courier New" panose="02070309020205020404" pitchFamily="49" charset="0"/>
              </a:rPr>
              <a:t>… param</a:t>
            </a:r>
            <a:r>
              <a:rPr lang="en-US" sz="2000" baseline="-25000" dirty="0">
                <a:latin typeface="Courier New" panose="02070309020205020404" pitchFamily="49" charset="0"/>
                <a:cs typeface="Courier New" panose="02070309020205020404" pitchFamily="49" charset="0"/>
              </a:rPr>
              <a:t>n-1</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fn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param</a:t>
            </a:r>
            <a:r>
              <a:rPr lang="en-US" sz="2000" baseline="-25000" dirty="0" err="1">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=&gt; expression);</a:t>
            </a:r>
          </a:p>
        </p:txBody>
      </p:sp>
      <p:sp>
        <p:nvSpPr>
          <p:cNvPr id="9" name="TextBox 8"/>
          <p:cNvSpPr txBox="1"/>
          <p:nvPr/>
        </p:nvSpPr>
        <p:spPr>
          <a:xfrm>
            <a:off x="609599" y="3505200"/>
            <a:ext cx="8305799" cy="2554545"/>
          </a:xfrm>
          <a:prstGeom prst="rect">
            <a:avLst/>
          </a:prstGeom>
          <a:solidFill>
            <a:schemeClr val="bg1"/>
          </a:solidFill>
          <a:ln>
            <a:solidFill>
              <a:schemeClr val="accent1"/>
            </a:solidFill>
          </a:ln>
        </p:spPr>
        <p:txBody>
          <a:bodyPr wrap="square" rtlCol="0">
            <a:spAutoFit/>
          </a:bodyPr>
          <a:lstStyle/>
          <a:p>
            <a:r>
              <a:rPr lang="en-US" sz="2000" dirty="0" err="1">
                <a:latin typeface="Courier New" panose="02070309020205020404" pitchFamily="49" charset="0"/>
                <a:cs typeface="Courier New" panose="02070309020205020404" pitchFamily="49" charset="0"/>
              </a:rPr>
              <a:t>val</a:t>
            </a:r>
            <a:r>
              <a:rPr lang="en-US" sz="2000" dirty="0">
                <a:latin typeface="Courier New" panose="02070309020205020404" pitchFamily="49" charset="0"/>
                <a:cs typeface="Courier New" panose="02070309020205020404" pitchFamily="49" charset="0"/>
              </a:rPr>
              <a:t> name = (</a:t>
            </a:r>
            <a:r>
              <a:rPr lang="en-US" sz="2000" dirty="0" err="1">
                <a:latin typeface="Courier New" panose="02070309020205020404" pitchFamily="49" charset="0"/>
                <a:cs typeface="Courier New" panose="02070309020205020404" pitchFamily="49" charset="0"/>
              </a:rPr>
              <a:t>fn</a:t>
            </a:r>
            <a:r>
              <a:rPr lang="en-US" sz="2000" dirty="0">
                <a:latin typeface="Courier New" panose="02070309020205020404" pitchFamily="49" charset="0"/>
                <a:cs typeface="Courier New" panose="02070309020205020404" pitchFamily="49" charset="0"/>
              </a:rPr>
              <a:t> param</a:t>
            </a:r>
            <a:r>
              <a:rPr lang="en-US" sz="2000" baseline="-25000" dirty="0">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=&gt;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fn</a:t>
            </a:r>
            <a:r>
              <a:rPr lang="en-US" sz="2000" dirty="0">
                <a:latin typeface="Courier New" panose="02070309020205020404" pitchFamily="49" charset="0"/>
                <a:cs typeface="Courier New" panose="02070309020205020404" pitchFamily="49" charset="0"/>
              </a:rPr>
              <a:t> param</a:t>
            </a:r>
            <a:r>
              <a:rPr lang="en-US" sz="2000" baseline="-25000" dirty="0">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 =&gt;</a:t>
            </a:r>
          </a:p>
          <a:p>
            <a:r>
              <a:rPr lang="en-US" sz="2000" dirty="0">
                <a:latin typeface="Courier New" panose="02070309020205020404" pitchFamily="49" charset="0"/>
                <a:cs typeface="Courier New" panose="02070309020205020404" pitchFamily="49" charset="0"/>
              </a:rPr>
              <a:t>                …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param</a:t>
            </a:r>
            <a:r>
              <a:rPr lang="en-US" sz="2000" baseline="-25000" dirty="0" err="1">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=&gt; expression</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p:txBody>
      </p:sp>
      <p:sp>
        <p:nvSpPr>
          <p:cNvPr id="10" name="TextBox 9"/>
          <p:cNvSpPr txBox="1"/>
          <p:nvPr/>
        </p:nvSpPr>
        <p:spPr>
          <a:xfrm>
            <a:off x="609600" y="3134813"/>
            <a:ext cx="527709"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11" name="TextBox 10"/>
          <p:cNvSpPr txBox="1"/>
          <p:nvPr/>
        </p:nvSpPr>
        <p:spPr>
          <a:xfrm>
            <a:off x="609600" y="2363257"/>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1867310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355312"/>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fun f0 x y = x – y;</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f1 = (</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x =&gt; (</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y =&gt; x – y) );</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f2 = (</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y =&gt; (</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x =&gt; x – y) );</a:t>
            </a:r>
          </a:p>
          <a:p>
            <a:endParaRPr lang="en-US" dirty="0">
              <a:latin typeface="Courier New" panose="02070309020205020404" pitchFamily="49" charset="0"/>
              <a:cs typeface="Courier New" panose="02070309020205020404" pitchFamily="49" charset="0"/>
            </a:endParaRPr>
          </a:p>
          <a:p>
            <a:r>
              <a:rPr lang="en-US" dirty="0">
                <a:solidFill>
                  <a:srgbClr val="00B050"/>
                </a:solidFill>
                <a:latin typeface="Courier New" panose="02070309020205020404" pitchFamily="49" charset="0"/>
                <a:cs typeface="Courier New" panose="02070309020205020404" pitchFamily="49" charset="0"/>
              </a:rPr>
              <a:t>(* The input to test should be a single tuple and not 2</a:t>
            </a:r>
          </a:p>
          <a:p>
            <a:r>
              <a:rPr lang="en-US" dirty="0">
                <a:solidFill>
                  <a:srgbClr val="00B050"/>
                </a:solidFill>
                <a:latin typeface="Courier New" panose="02070309020205020404" pitchFamily="49" charset="0"/>
                <a:cs typeface="Courier New" panose="02070309020205020404" pitchFamily="49" charset="0"/>
              </a:rPr>
              <a:t>   (curried) parameters.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 test (</a:t>
            </a:r>
            <a:r>
              <a:rPr lang="en-US" dirty="0" err="1">
                <a:latin typeface="Courier New" panose="02070309020205020404" pitchFamily="49" charset="0"/>
                <a:cs typeface="Courier New" panose="02070309020205020404" pitchFamily="49" charset="0"/>
              </a:rPr>
              <a:t>v,w</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let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result0 = f0 v 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result1 = f1 v 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result2 = f2 v w;</a:t>
            </a:r>
          </a:p>
          <a:p>
            <a:r>
              <a:rPr lang="en-US" dirty="0">
                <a:latin typeface="Courier New" panose="02070309020205020404" pitchFamily="49" charset="0"/>
                <a:cs typeface="Courier New" panose="02070309020205020404" pitchFamily="49" charset="0"/>
              </a:rPr>
              <a:t>  in</a:t>
            </a:r>
          </a:p>
          <a:p>
            <a:r>
              <a:rPr lang="en-US" dirty="0">
                <a:latin typeface="Courier New" panose="02070309020205020404" pitchFamily="49" charset="0"/>
                <a:cs typeface="Courier New" panose="02070309020205020404" pitchFamily="49" charset="0"/>
              </a:rPr>
              <a:t>    if result0 = result1 then print “\nf0 = f1\n” else ();</a:t>
            </a:r>
          </a:p>
          <a:p>
            <a:r>
              <a:rPr lang="en-US" dirty="0">
                <a:latin typeface="Courier New" panose="02070309020205020404" pitchFamily="49" charset="0"/>
                <a:cs typeface="Courier New" panose="02070309020205020404" pitchFamily="49" charset="0"/>
              </a:rPr>
              <a:t>    if result0 = result2 then print “\nf0 = f2\n” else ()</a:t>
            </a:r>
          </a:p>
          <a:p>
            <a:r>
              <a:rPr lang="en-US" dirty="0">
                <a:latin typeface="Courier New" panose="02070309020205020404" pitchFamily="49" charset="0"/>
                <a:cs typeface="Courier New" panose="02070309020205020404" pitchFamily="49" charset="0"/>
              </a:rPr>
              <a:t>  end;</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test (10, 2);</a:t>
            </a:r>
          </a:p>
        </p:txBody>
      </p:sp>
    </p:spTree>
    <p:extLst>
      <p:ext uri="{BB962C8B-B14F-4D97-AF65-F5344CB8AC3E}">
        <p14:creationId xmlns:p14="http://schemas.microsoft.com/office/powerpoint/2010/main" val="2947624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52400"/>
            <a:ext cx="8039100" cy="4876800"/>
          </a:xfrm>
          <a:prstGeom prst="rect">
            <a:avLst/>
          </a:prstGeom>
        </p:spPr>
      </p:pic>
      <p:sp>
        <p:nvSpPr>
          <p:cNvPr id="3" name="TextBox 2"/>
          <p:cNvSpPr txBox="1"/>
          <p:nvPr/>
        </p:nvSpPr>
        <p:spPr>
          <a:xfrm>
            <a:off x="685800" y="5257800"/>
            <a:ext cx="4294189" cy="369332"/>
          </a:xfrm>
          <a:prstGeom prst="rect">
            <a:avLst/>
          </a:prstGeom>
          <a:noFill/>
        </p:spPr>
        <p:txBody>
          <a:bodyPr wrap="none" rtlCol="0">
            <a:spAutoFit/>
          </a:bodyPr>
          <a:lstStyle/>
          <a:p>
            <a:r>
              <a:rPr lang="en-US" dirty="0"/>
              <a:t>Conclusion 1: The f2 translation is incorrect.</a:t>
            </a:r>
          </a:p>
        </p:txBody>
      </p:sp>
      <p:sp>
        <p:nvSpPr>
          <p:cNvPr id="4" name="TextBox 3"/>
          <p:cNvSpPr txBox="1"/>
          <p:nvPr/>
        </p:nvSpPr>
        <p:spPr>
          <a:xfrm>
            <a:off x="685799" y="5627132"/>
            <a:ext cx="5856411" cy="369332"/>
          </a:xfrm>
          <a:prstGeom prst="rect">
            <a:avLst/>
          </a:prstGeom>
          <a:noFill/>
        </p:spPr>
        <p:txBody>
          <a:bodyPr wrap="none" rtlCol="0">
            <a:spAutoFit/>
          </a:bodyPr>
          <a:lstStyle/>
          <a:p>
            <a:r>
              <a:rPr lang="en-US" dirty="0"/>
              <a:t>Conclusion 2: The f1 translation is correct for the given input.</a:t>
            </a:r>
          </a:p>
        </p:txBody>
      </p:sp>
    </p:spTree>
    <p:extLst>
      <p:ext uri="{BB962C8B-B14F-4D97-AF65-F5344CB8AC3E}">
        <p14:creationId xmlns:p14="http://schemas.microsoft.com/office/powerpoint/2010/main" val="350546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Tree>
    <p:extLst>
      <p:ext uri="{BB962C8B-B14F-4D97-AF65-F5344CB8AC3E}">
        <p14:creationId xmlns:p14="http://schemas.microsoft.com/office/powerpoint/2010/main" val="70027868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1</a:t>
            </a:r>
          </a:p>
        </p:txBody>
      </p:sp>
      <p:sp>
        <p:nvSpPr>
          <p:cNvPr id="6" name="TextBox 5"/>
          <p:cNvSpPr txBox="1"/>
          <p:nvPr/>
        </p:nvSpPr>
        <p:spPr>
          <a:xfrm>
            <a:off x="570010" y="2286000"/>
            <a:ext cx="8456161" cy="2862322"/>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fun </a:t>
            </a:r>
            <a:r>
              <a:rPr lang="en-US" dirty="0" err="1">
                <a:latin typeface="Courier New" panose="02070309020205020404" pitchFamily="49" charset="0"/>
                <a:cs typeface="Courier New" panose="02070309020205020404" pitchFamily="49" charset="0"/>
              </a:rPr>
              <a:t>isMember</a:t>
            </a:r>
            <a:r>
              <a:rPr lang="en-US" dirty="0">
                <a:latin typeface="Courier New" panose="02070309020205020404" pitchFamily="49" charset="0"/>
                <a:cs typeface="Courier New" panose="02070309020205020404" pitchFamily="49" charset="0"/>
              </a:rPr>
              <a:t> _ []      = false</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isMember</a:t>
            </a:r>
            <a:r>
              <a:rPr lang="en-US" dirty="0">
                <a:latin typeface="Courier New" panose="02070309020205020404" pitchFamily="49" charset="0"/>
                <a:cs typeface="Courier New" panose="02070309020205020404" pitchFamily="49" charset="0"/>
              </a:rPr>
              <a:t> x (y::</a:t>
            </a:r>
            <a:r>
              <a:rPr lang="en-US" dirty="0" err="1">
                <a:latin typeface="Courier New" panose="02070309020205020404" pitchFamily="49" charset="0"/>
                <a:cs typeface="Courier New" panose="02070309020205020404" pitchFamily="49" charset="0"/>
              </a:rPr>
              <a:t>ys</a:t>
            </a:r>
            <a:r>
              <a:rPr lang="en-US" dirty="0">
                <a:latin typeface="Courier New" panose="02070309020205020404" pitchFamily="49" charset="0"/>
                <a:cs typeface="Courier New" panose="02070309020205020404" pitchFamily="49" charset="0"/>
              </a:rPr>
              <a:t>) = x = y </a:t>
            </a:r>
            <a:r>
              <a:rPr lang="en-US" dirty="0" err="1">
                <a:latin typeface="Courier New" panose="02070309020205020404" pitchFamily="49" charset="0"/>
                <a:cs typeface="Courier New" panose="02070309020205020404" pitchFamily="49" charset="0"/>
              </a:rPr>
              <a:t>orelse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isMember</a:t>
            </a:r>
            <a:r>
              <a:rPr lang="en-US" dirty="0">
                <a:latin typeface="Courier New" panose="02070309020205020404" pitchFamily="49" charset="0"/>
                <a:cs typeface="Courier New" panose="02070309020205020404" pitchFamily="49" charset="0"/>
              </a:rPr>
              <a:t> x </a:t>
            </a:r>
            <a:r>
              <a:rPr lang="en-US" dirty="0" err="1">
                <a:latin typeface="Courier New" panose="02070309020205020404" pitchFamily="49" charset="0"/>
                <a:cs typeface="Courier New" panose="02070309020205020404" pitchFamily="49" charset="0"/>
              </a:rPr>
              <a:t>ys</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scoccerClub</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sam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laurie</a:t>
            </a:r>
            <a:r>
              <a:rPr lang="en-US" dirty="0">
                <a:latin typeface="Courier New" panose="02070309020205020404" pitchFamily="49" charset="0"/>
                <a:cs typeface="Courier New" panose="02070309020205020404" pitchFamily="49" charset="0"/>
              </a:rPr>
              <a:t>”, “john”];</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chessClub</a:t>
            </a:r>
            <a:r>
              <a:rPr lang="en-US" dirty="0">
                <a:latin typeface="Courier New" panose="02070309020205020404" pitchFamily="49" charset="0"/>
                <a:cs typeface="Courier New" panose="02070309020205020404" pitchFamily="49" charset="0"/>
              </a:rPr>
              <a:t>   = [“bob”, “sally”, “john”, “bill”];</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johnIsMemberOf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isMember</a:t>
            </a:r>
            <a:r>
              <a:rPr lang="en-US" dirty="0">
                <a:latin typeface="Courier New" panose="02070309020205020404" pitchFamily="49" charset="0"/>
                <a:cs typeface="Courier New" panose="02070309020205020404" pitchFamily="49" charset="0"/>
              </a:rPr>
              <a:t> “john”;</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johnIsMemberOf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soccerClub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andalso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johnIsMemberOf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chessClub</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7998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4" name="TextBox 3"/>
          <p:cNvSpPr txBox="1"/>
          <p:nvPr/>
        </p:nvSpPr>
        <p:spPr>
          <a:xfrm>
            <a:off x="914400" y="2286000"/>
            <a:ext cx="7494870" cy="1200329"/>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fun </a:t>
            </a:r>
            <a:r>
              <a:rPr lang="en-US" dirty="0" err="1">
                <a:latin typeface="Courier New" panose="02070309020205020404" pitchFamily="49" charset="0"/>
                <a:cs typeface="Courier New" panose="02070309020205020404" pitchFamily="49" charset="0"/>
              </a:rPr>
              <a:t>addToAll</a:t>
            </a:r>
            <a:r>
              <a:rPr lang="en-US" dirty="0">
                <a:latin typeface="Courier New" panose="02070309020205020404" pitchFamily="49" charset="0"/>
                <a:cs typeface="Courier New" panose="02070309020205020404" pitchFamily="49" charset="0"/>
              </a:rPr>
              <a:t> (_,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addToAll</a:t>
            </a:r>
            <a:r>
              <a:rPr lang="en-US" dirty="0">
                <a:latin typeface="Courier New" panose="02070309020205020404" pitchFamily="49" charset="0"/>
                <a:cs typeface="Courier New" panose="02070309020205020404" pitchFamily="49" charset="0"/>
              </a:rPr>
              <a:t> (x, y::ys) = x + y :: </a:t>
            </a:r>
            <a:r>
              <a:rPr lang="en-US" dirty="0" err="1">
                <a:latin typeface="Courier New" panose="02070309020205020404" pitchFamily="49" charset="0"/>
                <a:cs typeface="Courier New" panose="02070309020205020404" pitchFamily="49" charset="0"/>
              </a:rPr>
              <a:t>addToAll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x,ys</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addToAll</a:t>
            </a:r>
            <a:r>
              <a:rPr lang="en-US" dirty="0">
                <a:latin typeface="Courier New" panose="02070309020205020404" pitchFamily="49" charset="0"/>
                <a:cs typeface="Courier New" panose="02070309020205020404" pitchFamily="49" charset="0"/>
              </a:rPr>
              <a:t> (5, [1,2,3,4,5]);</a:t>
            </a:r>
          </a:p>
        </p:txBody>
      </p:sp>
      <p:sp>
        <p:nvSpPr>
          <p:cNvPr id="6" name="TextBox 5"/>
          <p:cNvSpPr txBox="1"/>
          <p:nvPr/>
        </p:nvSpPr>
        <p:spPr>
          <a:xfrm>
            <a:off x="918117" y="3984163"/>
            <a:ext cx="7491153" cy="1200329"/>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fun </a:t>
            </a:r>
            <a:r>
              <a:rPr lang="en-US" dirty="0" err="1">
                <a:latin typeface="Courier New" panose="02070309020205020404" pitchFamily="49" charset="0"/>
                <a:cs typeface="Courier New" panose="02070309020205020404" pitchFamily="49" charset="0"/>
              </a:rPr>
              <a:t>multToAll</a:t>
            </a:r>
            <a:r>
              <a:rPr lang="en-US" dirty="0">
                <a:latin typeface="Courier New" panose="02070309020205020404" pitchFamily="49" charset="0"/>
                <a:cs typeface="Courier New" panose="02070309020205020404" pitchFamily="49" charset="0"/>
              </a:rPr>
              <a:t> (_,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multToAll</a:t>
            </a:r>
            <a:r>
              <a:rPr lang="en-US" dirty="0">
                <a:latin typeface="Courier New" panose="02070309020205020404" pitchFamily="49" charset="0"/>
                <a:cs typeface="Courier New" panose="02070309020205020404" pitchFamily="49" charset="0"/>
              </a:rPr>
              <a:t> (x, y::ys) = x * y :: </a:t>
            </a:r>
            <a:r>
              <a:rPr lang="en-US" dirty="0" err="1">
                <a:latin typeface="Courier New" panose="02070309020205020404" pitchFamily="49" charset="0"/>
                <a:cs typeface="Courier New" panose="02070309020205020404" pitchFamily="49" charset="0"/>
              </a:rPr>
              <a:t>multToAll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x,ys</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multToAll</a:t>
            </a:r>
            <a:r>
              <a:rPr lang="en-US" dirty="0">
                <a:latin typeface="Courier New" panose="02070309020205020404" pitchFamily="49" charset="0"/>
                <a:cs typeface="Courier New" panose="02070309020205020404" pitchFamily="49" charset="0"/>
              </a:rPr>
              <a:t> (5, [1,2,3,4,5]);</a:t>
            </a:r>
          </a:p>
        </p:txBody>
      </p:sp>
    </p:spTree>
    <p:extLst>
      <p:ext uri="{BB962C8B-B14F-4D97-AF65-F5344CB8AC3E}">
        <p14:creationId xmlns:p14="http://schemas.microsoft.com/office/powerpoint/2010/main" val="2049619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1600200"/>
            <a:ext cx="7215438" cy="2308324"/>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fun map _ []      = []</a:t>
            </a:r>
          </a:p>
          <a:p>
            <a:r>
              <a:rPr lang="en-US" dirty="0">
                <a:latin typeface="Courier New" panose="02070309020205020404" pitchFamily="49" charset="0"/>
                <a:cs typeface="Courier New" panose="02070309020205020404" pitchFamily="49" charset="0"/>
              </a:rPr>
              <a:t>  | map f (y::ys) = f y :: map f </a:t>
            </a:r>
            <a:r>
              <a:rPr lang="en-US" dirty="0" err="1">
                <a:latin typeface="Courier New" panose="02070309020205020404" pitchFamily="49" charset="0"/>
                <a:cs typeface="Courier New" panose="02070309020205020404" pitchFamily="49" charset="0"/>
              </a:rPr>
              <a:t>ys</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fun add  x y = x + y;</a:t>
            </a:r>
          </a:p>
          <a:p>
            <a:r>
              <a:rPr lang="en-US" dirty="0">
                <a:latin typeface="Courier New" panose="02070309020205020404" pitchFamily="49" charset="0"/>
                <a:cs typeface="Courier New" panose="02070309020205020404" pitchFamily="49" charset="0"/>
              </a:rPr>
              <a:t>fun </a:t>
            </a:r>
            <a:r>
              <a:rPr lang="en-US" dirty="0" err="1">
                <a:latin typeface="Courier New" panose="02070309020205020404" pitchFamily="49" charset="0"/>
                <a:cs typeface="Courier New" panose="02070309020205020404" pitchFamily="49" charset="0"/>
              </a:rPr>
              <a:t>mult</a:t>
            </a:r>
            <a:r>
              <a:rPr lang="en-US" dirty="0">
                <a:latin typeface="Courier New" panose="02070309020205020404" pitchFamily="49" charset="0"/>
                <a:cs typeface="Courier New" panose="02070309020205020404" pitchFamily="49" charset="0"/>
              </a:rPr>
              <a:t> x y = x * 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map (add  5) [1,2,3,4,5];</a:t>
            </a:r>
          </a:p>
          <a:p>
            <a:r>
              <a:rPr lang="en-US" dirty="0">
                <a:latin typeface="Courier New" panose="02070309020205020404" pitchFamily="49" charset="0"/>
                <a:cs typeface="Courier New" panose="02070309020205020404" pitchFamily="49" charset="0"/>
              </a:rPr>
              <a:t>map (</a:t>
            </a:r>
            <a:r>
              <a:rPr lang="en-US" dirty="0" err="1">
                <a:latin typeface="Courier New" panose="02070309020205020404" pitchFamily="49" charset="0"/>
                <a:cs typeface="Courier New" panose="02070309020205020404" pitchFamily="49" charset="0"/>
              </a:rPr>
              <a:t>mult</a:t>
            </a:r>
            <a:r>
              <a:rPr lang="en-US" dirty="0">
                <a:latin typeface="Courier New" panose="02070309020205020404" pitchFamily="49" charset="0"/>
                <a:cs typeface="Courier New" panose="02070309020205020404" pitchFamily="49" charset="0"/>
              </a:rPr>
              <a:t> 5) [1,2,3,4,5];</a:t>
            </a:r>
          </a:p>
        </p:txBody>
      </p:sp>
    </p:spTree>
    <p:extLst>
      <p:ext uri="{BB962C8B-B14F-4D97-AF65-F5344CB8AC3E}">
        <p14:creationId xmlns:p14="http://schemas.microsoft.com/office/powerpoint/2010/main" val="3141981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1002874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Suspending Computation</a:t>
            </a:r>
          </a:p>
        </p:txBody>
      </p:sp>
      <p:sp>
        <p:nvSpPr>
          <p:cNvPr id="4" name="Text Placeholder 3"/>
          <p:cNvSpPr>
            <a:spLocks noGrp="1"/>
          </p:cNvSpPr>
          <p:nvPr>
            <p:ph type="body" idx="1"/>
          </p:nvPr>
        </p:nvSpPr>
        <p:spPr/>
        <p:txBody>
          <a:bodyPr/>
          <a:lstStyle/>
          <a:p>
            <a:r>
              <a:rPr lang="en-US" dirty="0"/>
              <a:t>Triggering the evaluation of function bodies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642" y="293925"/>
            <a:ext cx="4838700" cy="2600178"/>
          </a:xfrm>
          <a:prstGeom prst="rect">
            <a:avLst/>
          </a:prstGeom>
        </p:spPr>
      </p:pic>
    </p:spTree>
    <p:extLst>
      <p:ext uri="{BB962C8B-B14F-4D97-AF65-F5344CB8AC3E}">
        <p14:creationId xmlns:p14="http://schemas.microsoft.com/office/powerpoint/2010/main" val="33826616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Recall</a:t>
            </a:r>
          </a:p>
        </p:txBody>
      </p:sp>
      <p:sp>
        <p:nvSpPr>
          <p:cNvPr id="5" name="Content Placeholder 4"/>
          <p:cNvSpPr>
            <a:spLocks noGrp="1"/>
          </p:cNvSpPr>
          <p:nvPr>
            <p:ph idx="1"/>
          </p:nvPr>
        </p:nvSpPr>
        <p:spPr>
          <a:xfrm>
            <a:off x="762000" y="2015733"/>
            <a:ext cx="8077200" cy="4156467"/>
          </a:xfrm>
        </p:spPr>
        <p:txBody>
          <a:bodyPr>
            <a:normAutofit/>
          </a:bodyPr>
          <a:lstStyle/>
          <a:p>
            <a:r>
              <a:rPr lang="en-US" dirty="0"/>
              <a:t>Among other things, a hallmark of functional programming languages is that they consider function values to be first-class citizens in the language.</a:t>
            </a:r>
          </a:p>
          <a:p>
            <a:r>
              <a:rPr lang="en-US" dirty="0"/>
              <a:t>Function values can participate in any suitable operation. For example,</a:t>
            </a:r>
          </a:p>
          <a:p>
            <a:pPr lvl="1"/>
            <a:r>
              <a:rPr lang="en-US" dirty="0"/>
              <a:t>the evaluation of expressions can produce function values,</a:t>
            </a:r>
          </a:p>
          <a:p>
            <a:pPr lvl="1"/>
            <a:r>
              <a:rPr lang="en-US" dirty="0"/>
              <a:t>tuple elements can be function values,</a:t>
            </a:r>
          </a:p>
          <a:p>
            <a:pPr lvl="1"/>
            <a:r>
              <a:rPr lang="en-US" dirty="0"/>
              <a:t>a function value can be the actual parameter of a function call,</a:t>
            </a:r>
          </a:p>
          <a:p>
            <a:pPr lvl="1"/>
            <a:r>
              <a:rPr lang="en-US" dirty="0"/>
              <a:t>a function can return a function value as its result</a:t>
            </a:r>
          </a:p>
          <a:p>
            <a:r>
              <a:rPr lang="en-US" dirty="0"/>
              <a:t>Note that determining whether two functions are semantically equivalent is undecidable. Therefore, function types are not equality types. </a:t>
            </a:r>
          </a:p>
        </p:txBody>
      </p:sp>
    </p:spTree>
    <p:extLst>
      <p:ext uri="{BB962C8B-B14F-4D97-AF65-F5344CB8AC3E}">
        <p14:creationId xmlns:p14="http://schemas.microsoft.com/office/powerpoint/2010/main" val="1291976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Thunk</a:t>
            </a:r>
            <a:r>
              <a:rPr lang="en-US" dirty="0"/>
              <a:t> – A history</a:t>
            </a:r>
          </a:p>
        </p:txBody>
      </p:sp>
      <p:sp>
        <p:nvSpPr>
          <p:cNvPr id="6" name="TextBox 5"/>
          <p:cNvSpPr txBox="1"/>
          <p:nvPr/>
        </p:nvSpPr>
        <p:spPr>
          <a:xfrm>
            <a:off x="152400" y="1981200"/>
            <a:ext cx="8763000" cy="3046988"/>
          </a:xfrm>
          <a:prstGeom prst="rect">
            <a:avLst/>
          </a:prstGeom>
          <a:noFill/>
        </p:spPr>
        <p:txBody>
          <a:bodyPr wrap="square" rtlCol="0">
            <a:spAutoFit/>
          </a:bodyPr>
          <a:lstStyle/>
          <a:p>
            <a:r>
              <a:rPr lang="en-US" sz="1600" dirty="0"/>
              <a:t>The early years of </a:t>
            </a:r>
            <a:r>
              <a:rPr lang="en-US" sz="1600" dirty="0">
                <a:hlinkClick r:id="rId2" tooltip="Compiler"/>
              </a:rPr>
              <a:t>compiler</a:t>
            </a:r>
            <a:r>
              <a:rPr lang="en-US" sz="1600" dirty="0"/>
              <a:t> research saw broad experimentation with different </a:t>
            </a:r>
            <a:r>
              <a:rPr lang="en-US" sz="1600" dirty="0">
                <a:hlinkClick r:id="rId3" tooltip="Evaluation strategy"/>
              </a:rPr>
              <a:t>evaluation strategies</a:t>
            </a:r>
            <a:r>
              <a:rPr lang="en-US" sz="1600" dirty="0"/>
              <a:t>. A key question was how to compile a subroutine call if the arguments can be arbitrary mathematical expressions rather than constants. One approach, known as "</a:t>
            </a:r>
            <a:r>
              <a:rPr lang="en-US" sz="1600" dirty="0">
                <a:hlinkClick r:id="rId4" tooltip="Call by value"/>
              </a:rPr>
              <a:t>call by value</a:t>
            </a:r>
            <a:r>
              <a:rPr lang="en-US" sz="1600" dirty="0"/>
              <a:t>," calculates all of the arguments before the call and then passes the resulting values to the subroutine. In the rival "</a:t>
            </a:r>
            <a:r>
              <a:rPr lang="en-US" sz="1600" dirty="0">
                <a:hlinkClick r:id="rId5" tooltip="Call by name"/>
              </a:rPr>
              <a:t>call by name</a:t>
            </a:r>
            <a:r>
              <a:rPr lang="en-US" sz="1600" dirty="0"/>
              <a:t>" approach, the subroutine receives the unevaluated argument expression and must evaluate it.</a:t>
            </a:r>
          </a:p>
          <a:p>
            <a:r>
              <a:rPr lang="en-US" sz="1600" dirty="0"/>
              <a:t>A simple implementation of "call by name" might substitute the code of an argument expression for each appearance of the corresponding parameter in the subroutine, but this can produce multiple versions of the subroutine and multiple copies of the expression code. As an improvement, the compiler can generate a helper subroutine, called a </a:t>
            </a:r>
            <a:r>
              <a:rPr lang="en-US" sz="1600" i="1" dirty="0" err="1"/>
              <a:t>thunk</a:t>
            </a:r>
            <a:r>
              <a:rPr lang="en-US" sz="1600" dirty="0"/>
              <a:t>, that calculates the value of the argument. The address of this helper subroutine is then passed to the original subroutine in place of the original argument, where it can be called as many times as needed. Prof. Peter </a:t>
            </a:r>
            <a:r>
              <a:rPr lang="en-US" sz="1600" dirty="0" err="1"/>
              <a:t>Ingerman</a:t>
            </a:r>
            <a:r>
              <a:rPr lang="en-US" sz="1600" dirty="0"/>
              <a:t> first described </a:t>
            </a:r>
            <a:r>
              <a:rPr lang="en-US" sz="1600" dirty="0" err="1"/>
              <a:t>thunks</a:t>
            </a:r>
            <a:r>
              <a:rPr lang="en-US" sz="1600" dirty="0"/>
              <a:t> in reference to the </a:t>
            </a:r>
            <a:r>
              <a:rPr lang="en-US" sz="1600" dirty="0">
                <a:hlinkClick r:id="rId6" tooltip="ALGOL 60"/>
              </a:rPr>
              <a:t>ALGOL 60</a:t>
            </a:r>
            <a:r>
              <a:rPr lang="en-US" sz="1600" dirty="0"/>
              <a:t> programming language, which supported call-by-name evaluation.</a:t>
            </a:r>
          </a:p>
        </p:txBody>
      </p:sp>
      <p:sp>
        <p:nvSpPr>
          <p:cNvPr id="7" name="TextBox 6"/>
          <p:cNvSpPr txBox="1"/>
          <p:nvPr/>
        </p:nvSpPr>
        <p:spPr>
          <a:xfrm>
            <a:off x="2057400" y="5486400"/>
            <a:ext cx="3598549" cy="369332"/>
          </a:xfrm>
          <a:prstGeom prst="rect">
            <a:avLst/>
          </a:prstGeom>
          <a:noFill/>
        </p:spPr>
        <p:txBody>
          <a:bodyPr wrap="none" rtlCol="0">
            <a:spAutoFit/>
          </a:bodyPr>
          <a:lstStyle/>
          <a:p>
            <a:r>
              <a:rPr lang="en-US" dirty="0"/>
              <a:t>https://en.wikipedia.org/wiki/Thunk</a:t>
            </a:r>
          </a:p>
        </p:txBody>
      </p:sp>
    </p:spTree>
    <p:extLst>
      <p:ext uri="{BB962C8B-B14F-4D97-AF65-F5344CB8AC3E}">
        <p14:creationId xmlns:p14="http://schemas.microsoft.com/office/powerpoint/2010/main" val="3172264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Thunks</a:t>
            </a:r>
            <a:r>
              <a:rPr lang="en-US" dirty="0"/>
              <a:t> in Functional Programming</a:t>
            </a:r>
          </a:p>
        </p:txBody>
      </p:sp>
      <p:sp>
        <p:nvSpPr>
          <p:cNvPr id="4" name="TextBox 3"/>
          <p:cNvSpPr txBox="1"/>
          <p:nvPr/>
        </p:nvSpPr>
        <p:spPr>
          <a:xfrm>
            <a:off x="76200" y="1981200"/>
            <a:ext cx="8991600" cy="3046988"/>
          </a:xfrm>
          <a:prstGeom prst="rect">
            <a:avLst/>
          </a:prstGeom>
          <a:noFill/>
        </p:spPr>
        <p:txBody>
          <a:bodyPr wrap="square" rtlCol="0">
            <a:spAutoFit/>
          </a:bodyPr>
          <a:lstStyle/>
          <a:p>
            <a:r>
              <a:rPr lang="en-US" sz="1600" dirty="0"/>
              <a:t>Although the software industry largely standardized on call-by-value and </a:t>
            </a:r>
            <a:r>
              <a:rPr lang="en-US" sz="1600" dirty="0">
                <a:hlinkClick r:id="rId2" tooltip="Call by reference"/>
              </a:rPr>
              <a:t>call-by-reference</a:t>
            </a:r>
            <a:r>
              <a:rPr lang="en-US" sz="1600" dirty="0"/>
              <a:t> evaluation, active study of call-by-name continued in the </a:t>
            </a:r>
            <a:r>
              <a:rPr lang="en-US" sz="1600" dirty="0">
                <a:hlinkClick r:id="rId3" tooltip="Functional programming"/>
              </a:rPr>
              <a:t>functional programming</a:t>
            </a:r>
            <a:r>
              <a:rPr lang="en-US" sz="1600" dirty="0"/>
              <a:t> community. This research produced a series of </a:t>
            </a:r>
            <a:r>
              <a:rPr lang="en-US" sz="1600" dirty="0">
                <a:hlinkClick r:id="rId4" tooltip="Lazy evaluation"/>
              </a:rPr>
              <a:t>lazy evaluation</a:t>
            </a:r>
            <a:r>
              <a:rPr lang="en-US" sz="1600" dirty="0"/>
              <a:t> programming languages in which some variant of call-by-name is the standard evaluation strategy. Compilers for these languages, such as the </a:t>
            </a:r>
            <a:r>
              <a:rPr lang="en-US" sz="1600" dirty="0">
                <a:hlinkClick r:id="rId5" tooltip="Glasgow Haskell Compiler"/>
              </a:rPr>
              <a:t>Glasgow Haskell Compiler</a:t>
            </a:r>
            <a:r>
              <a:rPr lang="en-US" sz="1600" dirty="0"/>
              <a:t>, have relied heavily on </a:t>
            </a:r>
            <a:r>
              <a:rPr lang="en-US" sz="1600" dirty="0" err="1"/>
              <a:t>thunks</a:t>
            </a:r>
            <a:r>
              <a:rPr lang="en-US" sz="1600" dirty="0"/>
              <a:t>, with the added feature that the </a:t>
            </a:r>
            <a:r>
              <a:rPr lang="en-US" sz="1600" dirty="0" err="1"/>
              <a:t>thunks</a:t>
            </a:r>
            <a:r>
              <a:rPr lang="en-US" sz="1600" dirty="0"/>
              <a:t> save their initial result so that they can avoid recalculating it; this is known as </a:t>
            </a:r>
            <a:r>
              <a:rPr lang="en-US" sz="1600" dirty="0" err="1">
                <a:hlinkClick r:id="rId6" tooltip="Memoization"/>
              </a:rPr>
              <a:t>memoization</a:t>
            </a:r>
            <a:r>
              <a:rPr lang="en-US" sz="1600" dirty="0"/>
              <a:t>.</a:t>
            </a:r>
          </a:p>
          <a:p>
            <a:endParaRPr lang="en-US" sz="1600" dirty="0"/>
          </a:p>
          <a:p>
            <a:r>
              <a:rPr lang="en-US" sz="1600" dirty="0"/>
              <a:t>Functional programming languages have also allowed programmers to explicitly generate </a:t>
            </a:r>
            <a:r>
              <a:rPr lang="en-US" sz="1600" dirty="0" err="1"/>
              <a:t>thunks</a:t>
            </a:r>
            <a:r>
              <a:rPr lang="en-US" sz="1600" dirty="0"/>
              <a:t>. This is done in </a:t>
            </a:r>
            <a:r>
              <a:rPr lang="en-US" sz="1600" dirty="0">
                <a:hlinkClick r:id="rId7" tooltip="Source code"/>
              </a:rPr>
              <a:t>source code</a:t>
            </a:r>
            <a:r>
              <a:rPr lang="en-US" sz="1600" dirty="0"/>
              <a:t> by wrapping an argument expression in an </a:t>
            </a:r>
            <a:r>
              <a:rPr lang="en-US" sz="1600" dirty="0">
                <a:hlinkClick r:id="rId8" tooltip="Anonymous function"/>
              </a:rPr>
              <a:t>anonymous function</a:t>
            </a:r>
            <a:r>
              <a:rPr lang="en-US" sz="1600" dirty="0"/>
              <a:t> that has no parameters of its own. This prevents the expression from being evaluated until a receiving function calls the anonymous function, thereby achieving the same effect as call-by-name.</a:t>
            </a:r>
            <a:r>
              <a:rPr lang="en-US" sz="1600" baseline="30000" dirty="0">
                <a:hlinkClick r:id="rId9"/>
              </a:rPr>
              <a:t>[5]</a:t>
            </a:r>
            <a:r>
              <a:rPr lang="en-US" sz="1600" dirty="0"/>
              <a:t> The adoption of anonymous functions into other programming languages has made this capability widely available.</a:t>
            </a:r>
          </a:p>
        </p:txBody>
      </p:sp>
      <p:sp>
        <p:nvSpPr>
          <p:cNvPr id="5" name="TextBox 4"/>
          <p:cNvSpPr txBox="1"/>
          <p:nvPr/>
        </p:nvSpPr>
        <p:spPr>
          <a:xfrm>
            <a:off x="2057400" y="5486400"/>
            <a:ext cx="3598549" cy="369332"/>
          </a:xfrm>
          <a:prstGeom prst="rect">
            <a:avLst/>
          </a:prstGeom>
          <a:noFill/>
        </p:spPr>
        <p:txBody>
          <a:bodyPr wrap="none" rtlCol="0">
            <a:spAutoFit/>
          </a:bodyPr>
          <a:lstStyle/>
          <a:p>
            <a:r>
              <a:rPr lang="en-US" dirty="0"/>
              <a:t>https://en.wikipedia.org/wiki/Thunk</a:t>
            </a:r>
          </a:p>
        </p:txBody>
      </p:sp>
    </p:spTree>
    <p:extLst>
      <p:ext uri="{BB962C8B-B14F-4D97-AF65-F5344CB8AC3E}">
        <p14:creationId xmlns:p14="http://schemas.microsoft.com/office/powerpoint/2010/main" val="1531772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Simulating Short-</a:t>
            </a:r>
            <a:r>
              <a:rPr lang="en-US" dirty="0" err="1"/>
              <a:t>Ciruited</a:t>
            </a:r>
            <a:r>
              <a:rPr lang="en-US" dirty="0"/>
              <a:t> Evaluation</a:t>
            </a:r>
          </a:p>
        </p:txBody>
      </p:sp>
      <p:sp>
        <p:nvSpPr>
          <p:cNvPr id="3" name="Content Placeholder 2"/>
          <p:cNvSpPr>
            <a:spLocks noGrp="1"/>
          </p:cNvSpPr>
          <p:nvPr>
            <p:ph idx="1"/>
          </p:nvPr>
        </p:nvSpPr>
        <p:spPr>
          <a:xfrm>
            <a:off x="1443491" y="2015733"/>
            <a:ext cx="6571343" cy="1641867"/>
          </a:xfrm>
        </p:spPr>
        <p:txBody>
          <a:bodyPr/>
          <a:lstStyle/>
          <a:p>
            <a:pPr marL="0" indent="0">
              <a:buNone/>
            </a:pPr>
            <a:r>
              <a:rPr lang="en-US" dirty="0"/>
              <a:t>A conditional expression </a:t>
            </a:r>
          </a:p>
          <a:p>
            <a:r>
              <a:rPr lang="en-US" dirty="0"/>
              <a:t>consists of 3 expressions</a:t>
            </a:r>
          </a:p>
          <a:p>
            <a:r>
              <a:rPr lang="en-US" dirty="0"/>
              <a:t>only evaluates 2 (out of 3) expressions</a:t>
            </a:r>
          </a:p>
        </p:txBody>
      </p:sp>
      <p:sp>
        <p:nvSpPr>
          <p:cNvPr id="4" name="TextBox 3"/>
          <p:cNvSpPr txBox="1"/>
          <p:nvPr/>
        </p:nvSpPr>
        <p:spPr>
          <a:xfrm>
            <a:off x="2024062" y="4114800"/>
            <a:ext cx="5410200" cy="923330"/>
          </a:xfrm>
          <a:prstGeom prst="rect">
            <a:avLst/>
          </a:prstGeom>
          <a:solidFill>
            <a:schemeClr val="bg1"/>
          </a:solidFill>
          <a:ln>
            <a:solidFill>
              <a:schemeClr val="accent1"/>
            </a:solidFill>
          </a:ln>
        </p:spPr>
        <p:txBody>
          <a:bodyPr wrap="square" rtlCol="0">
            <a:spAutoFit/>
          </a:bodyPr>
          <a:lstStyle/>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x =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if x = 0 then 0 else 5 div x;</a:t>
            </a:r>
          </a:p>
        </p:txBody>
      </p:sp>
    </p:spTree>
    <p:extLst>
      <p:ext uri="{BB962C8B-B14F-4D97-AF65-F5344CB8AC3E}">
        <p14:creationId xmlns:p14="http://schemas.microsoft.com/office/powerpoint/2010/main" val="3319022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1184203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conditional evaluation function – Attempt 1</a:t>
            </a:r>
          </a:p>
        </p:txBody>
      </p:sp>
      <p:sp>
        <p:nvSpPr>
          <p:cNvPr id="4" name="TextBox 3"/>
          <p:cNvSpPr txBox="1"/>
          <p:nvPr/>
        </p:nvSpPr>
        <p:spPr>
          <a:xfrm>
            <a:off x="76200" y="2286000"/>
            <a:ext cx="8991600" cy="1477328"/>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fun conditional(e1,e2,e3) = if e1 then e2 else e3;</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x =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(if x = 0 then 0 else 5 div x) = conditional(x = 0, 0, 5 div x);</a:t>
            </a:r>
          </a:p>
        </p:txBody>
      </p:sp>
    </p:spTree>
    <p:extLst>
      <p:ext uri="{BB962C8B-B14F-4D97-AF65-F5344CB8AC3E}">
        <p14:creationId xmlns:p14="http://schemas.microsoft.com/office/powerpoint/2010/main" val="2094097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52178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conditional evaluation function – Attempt 1</a:t>
            </a:r>
          </a:p>
        </p:txBody>
      </p:sp>
      <p:sp>
        <p:nvSpPr>
          <p:cNvPr id="4" name="TextBox 3"/>
          <p:cNvSpPr txBox="1"/>
          <p:nvPr/>
        </p:nvSpPr>
        <p:spPr>
          <a:xfrm>
            <a:off x="1295400" y="2438400"/>
            <a:ext cx="7243309" cy="2308324"/>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fun conditional(e1,thunk1,thunk2) = </a:t>
            </a:r>
          </a:p>
          <a:p>
            <a:r>
              <a:rPr lang="en-US" dirty="0">
                <a:latin typeface="Courier New" panose="02070309020205020404" pitchFamily="49" charset="0"/>
                <a:cs typeface="Courier New" panose="02070309020205020404" pitchFamily="49" charset="0"/>
              </a:rPr>
              <a:t>       if e1 then thunk1() else thunk2();</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x =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(if x = 0 then 0 else 5 div x)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conditional(x = 0, </a:t>
            </a:r>
            <a:r>
              <a:rPr lang="en-US" b="1" dirty="0">
                <a:solidFill>
                  <a:srgbClr val="C0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p:txBody>
      </p:sp>
      <p:sp>
        <p:nvSpPr>
          <p:cNvPr id="3" name="TextBox 2"/>
          <p:cNvSpPr txBox="1"/>
          <p:nvPr/>
        </p:nvSpPr>
        <p:spPr>
          <a:xfrm>
            <a:off x="3810000" y="4343400"/>
            <a:ext cx="1024639" cy="369332"/>
          </a:xfrm>
          <a:prstGeom prst="rect">
            <a:avLst/>
          </a:prstGeom>
          <a:noFill/>
        </p:spPr>
        <p:txBody>
          <a:bodyPr wrap="none" rtlCol="0">
            <a:spAutoFit/>
          </a:bodyPr>
          <a:lstStyle/>
          <a:p>
            <a:r>
              <a:rPr lang="en-US" dirty="0" err="1"/>
              <a:t>fn</a:t>
            </a:r>
            <a:r>
              <a:rPr lang="en-US" dirty="0"/>
              <a:t> () =&gt; 0</a:t>
            </a:r>
          </a:p>
        </p:txBody>
      </p:sp>
      <p:sp>
        <p:nvSpPr>
          <p:cNvPr id="5" name="TextBox 4"/>
          <p:cNvSpPr txBox="1"/>
          <p:nvPr/>
        </p:nvSpPr>
        <p:spPr>
          <a:xfrm>
            <a:off x="4953000" y="4336661"/>
            <a:ext cx="1508746" cy="369332"/>
          </a:xfrm>
          <a:prstGeom prst="rect">
            <a:avLst/>
          </a:prstGeom>
          <a:noFill/>
        </p:spPr>
        <p:txBody>
          <a:bodyPr wrap="none" rtlCol="0">
            <a:spAutoFit/>
          </a:bodyPr>
          <a:lstStyle/>
          <a:p>
            <a:r>
              <a:rPr lang="en-US" dirty="0" err="1"/>
              <a:t>fn</a:t>
            </a:r>
            <a:r>
              <a:rPr lang="en-US" dirty="0"/>
              <a:t> () =&gt; 5 div x</a:t>
            </a:r>
          </a:p>
        </p:txBody>
      </p:sp>
    </p:spTree>
    <p:extLst>
      <p:ext uri="{BB962C8B-B14F-4D97-AF65-F5344CB8AC3E}">
        <p14:creationId xmlns:p14="http://schemas.microsoft.com/office/powerpoint/2010/main" val="1016571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3632375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4063363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(Anonymous) Function value</a:t>
            </a:r>
          </a:p>
        </p:txBody>
      </p:sp>
      <p:sp>
        <p:nvSpPr>
          <p:cNvPr id="6" name="TextBox 5"/>
          <p:cNvSpPr txBox="1"/>
          <p:nvPr/>
        </p:nvSpPr>
        <p:spPr>
          <a:xfrm>
            <a:off x="3048000" y="2590800"/>
            <a:ext cx="2803973" cy="369332"/>
          </a:xfrm>
          <a:prstGeom prst="rect">
            <a:avLst/>
          </a:prstGeom>
          <a:solidFill>
            <a:schemeClr val="bg1"/>
          </a:solidFill>
          <a:ln>
            <a:solidFill>
              <a:schemeClr val="accent1"/>
            </a:solidFill>
          </a:ln>
        </p:spPr>
        <p:txBody>
          <a:bodyPr wrap="none" rtlCol="0">
            <a:spAutoFit/>
          </a:bodyPr>
          <a:lstStyle/>
          <a:p>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id =&gt; expression</a:t>
            </a:r>
          </a:p>
        </p:txBody>
      </p:sp>
      <p:sp>
        <p:nvSpPr>
          <p:cNvPr id="7" name="TextBox 6"/>
          <p:cNvSpPr txBox="1"/>
          <p:nvPr/>
        </p:nvSpPr>
        <p:spPr>
          <a:xfrm>
            <a:off x="3191468" y="3512511"/>
            <a:ext cx="2517036" cy="369332"/>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 id . expression</a:t>
            </a:r>
          </a:p>
        </p:txBody>
      </p:sp>
    </p:spTree>
    <p:extLst>
      <p:ext uri="{BB962C8B-B14F-4D97-AF65-F5344CB8AC3E}">
        <p14:creationId xmlns:p14="http://schemas.microsoft.com/office/powerpoint/2010/main" val="16542789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4" name="TextBox 3"/>
          <p:cNvSpPr txBox="1"/>
          <p:nvPr/>
        </p:nvSpPr>
        <p:spPr>
          <a:xfrm>
            <a:off x="2062162" y="1905000"/>
            <a:ext cx="5334000" cy="3970318"/>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expression ::=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factor     ::= base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base       ::= id  </a:t>
            </a:r>
          </a:p>
          <a:p>
            <a:r>
              <a:rPr lang="en-US" dirty="0">
                <a:latin typeface="Courier New" panose="02070309020205020404" pitchFamily="49" charset="0"/>
                <a:cs typeface="Courier New" panose="02070309020205020404" pitchFamily="49" charset="0"/>
              </a:rPr>
              <a:t>             | ( expression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 value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value      ::= </a:t>
            </a:r>
            <a:r>
              <a:rPr lang="en-US" dirty="0" err="1">
                <a:latin typeface="Courier New" panose="02070309020205020404" pitchFamily="49" charset="0"/>
                <a:cs typeface="Courier New" panose="02070309020205020404" pitchFamily="49" charset="0"/>
              </a:rPr>
              <a:t>integer_value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boolean_value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 </a:t>
            </a:r>
            <a:r>
              <a:rPr lang="en-US" dirty="0" err="1">
                <a:solidFill>
                  <a:srgbClr val="FF0000"/>
                </a:solidFill>
                <a:latin typeface="Courier New" panose="02070309020205020404" pitchFamily="49" charset="0"/>
                <a:cs typeface="Courier New" panose="02070309020205020404" pitchFamily="49" charset="0"/>
              </a:rPr>
              <a:t>function_value</a:t>
            </a:r>
            <a:endParaRPr lang="en-US" dirty="0">
              <a:solidFill>
                <a:srgbClr val="FF0000"/>
              </a:solidFill>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1191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suitable operations</a:t>
            </a:r>
          </a:p>
        </p:txBody>
      </p:sp>
      <p:sp>
        <p:nvSpPr>
          <p:cNvPr id="3" name="Content Placeholder 2"/>
          <p:cNvSpPr>
            <a:spLocks noGrp="1"/>
          </p:cNvSpPr>
          <p:nvPr>
            <p:ph idx="1"/>
          </p:nvPr>
        </p:nvSpPr>
        <p:spPr>
          <a:xfrm>
            <a:off x="1443491" y="2015733"/>
            <a:ext cx="6571343" cy="3927867"/>
          </a:xfrm>
        </p:spPr>
        <p:txBody>
          <a:bodyPr>
            <a:normAutofit lnSpcReduction="10000"/>
          </a:bodyPr>
          <a:lstStyle/>
          <a:p>
            <a:r>
              <a:rPr lang="en-US" dirty="0"/>
              <a:t>An identifier may be </a:t>
            </a:r>
            <a:r>
              <a:rPr lang="en-US" dirty="0">
                <a:solidFill>
                  <a:srgbClr val="C00000"/>
                </a:solidFill>
              </a:rPr>
              <a:t>bound</a:t>
            </a:r>
            <a:r>
              <a:rPr lang="en-US" dirty="0"/>
              <a:t> to a function value via pattern matching.</a:t>
            </a:r>
          </a:p>
          <a:p>
            <a:r>
              <a:rPr lang="en-US" dirty="0"/>
              <a:t>A function value is an </a:t>
            </a:r>
            <a:r>
              <a:rPr lang="en-US" dirty="0">
                <a:solidFill>
                  <a:srgbClr val="C00000"/>
                </a:solidFill>
              </a:rPr>
              <a:t>expression</a:t>
            </a:r>
            <a:r>
              <a:rPr lang="en-US" dirty="0"/>
              <a:t> and can be used in any context where an expression can be used (provided the use is well-typed). For example,</a:t>
            </a:r>
          </a:p>
          <a:p>
            <a:pPr lvl="1"/>
            <a:r>
              <a:rPr lang="en-US" dirty="0"/>
              <a:t>A function value can be an element of a list.</a:t>
            </a:r>
          </a:p>
          <a:p>
            <a:pPr lvl="1"/>
            <a:r>
              <a:rPr lang="en-US" dirty="0"/>
              <a:t>A function value can be an element of a tuple.</a:t>
            </a:r>
          </a:p>
          <a:p>
            <a:r>
              <a:rPr lang="en-US" dirty="0"/>
              <a:t>A function value can be </a:t>
            </a:r>
            <a:r>
              <a:rPr lang="en-US" dirty="0">
                <a:solidFill>
                  <a:srgbClr val="C00000"/>
                </a:solidFill>
              </a:rPr>
              <a:t>applied</a:t>
            </a:r>
            <a:r>
              <a:rPr lang="en-US" dirty="0"/>
              <a:t> to a value – specifically, an actual parameter that has been reduced to a value. </a:t>
            </a:r>
          </a:p>
          <a:p>
            <a:pPr lvl="1"/>
            <a:r>
              <a:rPr lang="en-US" dirty="0"/>
              <a:t>Function application has the highest precedence.</a:t>
            </a:r>
          </a:p>
          <a:p>
            <a:endParaRPr lang="en-US" dirty="0"/>
          </a:p>
        </p:txBody>
      </p:sp>
    </p:spTree>
    <p:extLst>
      <p:ext uri="{BB962C8B-B14F-4D97-AF65-F5344CB8AC3E}">
        <p14:creationId xmlns:p14="http://schemas.microsoft.com/office/powerpoint/2010/main" val="3792853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Syntactic sugar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6200"/>
            <a:ext cx="2746548" cy="1714378"/>
          </a:xfrm>
          <a:prstGeom prst="rect">
            <a:avLst/>
          </a:prstGeom>
        </p:spPr>
      </p:pic>
      <p:sp>
        <p:nvSpPr>
          <p:cNvPr id="5" name="TextBox 4"/>
          <p:cNvSpPr txBox="1"/>
          <p:nvPr/>
        </p:nvSpPr>
        <p:spPr>
          <a:xfrm>
            <a:off x="1524000" y="2667000"/>
            <a:ext cx="3906839" cy="369332"/>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fun name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 = expression</a:t>
            </a:r>
          </a:p>
        </p:txBody>
      </p:sp>
      <p:sp>
        <p:nvSpPr>
          <p:cNvPr id="6" name="TextBox 5"/>
          <p:cNvSpPr txBox="1"/>
          <p:nvPr/>
        </p:nvSpPr>
        <p:spPr>
          <a:xfrm>
            <a:off x="1523999" y="3733800"/>
            <a:ext cx="4733988" cy="369332"/>
          </a:xfrm>
          <a:prstGeom prst="rect">
            <a:avLst/>
          </a:prstGeom>
          <a:solidFill>
            <a:schemeClr val="bg1"/>
          </a:solidFill>
          <a:ln>
            <a:solidFill>
              <a:schemeClr val="accent1"/>
            </a:solidFill>
          </a:ln>
        </p:spPr>
        <p:txBody>
          <a:bodyPr wrap="none" rtlCol="0">
            <a:spAutoFit/>
          </a:bodyPr>
          <a:lstStyle/>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name = </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 =&gt; expression</a:t>
            </a:r>
          </a:p>
        </p:txBody>
      </p:sp>
      <p:sp>
        <p:nvSpPr>
          <p:cNvPr id="7" name="TextBox 6"/>
          <p:cNvSpPr txBox="1"/>
          <p:nvPr/>
        </p:nvSpPr>
        <p:spPr>
          <a:xfrm>
            <a:off x="1522140" y="3200400"/>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2802426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Evaluation</a:t>
            </a:r>
          </a:p>
        </p:txBody>
      </p:sp>
      <p:sp>
        <p:nvSpPr>
          <p:cNvPr id="4" name="TextBox 3"/>
          <p:cNvSpPr txBox="1"/>
          <p:nvPr/>
        </p:nvSpPr>
        <p:spPr>
          <a:xfrm>
            <a:off x="228600" y="2362200"/>
            <a:ext cx="3435914" cy="923330"/>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fun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x = x * x;</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y = 5;</a:t>
            </a:r>
          </a:p>
          <a:p>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y;</a:t>
            </a:r>
          </a:p>
        </p:txBody>
      </p:sp>
      <p:sp>
        <p:nvSpPr>
          <p:cNvPr id="5" name="TextBox 4"/>
          <p:cNvSpPr txBox="1"/>
          <p:nvPr/>
        </p:nvSpPr>
        <p:spPr>
          <a:xfrm>
            <a:off x="228600" y="3953470"/>
            <a:ext cx="3355406" cy="923330"/>
          </a:xfrm>
          <a:prstGeom prst="rect">
            <a:avLst/>
          </a:prstGeom>
          <a:solidFill>
            <a:schemeClr val="bg1"/>
          </a:solidFill>
          <a:ln>
            <a:solidFill>
              <a:schemeClr val="accent1"/>
            </a:solidFill>
          </a:ln>
        </p:spPr>
        <p:txBody>
          <a:bodyPr wrap="none" rtlCol="0">
            <a:spAutoFit/>
          </a:bodyPr>
          <a:lstStyle/>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x =&gt; x * x;</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y = 5;</a:t>
            </a:r>
          </a:p>
          <a:p>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y;</a:t>
            </a:r>
          </a:p>
        </p:txBody>
      </p:sp>
      <p:sp>
        <p:nvSpPr>
          <p:cNvPr id="6" name="TextBox 5"/>
          <p:cNvSpPr txBox="1"/>
          <p:nvPr/>
        </p:nvSpPr>
        <p:spPr>
          <a:xfrm>
            <a:off x="228600" y="3429000"/>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7" name="TextBox 6"/>
          <p:cNvSpPr txBox="1"/>
          <p:nvPr/>
        </p:nvSpPr>
        <p:spPr>
          <a:xfrm>
            <a:off x="4572000" y="2514600"/>
            <a:ext cx="873957"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y;</a:t>
            </a:r>
          </a:p>
        </p:txBody>
      </p:sp>
      <p:grpSp>
        <p:nvGrpSpPr>
          <p:cNvPr id="16" name="Group 15"/>
          <p:cNvGrpSpPr/>
          <p:nvPr/>
        </p:nvGrpSpPr>
        <p:grpSpPr>
          <a:xfrm>
            <a:off x="5434806" y="2507649"/>
            <a:ext cx="3307892" cy="369332"/>
            <a:chOff x="5434806" y="2507649"/>
            <a:chExt cx="3307892" cy="369332"/>
          </a:xfrm>
        </p:grpSpPr>
        <p:sp>
          <p:nvSpPr>
            <p:cNvPr id="8" name="TextBox 7"/>
            <p:cNvSpPr txBox="1"/>
            <p:nvPr/>
          </p:nvSpPr>
          <p:spPr>
            <a:xfrm>
              <a:off x="5434806" y="2507649"/>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9" name="TextBox 8"/>
            <p:cNvSpPr txBox="1"/>
            <p:nvPr/>
          </p:nvSpPr>
          <p:spPr>
            <a:xfrm>
              <a:off x="5847098" y="2507649"/>
              <a:ext cx="28956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x =&gt; x * x) y;</a:t>
              </a:r>
            </a:p>
          </p:txBody>
        </p:sp>
      </p:grpSp>
      <p:grpSp>
        <p:nvGrpSpPr>
          <p:cNvPr id="18" name="Group 17"/>
          <p:cNvGrpSpPr/>
          <p:nvPr/>
        </p:nvGrpSpPr>
        <p:grpSpPr>
          <a:xfrm>
            <a:off x="5434806" y="3480627"/>
            <a:ext cx="3307892" cy="369332"/>
            <a:chOff x="5434806" y="3576450"/>
            <a:chExt cx="3307892" cy="369332"/>
          </a:xfrm>
        </p:grpSpPr>
        <p:sp>
          <p:nvSpPr>
            <p:cNvPr id="10" name="TextBox 9"/>
            <p:cNvSpPr txBox="1"/>
            <p:nvPr/>
          </p:nvSpPr>
          <p:spPr>
            <a:xfrm>
              <a:off x="5434806" y="3576450"/>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11" name="TextBox 10"/>
            <p:cNvSpPr txBox="1"/>
            <p:nvPr/>
          </p:nvSpPr>
          <p:spPr>
            <a:xfrm>
              <a:off x="5847098" y="3576450"/>
              <a:ext cx="28956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5 * 5;</a:t>
              </a:r>
            </a:p>
          </p:txBody>
        </p:sp>
      </p:grpSp>
      <p:grpSp>
        <p:nvGrpSpPr>
          <p:cNvPr id="19" name="Group 18"/>
          <p:cNvGrpSpPr/>
          <p:nvPr/>
        </p:nvGrpSpPr>
        <p:grpSpPr>
          <a:xfrm>
            <a:off x="5434806" y="3967117"/>
            <a:ext cx="3307892" cy="369332"/>
            <a:chOff x="5434806" y="3967117"/>
            <a:chExt cx="3307892" cy="369332"/>
          </a:xfrm>
        </p:grpSpPr>
        <p:sp>
          <p:nvSpPr>
            <p:cNvPr id="12" name="TextBox 11"/>
            <p:cNvSpPr txBox="1"/>
            <p:nvPr/>
          </p:nvSpPr>
          <p:spPr>
            <a:xfrm>
              <a:off x="5434806" y="3967117"/>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13" name="TextBox 12"/>
            <p:cNvSpPr txBox="1"/>
            <p:nvPr/>
          </p:nvSpPr>
          <p:spPr>
            <a:xfrm>
              <a:off x="5847098" y="3967117"/>
              <a:ext cx="28956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25;</a:t>
              </a:r>
            </a:p>
          </p:txBody>
        </p:sp>
      </p:grpSp>
      <p:grpSp>
        <p:nvGrpSpPr>
          <p:cNvPr id="17" name="Group 16"/>
          <p:cNvGrpSpPr/>
          <p:nvPr/>
        </p:nvGrpSpPr>
        <p:grpSpPr>
          <a:xfrm>
            <a:off x="5434806" y="2994138"/>
            <a:ext cx="3307892" cy="369332"/>
            <a:chOff x="5455108" y="2900317"/>
            <a:chExt cx="3307892" cy="369332"/>
          </a:xfrm>
        </p:grpSpPr>
        <p:sp>
          <p:nvSpPr>
            <p:cNvPr id="14" name="TextBox 13"/>
            <p:cNvSpPr txBox="1"/>
            <p:nvPr/>
          </p:nvSpPr>
          <p:spPr>
            <a:xfrm>
              <a:off x="5455108" y="2900317"/>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15" name="TextBox 14"/>
            <p:cNvSpPr txBox="1"/>
            <p:nvPr/>
          </p:nvSpPr>
          <p:spPr>
            <a:xfrm>
              <a:off x="5867400" y="2900317"/>
              <a:ext cx="289560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fn</a:t>
              </a:r>
              <a:r>
                <a:rPr lang="en-US" dirty="0">
                  <a:latin typeface="Courier New" panose="02070309020205020404" pitchFamily="49" charset="0"/>
                  <a:cs typeface="Courier New" panose="02070309020205020404" pitchFamily="49" charset="0"/>
                </a:rPr>
                <a:t> x =&gt; x * x) 5;</a:t>
              </a:r>
            </a:p>
          </p:txBody>
        </p:sp>
      </p:grpSp>
    </p:spTree>
    <p:extLst>
      <p:ext uri="{BB962C8B-B14F-4D97-AF65-F5344CB8AC3E}">
        <p14:creationId xmlns:p14="http://schemas.microsoft.com/office/powerpoint/2010/main" val="4014680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p>
        </p:txBody>
      </p:sp>
      <p:graphicFrame>
        <p:nvGraphicFramePr>
          <p:cNvPr id="4" name="Table 3"/>
          <p:cNvGraphicFramePr>
            <a:graphicFrameLocks noGrp="1"/>
          </p:cNvGraphicFramePr>
          <p:nvPr>
            <p:extLst>
              <p:ext uri="{D42A27DB-BD31-4B8C-83A1-F6EECF244321}">
                <p14:modId xmlns:p14="http://schemas.microsoft.com/office/powerpoint/2010/main" val="2038263099"/>
              </p:ext>
            </p:extLst>
          </p:nvPr>
        </p:nvGraphicFramePr>
        <p:xfrm>
          <a:off x="1295400" y="2362200"/>
          <a:ext cx="7086600" cy="2595880"/>
        </p:xfrm>
        <a:graphic>
          <a:graphicData uri="http://schemas.openxmlformats.org/drawingml/2006/table">
            <a:tbl>
              <a:tblPr firstRow="1" bandRow="1">
                <a:tableStyleId>{5C22544A-7EE6-4342-B048-85BDC9FD1C3A}</a:tableStyleId>
              </a:tblPr>
              <a:tblGrid>
                <a:gridCol w="4139697">
                  <a:extLst>
                    <a:ext uri="{9D8B030D-6E8A-4147-A177-3AD203B41FA5}">
                      <a16:colId xmlns:a16="http://schemas.microsoft.com/office/drawing/2014/main" val="2663657949"/>
                    </a:ext>
                  </a:extLst>
                </a:gridCol>
                <a:gridCol w="2946903">
                  <a:extLst>
                    <a:ext uri="{9D8B030D-6E8A-4147-A177-3AD203B41FA5}">
                      <a16:colId xmlns:a16="http://schemas.microsoft.com/office/drawing/2014/main" val="1815846765"/>
                    </a:ext>
                  </a:extLst>
                </a:gridCol>
              </a:tblGrid>
              <a:tr h="370840">
                <a:tc>
                  <a:txBody>
                    <a:bodyPr/>
                    <a:lstStyle/>
                    <a:p>
                      <a:r>
                        <a:rPr lang="en-US" sz="1800" dirty="0">
                          <a:latin typeface="Courier New" panose="02070309020205020404" pitchFamily="49" charset="0"/>
                          <a:cs typeface="Courier New" panose="02070309020205020404" pitchFamily="49" charset="0"/>
                        </a:rPr>
                        <a:t>expression</a:t>
                      </a:r>
                    </a:p>
                  </a:txBody>
                  <a:tcPr/>
                </a:tc>
                <a:tc>
                  <a:txBody>
                    <a:bodyPr/>
                    <a:lstStyle/>
                    <a:p>
                      <a:r>
                        <a:rPr lang="en-US" sz="1800" dirty="0">
                          <a:latin typeface="Courier New" panose="02070309020205020404" pitchFamily="49" charset="0"/>
                          <a:cs typeface="Courier New" panose="02070309020205020404" pitchFamily="49" charset="0"/>
                        </a:rPr>
                        <a:t>normal form</a:t>
                      </a:r>
                    </a:p>
                  </a:txBody>
                  <a:tcPr/>
                </a:tc>
                <a:extLst>
                  <a:ext uri="{0D108BD9-81ED-4DB2-BD59-A6C34878D82A}">
                    <a16:rowId xmlns:a16="http://schemas.microsoft.com/office/drawing/2014/main" val="1506431606"/>
                  </a:ext>
                </a:extLst>
              </a:tr>
              <a:tr h="370840">
                <a:tc>
                  <a:txBody>
                    <a:bodyPr/>
                    <a:lstStyle/>
                    <a:p>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fn</a:t>
                      </a:r>
                      <a:r>
                        <a:rPr lang="en-US" sz="1800" dirty="0">
                          <a:latin typeface="Courier New" panose="02070309020205020404" pitchFamily="49" charset="0"/>
                          <a:cs typeface="Courier New" panose="02070309020205020404" pitchFamily="49" charset="0"/>
                        </a:rPr>
                        <a:t> x =&gt; x + 1) 5</a:t>
                      </a:r>
                    </a:p>
                  </a:txBody>
                  <a:tcPr/>
                </a:tc>
                <a:tc>
                  <a:txBody>
                    <a:bodyPr/>
                    <a:lstStyle/>
                    <a:p>
                      <a:r>
                        <a:rPr lang="en-US" sz="1800" dirty="0">
                          <a:latin typeface="Courier New" panose="02070309020205020404" pitchFamily="49" charset="0"/>
                          <a:cs typeface="Courier New" panose="02070309020205020404" pitchFamily="49" charset="0"/>
                        </a:rPr>
                        <a:t>6</a:t>
                      </a:r>
                    </a:p>
                  </a:txBody>
                  <a:tcPr/>
                </a:tc>
                <a:extLst>
                  <a:ext uri="{0D108BD9-81ED-4DB2-BD59-A6C34878D82A}">
                    <a16:rowId xmlns:a16="http://schemas.microsoft.com/office/drawing/2014/main" val="133214127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fn</a:t>
                      </a:r>
                      <a:r>
                        <a:rPr lang="en-US" sz="1800" dirty="0">
                          <a:latin typeface="Courier New" panose="02070309020205020404" pitchFamily="49" charset="0"/>
                          <a:cs typeface="Courier New" panose="02070309020205020404" pitchFamily="49" charset="0"/>
                        </a:rPr>
                        <a:t> x =&gt; x + 1) 5</a:t>
                      </a:r>
                      <a:r>
                        <a:rPr lang="en-US" sz="1800" baseline="0" dirty="0">
                          <a:latin typeface="Courier New" panose="02070309020205020404" pitchFamily="49" charset="0"/>
                          <a:cs typeface="Courier New" panose="02070309020205020404" pitchFamily="49" charset="0"/>
                        </a:rPr>
                        <a:t> * 8</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latin typeface="Courier New" panose="02070309020205020404" pitchFamily="49" charset="0"/>
                          <a:cs typeface="Courier New" panose="02070309020205020404" pitchFamily="49" charset="0"/>
                        </a:rPr>
                        <a:t>48</a:t>
                      </a:r>
                    </a:p>
                  </a:txBody>
                  <a:tcPr/>
                </a:tc>
                <a:extLst>
                  <a:ext uri="{0D108BD9-81ED-4DB2-BD59-A6C34878D82A}">
                    <a16:rowId xmlns:a16="http://schemas.microsoft.com/office/drawing/2014/main" val="2948725830"/>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fn</a:t>
                      </a:r>
                      <a:r>
                        <a:rPr lang="en-US" sz="1800" dirty="0">
                          <a:latin typeface="Courier New" panose="02070309020205020404" pitchFamily="49" charset="0"/>
                          <a:cs typeface="Courier New" panose="02070309020205020404" pitchFamily="49" charset="0"/>
                        </a:rPr>
                        <a:t> x =&gt; x + 1) (5</a:t>
                      </a:r>
                      <a:r>
                        <a:rPr lang="en-US" sz="1800" baseline="0" dirty="0">
                          <a:latin typeface="Courier New" panose="02070309020205020404" pitchFamily="49" charset="0"/>
                          <a:cs typeface="Courier New" panose="02070309020205020404" pitchFamily="49" charset="0"/>
                        </a:rPr>
                        <a:t> * 8)</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latin typeface="Courier New" panose="02070309020205020404" pitchFamily="49" charset="0"/>
                          <a:cs typeface="Courier New" panose="02070309020205020404" pitchFamily="49" charset="0"/>
                        </a:rPr>
                        <a:t>41</a:t>
                      </a:r>
                    </a:p>
                  </a:txBody>
                  <a:tcPr/>
                </a:tc>
                <a:extLst>
                  <a:ext uri="{0D108BD9-81ED-4DB2-BD59-A6C34878D82A}">
                    <a16:rowId xmlns:a16="http://schemas.microsoft.com/office/drawing/2014/main" val="2090298954"/>
                  </a:ext>
                </a:extLst>
              </a:tr>
              <a:tr h="370840">
                <a:tc>
                  <a:txBody>
                    <a:bodyPr/>
                    <a:lstStyle/>
                    <a:p>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fn</a:t>
                      </a:r>
                      <a:r>
                        <a:rPr lang="en-US" altLang="en-US" sz="1800" dirty="0">
                          <a:latin typeface="Courier New" panose="02070309020205020404" pitchFamily="49" charset="0"/>
                          <a:cs typeface="Courier New" panose="02070309020205020404" pitchFamily="49" charset="0"/>
                        </a:rPr>
                        <a:t> x =&gt; </a:t>
                      </a:r>
                      <a:r>
                        <a:rPr lang="en-US" altLang="en-US" sz="1800" dirty="0" err="1">
                          <a:latin typeface="Courier New" panose="02070309020205020404" pitchFamily="49" charset="0"/>
                          <a:cs typeface="Courier New" panose="02070309020205020404" pitchFamily="49" charset="0"/>
                        </a:rPr>
                        <a:t>fn</a:t>
                      </a:r>
                      <a:r>
                        <a:rPr lang="en-US" altLang="en-US" sz="1800" dirty="0">
                          <a:latin typeface="Courier New" panose="02070309020205020404" pitchFamily="49" charset="0"/>
                          <a:cs typeface="Courier New" panose="02070309020205020404" pitchFamily="49" charset="0"/>
                        </a:rPr>
                        <a:t> y =&gt; x + y) 5</a:t>
                      </a:r>
                      <a:endParaRPr lang="en-US" sz="1800" dirty="0">
                        <a:latin typeface="Courier New" panose="02070309020205020404" pitchFamily="49" charset="0"/>
                        <a:cs typeface="Courier New" panose="02070309020205020404" pitchFamily="49" charset="0"/>
                      </a:endParaRPr>
                    </a:p>
                  </a:txBody>
                  <a:tcPr/>
                </a:tc>
                <a:tc>
                  <a:txBody>
                    <a:bodyPr/>
                    <a:lstStyle/>
                    <a:p>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fn</a:t>
                      </a:r>
                      <a:r>
                        <a:rPr lang="en-US" altLang="en-US" sz="1800" dirty="0">
                          <a:latin typeface="Courier New" panose="02070309020205020404" pitchFamily="49" charset="0"/>
                          <a:cs typeface="Courier New" panose="02070309020205020404" pitchFamily="49" charset="0"/>
                        </a:rPr>
                        <a:t> y =&gt; 5 + y)</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514761563"/>
                  </a:ext>
                </a:extLst>
              </a:tr>
              <a:tr h="370840">
                <a:tc>
                  <a:txBody>
                    <a:bodyPr/>
                    <a:lstStyle/>
                    <a:p>
                      <a:r>
                        <a:rPr lang="en-US" altLang="en-US" sz="1800" dirty="0">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err="1">
                          <a:latin typeface="Courier New" panose="02070309020205020404" pitchFamily="49" charset="0"/>
                          <a:cs typeface="Courier New" panose="02070309020205020404" pitchFamily="49" charset="0"/>
                        </a:rPr>
                        <a:t>fn</a:t>
                      </a:r>
                      <a:r>
                        <a:rPr lang="en-US" altLang="en-US" sz="1800" dirty="0">
                          <a:latin typeface="Courier New" panose="02070309020205020404" pitchFamily="49" charset="0"/>
                          <a:cs typeface="Courier New" panose="02070309020205020404" pitchFamily="49" charset="0"/>
                        </a:rPr>
                        <a:t> x =&gt; </a:t>
                      </a:r>
                      <a:r>
                        <a:rPr lang="en-US" altLang="en-US" sz="1800" dirty="0" err="1">
                          <a:latin typeface="Courier New" panose="02070309020205020404" pitchFamily="49" charset="0"/>
                          <a:cs typeface="Courier New" panose="02070309020205020404" pitchFamily="49" charset="0"/>
                        </a:rPr>
                        <a:t>fn</a:t>
                      </a:r>
                      <a:r>
                        <a:rPr lang="en-US" altLang="en-US" sz="1800" dirty="0">
                          <a:latin typeface="Courier New" panose="02070309020205020404" pitchFamily="49" charset="0"/>
                          <a:cs typeface="Courier New" panose="02070309020205020404" pitchFamily="49" charset="0"/>
                        </a:rPr>
                        <a:t> y =&gt; x + y) 5 6</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latin typeface="Courier New" panose="02070309020205020404" pitchFamily="49" charset="0"/>
                          <a:cs typeface="Courier New" panose="02070309020205020404" pitchFamily="49" charset="0"/>
                        </a:rPr>
                        <a:t>11</a:t>
                      </a:r>
                    </a:p>
                  </a:txBody>
                  <a:tcPr/>
                </a:tc>
                <a:extLst>
                  <a:ext uri="{0D108BD9-81ED-4DB2-BD59-A6C34878D82A}">
                    <a16:rowId xmlns:a16="http://schemas.microsoft.com/office/drawing/2014/main" val="1670098545"/>
                  </a:ext>
                </a:extLst>
              </a:tr>
              <a:tr h="370840">
                <a:tc>
                  <a:txBody>
                    <a:bodyPr/>
                    <a:lstStyle/>
                    <a:p>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fn</a:t>
                      </a:r>
                      <a:r>
                        <a:rPr lang="en-US" sz="1800" dirty="0">
                          <a:latin typeface="Courier New" panose="02070309020205020404" pitchFamily="49" charset="0"/>
                          <a:cs typeface="Courier New" panose="02070309020205020404" pitchFamily="49" charset="0"/>
                        </a:rPr>
                        <a:t> x =&gt;</a:t>
                      </a:r>
                      <a:r>
                        <a:rPr lang="en-US" sz="1800" baseline="0" dirty="0">
                          <a:latin typeface="Courier New" panose="02070309020205020404" pitchFamily="49" charset="0"/>
                          <a:cs typeface="Courier New" panose="02070309020205020404" pitchFamily="49" charset="0"/>
                        </a:rPr>
                        <a:t> 5 + 6)</a:t>
                      </a:r>
                      <a:endParaRPr lang="en-US" sz="1800" dirty="0">
                        <a:latin typeface="Courier New" panose="02070309020205020404" pitchFamily="49" charset="0"/>
                        <a:cs typeface="Courier New" panose="02070309020205020404" pitchFamily="49" charset="0"/>
                      </a:endParaRPr>
                    </a:p>
                  </a:txBody>
                  <a:tcPr/>
                </a:tc>
                <a:tc>
                  <a:txBody>
                    <a:bodyPr/>
                    <a:lstStyle/>
                    <a:p>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fn</a:t>
                      </a:r>
                      <a:r>
                        <a:rPr lang="en-US" sz="1800" dirty="0">
                          <a:latin typeface="Courier New" panose="02070309020205020404" pitchFamily="49" charset="0"/>
                          <a:cs typeface="Courier New" panose="02070309020205020404" pitchFamily="49" charset="0"/>
                        </a:rPr>
                        <a:t> x =&gt;</a:t>
                      </a:r>
                      <a:r>
                        <a:rPr lang="en-US" sz="1800" baseline="0" dirty="0">
                          <a:latin typeface="Courier New" panose="02070309020205020404" pitchFamily="49" charset="0"/>
                          <a:cs typeface="Courier New" panose="02070309020205020404" pitchFamily="49" charset="0"/>
                        </a:rPr>
                        <a:t> 5 + 6)</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83220114"/>
                  </a:ext>
                </a:extLst>
              </a:tr>
            </a:tbl>
          </a:graphicData>
        </a:graphic>
      </p:graphicFrame>
    </p:spTree>
    <p:extLst>
      <p:ext uri="{BB962C8B-B14F-4D97-AF65-F5344CB8AC3E}">
        <p14:creationId xmlns:p14="http://schemas.microsoft.com/office/powerpoint/2010/main" val="669788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involved evaluation sequence</a:t>
            </a:r>
          </a:p>
        </p:txBody>
      </p:sp>
      <p:sp>
        <p:nvSpPr>
          <p:cNvPr id="4" name="TextBox 3"/>
          <p:cNvSpPr txBox="1"/>
          <p:nvPr/>
        </p:nvSpPr>
        <p:spPr>
          <a:xfrm>
            <a:off x="136406" y="1981200"/>
            <a:ext cx="9007594" cy="369332"/>
          </a:xfrm>
          <a:prstGeom prst="rect">
            <a:avLst/>
          </a:prstGeom>
          <a:noFill/>
        </p:spPr>
        <p:txBody>
          <a:bodyPr wrap="none" rtlCol="0">
            <a:spAutoFit/>
          </a:bodyPr>
          <a:lstStyle/>
          <a:p>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x =&gt; if x &gt; 0 then (</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y =&gt; x + y) else (</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y =&gt; y - x)) </a:t>
            </a:r>
            <a:r>
              <a:rPr lang="en-US" altLang="en-US" b="1" dirty="0">
                <a:solidFill>
                  <a:srgbClr val="C00000"/>
                </a:solidFill>
                <a:latin typeface="Courier New" panose="02070309020205020404" pitchFamily="49" charset="0"/>
                <a:cs typeface="Courier New" panose="02070309020205020404" pitchFamily="49" charset="0"/>
              </a:rPr>
              <a:t>5</a:t>
            </a:r>
            <a:r>
              <a:rPr lang="en-US" altLang="en-US" dirty="0">
                <a:latin typeface="Courier New" panose="02070309020205020404" pitchFamily="49" charset="0"/>
                <a:cs typeface="Courier New" panose="02070309020205020404" pitchFamily="49" charset="0"/>
              </a:rPr>
              <a:t> 6</a:t>
            </a:r>
            <a:endParaRPr lang="en-US" dirty="0">
              <a:latin typeface="Courier New" panose="02070309020205020404" pitchFamily="49" charset="0"/>
              <a:cs typeface="Courier New" panose="02070309020205020404" pitchFamily="49" charset="0"/>
            </a:endParaRPr>
          </a:p>
        </p:txBody>
      </p:sp>
      <p:sp>
        <p:nvSpPr>
          <p:cNvPr id="6" name="TextBox 5"/>
          <p:cNvSpPr txBox="1"/>
          <p:nvPr/>
        </p:nvSpPr>
        <p:spPr>
          <a:xfrm>
            <a:off x="136406" y="2349020"/>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17" name="TextBox 16"/>
          <p:cNvSpPr txBox="1"/>
          <p:nvPr/>
        </p:nvSpPr>
        <p:spPr>
          <a:xfrm>
            <a:off x="136406" y="2716840"/>
            <a:ext cx="7629012" cy="369332"/>
          </a:xfrm>
          <a:prstGeom prst="rect">
            <a:avLst/>
          </a:prstGeom>
          <a:noFill/>
        </p:spPr>
        <p:txBody>
          <a:bodyPr wrap="none" rtlCol="0">
            <a:spAutoFit/>
          </a:bodyPr>
          <a:lstStyle/>
          <a:p>
            <a:r>
              <a:rPr lang="en-US" altLang="en-US" dirty="0">
                <a:latin typeface="Courier New" panose="02070309020205020404" pitchFamily="49" charset="0"/>
                <a:cs typeface="Courier New" panose="02070309020205020404" pitchFamily="49" charset="0"/>
              </a:rPr>
              <a:t>(if </a:t>
            </a:r>
            <a:r>
              <a:rPr lang="en-US" altLang="en-US" b="1" dirty="0">
                <a:solidFill>
                  <a:srgbClr val="C00000"/>
                </a:solidFill>
                <a:latin typeface="Courier New" panose="02070309020205020404" pitchFamily="49" charset="0"/>
                <a:cs typeface="Courier New" panose="02070309020205020404" pitchFamily="49" charset="0"/>
              </a:rPr>
              <a:t>5</a:t>
            </a:r>
            <a:r>
              <a:rPr lang="en-US" altLang="en-US" dirty="0">
                <a:latin typeface="Courier New" panose="02070309020205020404" pitchFamily="49" charset="0"/>
                <a:cs typeface="Courier New" panose="02070309020205020404" pitchFamily="49" charset="0"/>
              </a:rPr>
              <a:t> &gt; 0 then (</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y =&gt; </a:t>
            </a:r>
            <a:r>
              <a:rPr lang="en-US" altLang="en-US" b="1" dirty="0">
                <a:solidFill>
                  <a:srgbClr val="C00000"/>
                </a:solidFill>
                <a:latin typeface="Courier New" panose="02070309020205020404" pitchFamily="49" charset="0"/>
                <a:cs typeface="Courier New" panose="02070309020205020404" pitchFamily="49" charset="0"/>
              </a:rPr>
              <a:t>5</a:t>
            </a:r>
            <a:r>
              <a:rPr lang="en-US" altLang="en-US" dirty="0">
                <a:latin typeface="Courier New" panose="02070309020205020404" pitchFamily="49" charset="0"/>
                <a:cs typeface="Courier New" panose="02070309020205020404" pitchFamily="49" charset="0"/>
              </a:rPr>
              <a:t> + y) else (</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y =&gt; y - </a:t>
            </a:r>
            <a:r>
              <a:rPr lang="en-US" altLang="en-US" b="1" dirty="0">
                <a:solidFill>
                  <a:srgbClr val="C00000"/>
                </a:solidFill>
                <a:latin typeface="Courier New" panose="02070309020205020404" pitchFamily="49" charset="0"/>
                <a:cs typeface="Courier New" panose="02070309020205020404" pitchFamily="49" charset="0"/>
              </a:rPr>
              <a:t>5</a:t>
            </a:r>
            <a:r>
              <a:rPr lang="en-US" altLang="en-US" dirty="0">
                <a:latin typeface="Courier New" panose="02070309020205020404" pitchFamily="49" charset="0"/>
                <a:cs typeface="Courier New" panose="02070309020205020404" pitchFamily="49" charset="0"/>
              </a:rPr>
              <a:t>)) 6</a:t>
            </a:r>
            <a:endParaRPr lang="en-US" dirty="0">
              <a:latin typeface="Courier New" panose="02070309020205020404" pitchFamily="49" charset="0"/>
              <a:cs typeface="Courier New" panose="02070309020205020404" pitchFamily="49" charset="0"/>
            </a:endParaRPr>
          </a:p>
        </p:txBody>
      </p:sp>
      <p:sp>
        <p:nvSpPr>
          <p:cNvPr id="18" name="TextBox 17"/>
          <p:cNvSpPr txBox="1"/>
          <p:nvPr/>
        </p:nvSpPr>
        <p:spPr>
          <a:xfrm>
            <a:off x="136406" y="3084660"/>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19" name="TextBox 18"/>
          <p:cNvSpPr txBox="1"/>
          <p:nvPr/>
        </p:nvSpPr>
        <p:spPr>
          <a:xfrm>
            <a:off x="136406" y="3452480"/>
            <a:ext cx="7491153" cy="369332"/>
          </a:xfrm>
          <a:prstGeom prst="rect">
            <a:avLst/>
          </a:prstGeom>
          <a:noFill/>
        </p:spPr>
        <p:txBody>
          <a:bodyPr wrap="none" rtlCol="0">
            <a:spAutoFit/>
          </a:bodyPr>
          <a:lstStyle/>
          <a:p>
            <a:r>
              <a:rPr lang="en-US" altLang="en-US" dirty="0">
                <a:latin typeface="Courier New" panose="02070309020205020404" pitchFamily="49" charset="0"/>
                <a:cs typeface="Courier New" panose="02070309020205020404" pitchFamily="49" charset="0"/>
              </a:rPr>
              <a:t>(if true then (</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y =&gt; 5 + y) else (</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y =&gt; y - 5)) 6</a:t>
            </a:r>
            <a:endParaRPr lang="en-US" dirty="0">
              <a:latin typeface="Courier New" panose="02070309020205020404" pitchFamily="49" charset="0"/>
              <a:cs typeface="Courier New" panose="02070309020205020404" pitchFamily="49" charset="0"/>
            </a:endParaRPr>
          </a:p>
        </p:txBody>
      </p:sp>
      <p:sp>
        <p:nvSpPr>
          <p:cNvPr id="20" name="TextBox 19"/>
          <p:cNvSpPr txBox="1"/>
          <p:nvPr/>
        </p:nvSpPr>
        <p:spPr>
          <a:xfrm>
            <a:off x="136406" y="3820300"/>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21" name="TextBox 20"/>
          <p:cNvSpPr txBox="1"/>
          <p:nvPr/>
        </p:nvSpPr>
        <p:spPr>
          <a:xfrm>
            <a:off x="136406" y="4188120"/>
            <a:ext cx="2528256" cy="369332"/>
          </a:xfrm>
          <a:prstGeom prst="rect">
            <a:avLst/>
          </a:prstGeom>
          <a:noFill/>
        </p:spPr>
        <p:txBody>
          <a:bodyPr wrap="none" rtlCol="0">
            <a:spAutoFit/>
          </a:bodyPr>
          <a:lstStyle/>
          <a:p>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y =&gt; 5 + y) 6</a:t>
            </a:r>
            <a:endParaRPr lang="en-US" dirty="0">
              <a:latin typeface="Courier New" panose="02070309020205020404" pitchFamily="49" charset="0"/>
              <a:cs typeface="Courier New" panose="02070309020205020404" pitchFamily="49" charset="0"/>
            </a:endParaRPr>
          </a:p>
        </p:txBody>
      </p:sp>
      <p:sp>
        <p:nvSpPr>
          <p:cNvPr id="22" name="TextBox 21"/>
          <p:cNvSpPr txBox="1"/>
          <p:nvPr/>
        </p:nvSpPr>
        <p:spPr>
          <a:xfrm>
            <a:off x="136406" y="4555940"/>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23" name="TextBox 22"/>
          <p:cNvSpPr txBox="1"/>
          <p:nvPr/>
        </p:nvSpPr>
        <p:spPr>
          <a:xfrm>
            <a:off x="136406" y="4923760"/>
            <a:ext cx="873957" cy="369332"/>
          </a:xfrm>
          <a:prstGeom prst="rect">
            <a:avLst/>
          </a:prstGeom>
          <a:noFill/>
        </p:spPr>
        <p:txBody>
          <a:bodyPr wrap="none" rtlCol="0">
            <a:spAutoFit/>
          </a:bodyPr>
          <a:lstStyle/>
          <a:p>
            <a:r>
              <a:rPr lang="en-US" altLang="en-US" dirty="0">
                <a:latin typeface="Courier New" panose="02070309020205020404" pitchFamily="49" charset="0"/>
                <a:cs typeface="Courier New" panose="02070309020205020404" pitchFamily="49" charset="0"/>
              </a:rPr>
              <a:t>5 + 6</a:t>
            </a:r>
            <a:endParaRPr lang="en-US" dirty="0">
              <a:latin typeface="Courier New" panose="02070309020205020404" pitchFamily="49" charset="0"/>
              <a:cs typeface="Courier New" panose="02070309020205020404" pitchFamily="49" charset="0"/>
            </a:endParaRPr>
          </a:p>
        </p:txBody>
      </p:sp>
      <p:sp>
        <p:nvSpPr>
          <p:cNvPr id="24" name="TextBox 23"/>
          <p:cNvSpPr txBox="1"/>
          <p:nvPr/>
        </p:nvSpPr>
        <p:spPr>
          <a:xfrm>
            <a:off x="136406" y="5291580"/>
            <a:ext cx="412292"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25" name="TextBox 24"/>
          <p:cNvSpPr txBox="1"/>
          <p:nvPr/>
        </p:nvSpPr>
        <p:spPr>
          <a:xfrm>
            <a:off x="136406" y="5659398"/>
            <a:ext cx="460382" cy="369332"/>
          </a:xfrm>
          <a:prstGeom prst="rect">
            <a:avLst/>
          </a:prstGeom>
          <a:noFill/>
        </p:spPr>
        <p:txBody>
          <a:bodyPr wrap="none" rtlCol="0">
            <a:spAutoFit/>
          </a:bodyPr>
          <a:lstStyle/>
          <a:p>
            <a:r>
              <a:rPr lang="en-US" altLang="en-US" dirty="0">
                <a:latin typeface="Courier New" panose="02070309020205020404" pitchFamily="49" charset="0"/>
                <a:cs typeface="Courier New" panose="02070309020205020404" pitchFamily="49" charset="0"/>
              </a:rPr>
              <a:t>11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7497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p:bldP spid="20" grpId="0"/>
      <p:bldP spid="21" grpId="0"/>
      <p:bldP spid="22" grpId="0"/>
      <p:bldP spid="23" grpId="0"/>
      <p:bldP spid="24" grpId="0"/>
      <p:bldP spid="25"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15807</TotalTime>
  <Words>1153</Words>
  <Application>Microsoft Office PowerPoint</Application>
  <PresentationFormat>On-screen Show (4:3)</PresentationFormat>
  <Paragraphs>183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Courier New</vt:lpstr>
      <vt:lpstr>Wingdings</vt:lpstr>
      <vt:lpstr>Arial</vt:lpstr>
      <vt:lpstr>Calibri</vt:lpstr>
      <vt:lpstr>Symbol</vt:lpstr>
      <vt:lpstr>Gallery</vt:lpstr>
      <vt:lpstr>Function values</vt:lpstr>
      <vt:lpstr>Recall</vt:lpstr>
      <vt:lpstr>The (Anonymous) Function value</vt:lpstr>
      <vt:lpstr>Syntax</vt:lpstr>
      <vt:lpstr>suitable operations</vt:lpstr>
      <vt:lpstr>Some Syntactic sugar</vt:lpstr>
      <vt:lpstr>Example Evaluation</vt:lpstr>
      <vt:lpstr>More Examples</vt:lpstr>
      <vt:lpstr>A more involved evaluation sequence</vt:lpstr>
      <vt:lpstr>Curried Functions</vt:lpstr>
      <vt:lpstr>More syntactic sugar</vt:lpstr>
      <vt:lpstr>PowerPoint Presentation</vt:lpstr>
      <vt:lpstr>PowerPoint Presentation</vt:lpstr>
      <vt:lpstr>Examples</vt:lpstr>
      <vt:lpstr>Example 1</vt:lpstr>
      <vt:lpstr>Example 2</vt:lpstr>
      <vt:lpstr>PowerPoint Presentation</vt:lpstr>
      <vt:lpstr>PowerPoint Presentation</vt:lpstr>
      <vt:lpstr>Suspending Computation</vt:lpstr>
      <vt:lpstr>Thunk – A history</vt:lpstr>
      <vt:lpstr>Thunks in Functional Programming</vt:lpstr>
      <vt:lpstr>Simulating Short-Ciruited Evaluation</vt:lpstr>
      <vt:lpstr>PowerPoint Presentation</vt:lpstr>
      <vt:lpstr>Implementing a conditional evaluation function – Attempt 1</vt:lpstr>
      <vt:lpstr>PowerPoint Presentation</vt:lpstr>
      <vt:lpstr>Implementing a conditional evaluation function – Attempt 1</vt:lpstr>
      <vt:lpstr>PowerPoint Presentation</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460</cp:revision>
  <dcterms:created xsi:type="dcterms:W3CDTF">2012-08-22T13:17:44Z</dcterms:created>
  <dcterms:modified xsi:type="dcterms:W3CDTF">2018-04-12T13:54:24Z</dcterms:modified>
</cp:coreProperties>
</file>