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41" r:id="rId1"/>
  </p:sldMasterIdLst>
  <p:notesMasterIdLst>
    <p:notesMasterId r:id="rId29"/>
  </p:notesMasterIdLst>
  <p:handoutMasterIdLst>
    <p:handoutMasterId r:id="rId30"/>
  </p:handoutMasterIdLst>
  <p:sldIdLst>
    <p:sldId id="418" r:id="rId2"/>
    <p:sldId id="420" r:id="rId3"/>
    <p:sldId id="419" r:id="rId4"/>
    <p:sldId id="424" r:id="rId5"/>
    <p:sldId id="421" r:id="rId6"/>
    <p:sldId id="422" r:id="rId7"/>
    <p:sldId id="423" r:id="rId8"/>
    <p:sldId id="427" r:id="rId9"/>
    <p:sldId id="428" r:id="rId10"/>
    <p:sldId id="429" r:id="rId11"/>
    <p:sldId id="430" r:id="rId12"/>
    <p:sldId id="425" r:id="rId13"/>
    <p:sldId id="426" r:id="rId14"/>
    <p:sldId id="431" r:id="rId15"/>
    <p:sldId id="432" r:id="rId16"/>
    <p:sldId id="433" r:id="rId17"/>
    <p:sldId id="434" r:id="rId18"/>
    <p:sldId id="435" r:id="rId19"/>
    <p:sldId id="437" r:id="rId20"/>
    <p:sldId id="436" r:id="rId21"/>
    <p:sldId id="439" r:id="rId22"/>
    <p:sldId id="438" r:id="rId23"/>
    <p:sldId id="441" r:id="rId24"/>
    <p:sldId id="440" r:id="rId25"/>
    <p:sldId id="442" r:id="rId26"/>
    <p:sldId id="443" r:id="rId27"/>
    <p:sldId id="388" r:id="rId2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18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4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0BD33-A1F8-49A9-B04D-B1E56D19E00D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7FBBA-C8F5-4977-836B-5049A9A3F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97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A4BAE-1822-43CE-B35A-9B725FBDFD71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D5283-29F1-4D12-A1A6-FE6586F50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73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9984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2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2323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80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57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16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8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4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202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2127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0B29BA9-25EC-47D4-918F-FB08A3BC88F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756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29BA9-25EC-47D4-918F-FB08A3BC88F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9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Small-Step Operational Semantics (SOS)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Rules to help you understand how core SML expressions are evaluated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609600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578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989" y="1573078"/>
            <a:ext cx="8950271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 value v ) = v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          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step t 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expr1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land( value true, value false ), value true 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expr2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land( value true, value false ), value false 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expr3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(expr1, expr2, expr1);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expr1;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expr2;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expr3;</a:t>
            </a:r>
          </a:p>
        </p:txBody>
      </p:sp>
    </p:spTree>
    <p:extLst>
      <p:ext uri="{BB962C8B-B14F-4D97-AF65-F5344CB8AC3E}">
        <p14:creationId xmlns:p14="http://schemas.microsoft.com/office/powerpoint/2010/main" val="1442917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21" y="0"/>
            <a:ext cx="79507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36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ym typeface="Symbol" panose="05050102010706020507" pitchFamily="18" charset="2"/>
              </a:rPr>
              <a:t>, , , , , 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97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744068" y="2769458"/>
            <a:ext cx="2990553" cy="793630"/>
            <a:chOff x="651236" y="2099246"/>
            <a:chExt cx="2990553" cy="793630"/>
          </a:xfrm>
        </p:grpSpPr>
        <p:sp>
          <p:nvSpPr>
            <p:cNvPr id="20" name="TextBox 19"/>
            <p:cNvSpPr txBox="1"/>
            <p:nvPr/>
          </p:nvSpPr>
          <p:spPr>
            <a:xfrm>
              <a:off x="1279127" y="2523544"/>
              <a:ext cx="1734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/>
                <a:t>1</a:t>
              </a:r>
              <a:r>
                <a:rPr lang="en-US" dirty="0">
                  <a:sym typeface="Symbol" panose="05050102010706020507" pitchFamily="18" charset="2"/>
                </a:rPr>
                <a:t>  </a:t>
              </a:r>
              <a:r>
                <a:rPr lang="en-US" dirty="0"/>
                <a:t>t</a:t>
              </a:r>
              <a:r>
                <a:rPr lang="en-US" baseline="-25000" dirty="0"/>
                <a:t>2  </a:t>
              </a:r>
              <a:r>
                <a:rPr lang="en-US" dirty="0">
                  <a:sym typeface="Symbol" panose="05050102010706020507" pitchFamily="18" charset="2"/>
                </a:rPr>
                <a:t> </a:t>
              </a:r>
              <a:r>
                <a:rPr lang="en-US" dirty="0"/>
                <a:t>v</a:t>
              </a:r>
              <a:r>
                <a:rPr lang="en-US" baseline="-25000" dirty="0"/>
                <a:t>1</a:t>
              </a:r>
              <a:r>
                <a:rPr lang="en-US" dirty="0">
                  <a:sym typeface="Symbol" panose="05050102010706020507" pitchFamily="18" charset="2"/>
                </a:rPr>
                <a:t>  </a:t>
              </a:r>
              <a:r>
                <a:rPr lang="en-US" dirty="0"/>
                <a:t>t</a:t>
              </a:r>
              <a:r>
                <a:rPr lang="en-US" baseline="-25000" dirty="0"/>
                <a:t>2</a:t>
              </a:r>
              <a:r>
                <a:rPr lang="en-US" dirty="0">
                  <a:sym typeface="Symbol" panose="05050102010706020507" pitchFamily="18" charset="2"/>
                </a:rPr>
                <a:t></a:t>
              </a:r>
              <a:endParaRPr lang="en-US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651236" y="2535212"/>
              <a:ext cx="2990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694305" y="2099246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baseline="-25000" dirty="0"/>
                <a:t>2  </a:t>
              </a:r>
              <a:r>
                <a:rPr lang="en-US" dirty="0">
                  <a:sym typeface="Symbol" panose="05050102010706020507" pitchFamily="18" charset="2"/>
                </a:rPr>
                <a:t> </a:t>
              </a:r>
              <a:r>
                <a:rPr lang="en-US" dirty="0"/>
                <a:t>t</a:t>
              </a:r>
              <a:r>
                <a:rPr lang="en-US" baseline="-25000" dirty="0"/>
                <a:t>2</a:t>
              </a:r>
              <a:r>
                <a:rPr lang="en-US" dirty="0">
                  <a:sym typeface="Symbol" panose="05050102010706020507" pitchFamily="18" charset="2"/>
                </a:rPr>
                <a:t>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44069" y="1071124"/>
            <a:ext cx="2990553" cy="369332"/>
            <a:chOff x="4495800" y="737505"/>
            <a:chExt cx="2990553" cy="369332"/>
          </a:xfrm>
        </p:grpSpPr>
        <p:sp>
          <p:nvSpPr>
            <p:cNvPr id="31" name="TextBox 30"/>
            <p:cNvSpPr txBox="1"/>
            <p:nvPr/>
          </p:nvSpPr>
          <p:spPr>
            <a:xfrm>
              <a:off x="5305632" y="737505"/>
              <a:ext cx="13708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dirty="0">
                  <a:sym typeface="Symbol" panose="05050102010706020507" pitchFamily="18" charset="2"/>
                </a:rPr>
                <a:t>  v</a:t>
              </a:r>
              <a:r>
                <a:rPr lang="en-US" baseline="-25000" dirty="0"/>
                <a:t>  </a:t>
              </a:r>
              <a:r>
                <a:rPr lang="en-US" dirty="0">
                  <a:sym typeface="Symbol" panose="05050102010706020507" pitchFamily="18" charset="2"/>
                </a:rPr>
                <a:t> </a:t>
              </a:r>
              <a:r>
                <a:rPr lang="en-US" dirty="0"/>
                <a:t>true</a:t>
              </a: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4495800" y="749173"/>
              <a:ext cx="2990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744068" y="1927660"/>
            <a:ext cx="2990553" cy="369332"/>
            <a:chOff x="4677864" y="1987746"/>
            <a:chExt cx="2990553" cy="369332"/>
          </a:xfrm>
        </p:grpSpPr>
        <p:sp>
          <p:nvSpPr>
            <p:cNvPr id="35" name="TextBox 34"/>
            <p:cNvSpPr txBox="1"/>
            <p:nvPr/>
          </p:nvSpPr>
          <p:spPr>
            <a:xfrm>
              <a:off x="5388951" y="1987746"/>
              <a:ext cx="1568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/>
                <a:t>1</a:t>
              </a:r>
              <a:r>
                <a:rPr lang="en-US" dirty="0">
                  <a:sym typeface="Symbol" panose="05050102010706020507" pitchFamily="18" charset="2"/>
                </a:rPr>
                <a:t>  v</a:t>
              </a:r>
              <a:r>
                <a:rPr lang="en-US" baseline="-25000" dirty="0"/>
                <a:t>2  </a:t>
              </a:r>
              <a:r>
                <a:rPr lang="en-US" dirty="0">
                  <a:sym typeface="Symbol" panose="05050102010706020507" pitchFamily="18" charset="2"/>
                </a:rPr>
                <a:t> </a:t>
              </a:r>
              <a:r>
                <a:rPr lang="en-US" dirty="0"/>
                <a:t>false</a:t>
              </a: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677864" y="1999414"/>
              <a:ext cx="2990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778632" y="4042924"/>
            <a:ext cx="2990553" cy="740588"/>
            <a:chOff x="685800" y="3429000"/>
            <a:chExt cx="2990553" cy="740588"/>
          </a:xfrm>
        </p:grpSpPr>
        <p:sp>
          <p:nvSpPr>
            <p:cNvPr id="28" name="TextBox 27"/>
            <p:cNvSpPr txBox="1"/>
            <p:nvPr/>
          </p:nvSpPr>
          <p:spPr>
            <a:xfrm>
              <a:off x="1862065" y="3429000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baseline="-25000" dirty="0"/>
                <a:t>1 </a:t>
              </a:r>
              <a:r>
                <a:rPr lang="en-US" dirty="0">
                  <a:sym typeface="Symbol" panose="05050102010706020507" pitchFamily="18" charset="2"/>
                </a:rPr>
                <a:t> </a:t>
              </a:r>
              <a:r>
                <a:rPr lang="en-US" dirty="0"/>
                <a:t>t</a:t>
              </a:r>
              <a:r>
                <a:rPr lang="en-US" baseline="-25000" dirty="0"/>
                <a:t>1</a:t>
              </a:r>
              <a:r>
                <a:rPr lang="en-US" dirty="0">
                  <a:sym typeface="Symbol" panose="05050102010706020507" pitchFamily="18" charset="2"/>
                </a:rPr>
                <a:t>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412423" y="3800256"/>
              <a:ext cx="17684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baseline="-25000" dirty="0"/>
                <a:t>1</a:t>
              </a:r>
              <a:r>
                <a:rPr lang="en-US" dirty="0">
                  <a:sym typeface="Symbol" panose="05050102010706020507" pitchFamily="18" charset="2"/>
                </a:rPr>
                <a:t>   </a:t>
              </a:r>
              <a:r>
                <a:rPr lang="en-US" dirty="0"/>
                <a:t>t</a:t>
              </a:r>
              <a:r>
                <a:rPr lang="en-US" baseline="-25000" dirty="0"/>
                <a:t>2</a:t>
              </a:r>
              <a:r>
                <a:rPr lang="en-US" dirty="0">
                  <a:sym typeface="Symbol" panose="05050102010706020507" pitchFamily="18" charset="2"/>
                </a:rPr>
                <a:t>  </a:t>
              </a:r>
              <a:r>
                <a:rPr lang="en-US" dirty="0"/>
                <a:t>t</a:t>
              </a:r>
              <a:r>
                <a:rPr lang="en-US" baseline="-25000" dirty="0"/>
                <a:t>1</a:t>
              </a:r>
              <a:r>
                <a:rPr lang="en-US" dirty="0">
                  <a:sym typeface="Symbol" panose="05050102010706020507" pitchFamily="18" charset="2"/>
                </a:rPr>
                <a:t>   </a:t>
              </a:r>
              <a:r>
                <a:rPr lang="en-US" dirty="0"/>
                <a:t>t</a:t>
              </a:r>
              <a:r>
                <a:rPr lang="en-US" baseline="-25000" dirty="0"/>
                <a:t>2</a:t>
              </a:r>
              <a:endParaRPr lang="en-US" dirty="0"/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685800" y="3810000"/>
              <a:ext cx="2990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4766036" y="2769458"/>
            <a:ext cx="2990553" cy="793630"/>
            <a:chOff x="4766036" y="2751096"/>
            <a:chExt cx="2990553" cy="793630"/>
          </a:xfrm>
        </p:grpSpPr>
        <p:sp>
          <p:nvSpPr>
            <p:cNvPr id="62" name="TextBox 61"/>
            <p:cNvSpPr txBox="1"/>
            <p:nvPr/>
          </p:nvSpPr>
          <p:spPr>
            <a:xfrm>
              <a:off x="5240841" y="3175394"/>
              <a:ext cx="2040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/>
                <a:t>1</a:t>
              </a:r>
              <a:r>
                <a:rPr lang="en-US" dirty="0">
                  <a:sym typeface="Symbol" panose="05050102010706020507" pitchFamily="18" charset="2"/>
                </a:rPr>
                <a:t>  </a:t>
              </a:r>
              <a:r>
                <a:rPr lang="en-US" dirty="0"/>
                <a:t>t</a:t>
              </a:r>
              <a:r>
                <a:rPr lang="en-US" baseline="-25000" dirty="0"/>
                <a:t>2  </a:t>
              </a:r>
              <a:r>
                <a:rPr lang="en-US" dirty="0">
                  <a:sym typeface="Symbol" panose="05050102010706020507" pitchFamily="18" charset="2"/>
                </a:rPr>
                <a:t> </a:t>
              </a:r>
              <a:r>
                <a:rPr lang="en-US" dirty="0"/>
                <a:t>v</a:t>
              </a:r>
              <a:r>
                <a:rPr lang="en-US" baseline="-25000" dirty="0"/>
                <a:t>1</a:t>
              </a:r>
              <a:r>
                <a:rPr lang="en-US" dirty="0">
                  <a:sym typeface="Symbol" panose="05050102010706020507" pitchFamily="18" charset="2"/>
                </a:rPr>
                <a:t>  </a:t>
              </a:r>
              <a:r>
                <a:rPr lang="en-US" dirty="0"/>
                <a:t>t</a:t>
              </a:r>
              <a:r>
                <a:rPr lang="en-US" baseline="-25000" dirty="0"/>
                <a:t>2</a:t>
              </a:r>
              <a:r>
                <a:rPr lang="en-US" dirty="0">
                  <a:sym typeface="Symbol" panose="05050102010706020507" pitchFamily="18" charset="2"/>
                </a:rPr>
                <a:t></a:t>
              </a:r>
              <a:endParaRPr lang="en-US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4766036" y="3187062"/>
              <a:ext cx="2990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5809105" y="2751096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baseline="-25000" dirty="0"/>
                <a:t>2  </a:t>
              </a:r>
              <a:r>
                <a:rPr lang="en-US" dirty="0">
                  <a:sym typeface="Symbol" panose="05050102010706020507" pitchFamily="18" charset="2"/>
                </a:rPr>
                <a:t> </a:t>
              </a:r>
              <a:r>
                <a:rPr lang="en-US" dirty="0"/>
                <a:t>t</a:t>
              </a:r>
              <a:r>
                <a:rPr lang="en-US" baseline="-25000" dirty="0"/>
                <a:t>2</a:t>
              </a:r>
              <a:r>
                <a:rPr lang="en-US" dirty="0">
                  <a:sym typeface="Symbol" panose="05050102010706020507" pitchFamily="18" charset="2"/>
                </a:rPr>
                <a:t></a:t>
              </a:r>
              <a:endParaRPr lang="en-US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766037" y="1071124"/>
            <a:ext cx="2990553" cy="369332"/>
            <a:chOff x="4766037" y="1052762"/>
            <a:chExt cx="2990553" cy="369332"/>
          </a:xfrm>
        </p:grpSpPr>
        <p:sp>
          <p:nvSpPr>
            <p:cNvPr id="66" name="TextBox 65"/>
            <p:cNvSpPr txBox="1"/>
            <p:nvPr/>
          </p:nvSpPr>
          <p:spPr>
            <a:xfrm>
              <a:off x="5492352" y="1052762"/>
              <a:ext cx="1537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dirty="0">
                  <a:sym typeface="Symbol" panose="05050102010706020507" pitchFamily="18" charset="2"/>
                </a:rPr>
                <a:t>  v</a:t>
              </a:r>
              <a:r>
                <a:rPr lang="en-US" baseline="-25000" dirty="0"/>
                <a:t>  </a:t>
              </a:r>
              <a:r>
                <a:rPr lang="en-US" dirty="0">
                  <a:sym typeface="Symbol" panose="05050102010706020507" pitchFamily="18" charset="2"/>
                </a:rPr>
                <a:t> </a:t>
              </a:r>
              <a:r>
                <a:rPr lang="en-US" dirty="0"/>
                <a:t>false</a:t>
              </a:r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4766037" y="1064430"/>
              <a:ext cx="2990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4766036" y="1927660"/>
            <a:ext cx="2990553" cy="369332"/>
            <a:chOff x="4766036" y="1901929"/>
            <a:chExt cx="2990553" cy="369332"/>
          </a:xfrm>
        </p:grpSpPr>
        <p:sp>
          <p:nvSpPr>
            <p:cNvPr id="69" name="TextBox 68"/>
            <p:cNvSpPr txBox="1"/>
            <p:nvPr/>
          </p:nvSpPr>
          <p:spPr>
            <a:xfrm>
              <a:off x="5434002" y="1901929"/>
              <a:ext cx="16546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/>
                <a:t>1</a:t>
              </a:r>
              <a:r>
                <a:rPr lang="en-US" dirty="0">
                  <a:sym typeface="Symbol" panose="05050102010706020507" pitchFamily="18" charset="2"/>
                </a:rPr>
                <a:t>  v</a:t>
              </a:r>
              <a:r>
                <a:rPr lang="en-US" baseline="-25000" dirty="0"/>
                <a:t>2  </a:t>
              </a:r>
              <a:r>
                <a:rPr lang="en-US" dirty="0">
                  <a:sym typeface="Symbol" panose="05050102010706020507" pitchFamily="18" charset="2"/>
                </a:rPr>
                <a:t> </a:t>
              </a:r>
              <a:r>
                <a:rPr lang="en-US" dirty="0"/>
                <a:t>true</a:t>
              </a: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4766036" y="1913597"/>
              <a:ext cx="2990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4800600" y="4042924"/>
            <a:ext cx="2990553" cy="740588"/>
            <a:chOff x="4800600" y="4024562"/>
            <a:chExt cx="2990553" cy="740588"/>
          </a:xfrm>
        </p:grpSpPr>
        <p:sp>
          <p:nvSpPr>
            <p:cNvPr id="72" name="TextBox 71"/>
            <p:cNvSpPr txBox="1"/>
            <p:nvPr/>
          </p:nvSpPr>
          <p:spPr>
            <a:xfrm>
              <a:off x="5861302" y="4024562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baseline="-25000" dirty="0"/>
                <a:t>1 </a:t>
              </a:r>
              <a:r>
                <a:rPr lang="en-US" dirty="0">
                  <a:sym typeface="Symbol" panose="05050102010706020507" pitchFamily="18" charset="2"/>
                </a:rPr>
                <a:t> </a:t>
              </a:r>
              <a:r>
                <a:rPr lang="en-US" dirty="0"/>
                <a:t>t</a:t>
              </a:r>
              <a:r>
                <a:rPr lang="en-US" baseline="-25000" dirty="0"/>
                <a:t>1</a:t>
              </a:r>
              <a:r>
                <a:rPr lang="en-US" dirty="0">
                  <a:sym typeface="Symbol" panose="05050102010706020507" pitchFamily="18" charset="2"/>
                </a:rPr>
                <a:t>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311472" y="4395818"/>
              <a:ext cx="1968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baseline="-25000" dirty="0"/>
                <a:t>1</a:t>
              </a:r>
              <a:r>
                <a:rPr lang="en-US" dirty="0">
                  <a:sym typeface="Symbol" panose="05050102010706020507" pitchFamily="18" charset="2"/>
                </a:rPr>
                <a:t>  </a:t>
              </a:r>
              <a:r>
                <a:rPr lang="en-US" dirty="0"/>
                <a:t>t</a:t>
              </a:r>
              <a:r>
                <a:rPr lang="en-US" baseline="-25000" dirty="0"/>
                <a:t>2</a:t>
              </a:r>
              <a:r>
                <a:rPr lang="en-US" dirty="0">
                  <a:sym typeface="Symbol" panose="05050102010706020507" pitchFamily="18" charset="2"/>
                </a:rPr>
                <a:t>  </a:t>
              </a:r>
              <a:r>
                <a:rPr lang="en-US" dirty="0"/>
                <a:t>t</a:t>
              </a:r>
              <a:r>
                <a:rPr lang="en-US" baseline="-25000" dirty="0"/>
                <a:t>1</a:t>
              </a:r>
              <a:r>
                <a:rPr lang="en-US" dirty="0">
                  <a:sym typeface="Symbol" panose="05050102010706020507" pitchFamily="18" charset="2"/>
                </a:rPr>
                <a:t>  </a:t>
              </a:r>
              <a:r>
                <a:rPr lang="en-US" dirty="0"/>
                <a:t>t</a:t>
              </a:r>
              <a:r>
                <a:rPr lang="en-US" baseline="-25000" dirty="0"/>
                <a:t>2</a:t>
              </a:r>
              <a:endParaRPr lang="en-US" dirty="0"/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4800600" y="4405562"/>
              <a:ext cx="2990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8667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ym typeface="Symbol" panose="05050102010706020507" pitchFamily="18" charset="2"/>
              </a:rPr>
              <a:t>, , </a:t>
            </a:r>
            <a:r>
              <a:rPr lang="en-US" dirty="0"/>
              <a:t>, div, mod, </a:t>
            </a:r>
            <a:r>
              <a:rPr lang="en-US" dirty="0">
                <a:sym typeface="Symbol" panose="05050102010706020507" pitchFamily="18" charset="2"/>
              </a:rPr>
              <a:t>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517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778632" y="2395633"/>
            <a:ext cx="2990553" cy="793630"/>
            <a:chOff x="651236" y="2099246"/>
            <a:chExt cx="2990553" cy="793630"/>
          </a:xfrm>
        </p:grpSpPr>
        <p:sp>
          <p:nvSpPr>
            <p:cNvPr id="20" name="TextBox 19"/>
            <p:cNvSpPr txBox="1"/>
            <p:nvPr/>
          </p:nvSpPr>
          <p:spPr>
            <a:xfrm>
              <a:off x="1279127" y="2523544"/>
              <a:ext cx="1734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/>
                <a:t>1</a:t>
              </a:r>
              <a:r>
                <a:rPr lang="en-US" dirty="0">
                  <a:sym typeface="Symbol" panose="05050102010706020507" pitchFamily="18" charset="2"/>
                </a:rPr>
                <a:t>  </a:t>
              </a:r>
              <a:r>
                <a:rPr lang="en-US" dirty="0"/>
                <a:t>t</a:t>
              </a:r>
              <a:r>
                <a:rPr lang="en-US" baseline="-25000" dirty="0"/>
                <a:t>2  </a:t>
              </a:r>
              <a:r>
                <a:rPr lang="en-US" dirty="0">
                  <a:sym typeface="Symbol" panose="05050102010706020507" pitchFamily="18" charset="2"/>
                </a:rPr>
                <a:t> </a:t>
              </a:r>
              <a:r>
                <a:rPr lang="en-US" dirty="0"/>
                <a:t>v</a:t>
              </a:r>
              <a:r>
                <a:rPr lang="en-US" baseline="-25000" dirty="0"/>
                <a:t>1</a:t>
              </a:r>
              <a:r>
                <a:rPr lang="en-US" dirty="0">
                  <a:sym typeface="Symbol" panose="05050102010706020507" pitchFamily="18" charset="2"/>
                </a:rPr>
                <a:t>  </a:t>
              </a:r>
              <a:r>
                <a:rPr lang="en-US" dirty="0"/>
                <a:t>t</a:t>
              </a:r>
              <a:r>
                <a:rPr lang="en-US" baseline="-25000" dirty="0"/>
                <a:t>2</a:t>
              </a:r>
              <a:r>
                <a:rPr lang="en-US" dirty="0">
                  <a:sym typeface="Symbol" panose="05050102010706020507" pitchFamily="18" charset="2"/>
                </a:rPr>
                <a:t></a:t>
              </a:r>
              <a:endParaRPr lang="en-US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651236" y="2535212"/>
              <a:ext cx="2990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694305" y="2099246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baseline="-25000" dirty="0"/>
                <a:t>2  </a:t>
              </a:r>
              <a:r>
                <a:rPr lang="en-US" dirty="0">
                  <a:sym typeface="Symbol" panose="05050102010706020507" pitchFamily="18" charset="2"/>
                </a:rPr>
                <a:t> </a:t>
              </a:r>
              <a:r>
                <a:rPr lang="en-US" dirty="0"/>
                <a:t>t</a:t>
              </a:r>
              <a:r>
                <a:rPr lang="en-US" baseline="-25000" dirty="0"/>
                <a:t>2</a:t>
              </a:r>
              <a:r>
                <a:rPr lang="en-US" dirty="0">
                  <a:sym typeface="Symbol" panose="05050102010706020507" pitchFamily="18" charset="2"/>
                </a:rPr>
                <a:t></a:t>
              </a:r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78632" y="4042924"/>
            <a:ext cx="2990553" cy="740588"/>
            <a:chOff x="778632" y="4042924"/>
            <a:chExt cx="2990553" cy="740588"/>
          </a:xfrm>
        </p:grpSpPr>
        <p:sp>
          <p:nvSpPr>
            <p:cNvPr id="28" name="TextBox 27"/>
            <p:cNvSpPr txBox="1"/>
            <p:nvPr/>
          </p:nvSpPr>
          <p:spPr>
            <a:xfrm>
              <a:off x="1839334" y="4042924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baseline="-25000" dirty="0"/>
                <a:t>1 </a:t>
              </a:r>
              <a:r>
                <a:rPr lang="en-US" dirty="0">
                  <a:sym typeface="Symbol" panose="05050102010706020507" pitchFamily="18" charset="2"/>
                </a:rPr>
                <a:t> </a:t>
              </a:r>
              <a:r>
                <a:rPr lang="en-US" dirty="0"/>
                <a:t>t</a:t>
              </a:r>
              <a:r>
                <a:rPr lang="en-US" baseline="-25000" dirty="0"/>
                <a:t>1</a:t>
              </a:r>
              <a:r>
                <a:rPr lang="en-US" dirty="0">
                  <a:sym typeface="Symbol" panose="05050102010706020507" pitchFamily="18" charset="2"/>
                </a:rPr>
                <a:t>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416141" y="4414180"/>
              <a:ext cx="1715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baseline="-25000" dirty="0"/>
                <a:t>1</a:t>
              </a:r>
              <a:r>
                <a:rPr lang="en-US" dirty="0">
                  <a:sym typeface="Symbol" panose="05050102010706020507" pitchFamily="18" charset="2"/>
                </a:rPr>
                <a:t>  </a:t>
              </a:r>
              <a:r>
                <a:rPr lang="en-US" dirty="0"/>
                <a:t>t</a:t>
              </a:r>
              <a:r>
                <a:rPr lang="en-US" baseline="-25000" dirty="0"/>
                <a:t>2</a:t>
              </a:r>
              <a:r>
                <a:rPr lang="en-US" dirty="0">
                  <a:sym typeface="Symbol" panose="05050102010706020507" pitchFamily="18" charset="2"/>
                </a:rPr>
                <a:t>  </a:t>
              </a:r>
              <a:r>
                <a:rPr lang="en-US" dirty="0"/>
                <a:t>t</a:t>
              </a:r>
              <a:r>
                <a:rPr lang="en-US" baseline="-25000" dirty="0"/>
                <a:t>1</a:t>
              </a:r>
              <a:r>
                <a:rPr lang="en-US" dirty="0">
                  <a:sym typeface="Symbol" panose="05050102010706020507" pitchFamily="18" charset="2"/>
                </a:rPr>
                <a:t>  </a:t>
              </a:r>
              <a:r>
                <a:rPr lang="en-US" dirty="0"/>
                <a:t>t</a:t>
              </a:r>
              <a:r>
                <a:rPr lang="en-US" baseline="-25000" dirty="0"/>
                <a:t>2</a:t>
              </a:r>
              <a:endParaRPr lang="en-US" dirty="0"/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778632" y="4423924"/>
              <a:ext cx="2990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867745" y="856352"/>
            <a:ext cx="2990553" cy="781962"/>
            <a:chOff x="816901" y="1515030"/>
            <a:chExt cx="2990553" cy="781962"/>
          </a:xfrm>
        </p:grpSpPr>
        <p:sp>
          <p:nvSpPr>
            <p:cNvPr id="35" name="TextBox 34"/>
            <p:cNvSpPr txBox="1"/>
            <p:nvPr/>
          </p:nvSpPr>
          <p:spPr>
            <a:xfrm>
              <a:off x="1478359" y="1927660"/>
              <a:ext cx="16676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/>
                <a:t>1</a:t>
              </a:r>
              <a:r>
                <a:rPr lang="en-US" dirty="0">
                  <a:sym typeface="Symbol" panose="05050102010706020507" pitchFamily="18" charset="2"/>
                </a:rPr>
                <a:t>  v</a:t>
              </a:r>
              <a:r>
                <a:rPr lang="en-US" baseline="-25000" dirty="0"/>
                <a:t>2  </a:t>
              </a:r>
              <a:r>
                <a:rPr lang="en-US" dirty="0">
                  <a:sym typeface="Symbol" panose="05050102010706020507" pitchFamily="18" charset="2"/>
                </a:rPr>
                <a:t> result</a:t>
              </a:r>
              <a:endParaRPr lang="en-US" dirty="0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816901" y="1939328"/>
              <a:ext cx="2990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996464" y="1515030"/>
              <a:ext cx="26314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 </a:t>
              </a:r>
              <a:r>
                <a:rPr lang="en-US" dirty="0">
                  <a:sym typeface="Symbol" panose="05050102010706020507" pitchFamily="18" charset="2"/>
                </a:rPr>
                <a:t></a:t>
              </a:r>
              <a:r>
                <a:rPr lang="en-US" dirty="0"/>
                <a:t> compute(v</a:t>
              </a:r>
              <a:r>
                <a:rPr lang="en-US" baseline="-25000" dirty="0"/>
                <a:t>1</a:t>
              </a:r>
              <a:r>
                <a:rPr lang="en-US" dirty="0">
                  <a:sym typeface="Symbol" panose="05050102010706020507" pitchFamily="18" charset="2"/>
                </a:rPr>
                <a:t>  v</a:t>
              </a:r>
              <a:r>
                <a:rPr lang="en-US" baseline="-25000" dirty="0"/>
                <a:t>2</a:t>
              </a:r>
              <a:r>
                <a:rPr lang="en-US" dirty="0"/>
                <a:t>)  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852103" y="2395633"/>
            <a:ext cx="2990553" cy="793630"/>
            <a:chOff x="651236" y="2099246"/>
            <a:chExt cx="2990553" cy="793630"/>
          </a:xfrm>
        </p:grpSpPr>
        <p:sp>
          <p:nvSpPr>
            <p:cNvPr id="34" name="TextBox 33"/>
            <p:cNvSpPr txBox="1"/>
            <p:nvPr/>
          </p:nvSpPr>
          <p:spPr>
            <a:xfrm>
              <a:off x="1279127" y="2523544"/>
              <a:ext cx="1734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/>
                <a:t>1</a:t>
              </a:r>
              <a:r>
                <a:rPr lang="en-US" dirty="0">
                  <a:sym typeface="Symbol" panose="05050102010706020507" pitchFamily="18" charset="2"/>
                </a:rPr>
                <a:t>  </a:t>
              </a:r>
              <a:r>
                <a:rPr lang="en-US" dirty="0"/>
                <a:t>t</a:t>
              </a:r>
              <a:r>
                <a:rPr lang="en-US" baseline="-25000" dirty="0"/>
                <a:t>2  </a:t>
              </a:r>
              <a:r>
                <a:rPr lang="en-US" dirty="0">
                  <a:sym typeface="Symbol" panose="05050102010706020507" pitchFamily="18" charset="2"/>
                </a:rPr>
                <a:t> </a:t>
              </a:r>
              <a:r>
                <a:rPr lang="en-US" dirty="0"/>
                <a:t>v</a:t>
              </a:r>
              <a:r>
                <a:rPr lang="en-US" baseline="-25000" dirty="0"/>
                <a:t>1</a:t>
              </a:r>
              <a:r>
                <a:rPr lang="en-US" dirty="0">
                  <a:sym typeface="Symbol" panose="05050102010706020507" pitchFamily="18" charset="2"/>
                </a:rPr>
                <a:t>  </a:t>
              </a:r>
              <a:r>
                <a:rPr lang="en-US" dirty="0"/>
                <a:t>t</a:t>
              </a:r>
              <a:r>
                <a:rPr lang="en-US" baseline="-25000" dirty="0"/>
                <a:t>2</a:t>
              </a:r>
              <a:r>
                <a:rPr lang="en-US" dirty="0">
                  <a:sym typeface="Symbol" panose="05050102010706020507" pitchFamily="18" charset="2"/>
                </a:rPr>
                <a:t></a:t>
              </a:r>
              <a:endParaRPr lang="en-US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651236" y="2535212"/>
              <a:ext cx="2990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694305" y="2099246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baseline="-25000" dirty="0"/>
                <a:t>2  </a:t>
              </a:r>
              <a:r>
                <a:rPr lang="en-US" dirty="0">
                  <a:sym typeface="Symbol" panose="05050102010706020507" pitchFamily="18" charset="2"/>
                </a:rPr>
                <a:t> </a:t>
              </a:r>
              <a:r>
                <a:rPr lang="en-US" dirty="0"/>
                <a:t>t</a:t>
              </a:r>
              <a:r>
                <a:rPr lang="en-US" baseline="-25000" dirty="0"/>
                <a:t>2</a:t>
              </a:r>
              <a:r>
                <a:rPr lang="en-US" dirty="0">
                  <a:sym typeface="Symbol" panose="05050102010706020507" pitchFamily="18" charset="2"/>
                </a:rPr>
                <a:t></a:t>
              </a:r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852103" y="4042924"/>
            <a:ext cx="2990553" cy="740588"/>
            <a:chOff x="778632" y="4042924"/>
            <a:chExt cx="2990553" cy="740588"/>
          </a:xfrm>
        </p:grpSpPr>
        <p:sp>
          <p:nvSpPr>
            <p:cNvPr id="40" name="TextBox 39"/>
            <p:cNvSpPr txBox="1"/>
            <p:nvPr/>
          </p:nvSpPr>
          <p:spPr>
            <a:xfrm>
              <a:off x="1839334" y="4042924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baseline="-25000" dirty="0"/>
                <a:t>1 </a:t>
              </a:r>
              <a:r>
                <a:rPr lang="en-US" dirty="0">
                  <a:sym typeface="Symbol" panose="05050102010706020507" pitchFamily="18" charset="2"/>
                </a:rPr>
                <a:t> </a:t>
              </a:r>
              <a:r>
                <a:rPr lang="en-US" dirty="0"/>
                <a:t>t</a:t>
              </a:r>
              <a:r>
                <a:rPr lang="en-US" baseline="-25000" dirty="0"/>
                <a:t>1</a:t>
              </a:r>
              <a:r>
                <a:rPr lang="en-US" dirty="0">
                  <a:sym typeface="Symbol" panose="05050102010706020507" pitchFamily="18" charset="2"/>
                </a:rPr>
                <a:t>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416141" y="4414180"/>
              <a:ext cx="1662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baseline="-25000" dirty="0"/>
                <a:t>1</a:t>
              </a:r>
              <a:r>
                <a:rPr lang="en-US" dirty="0">
                  <a:sym typeface="Symbol" panose="05050102010706020507" pitchFamily="18" charset="2"/>
                </a:rPr>
                <a:t>  </a:t>
              </a:r>
              <a:r>
                <a:rPr lang="en-US" dirty="0"/>
                <a:t>t</a:t>
              </a:r>
              <a:r>
                <a:rPr lang="en-US" baseline="-25000" dirty="0"/>
                <a:t>2</a:t>
              </a:r>
              <a:r>
                <a:rPr lang="en-US" dirty="0">
                  <a:sym typeface="Symbol" panose="05050102010706020507" pitchFamily="18" charset="2"/>
                </a:rPr>
                <a:t>  </a:t>
              </a:r>
              <a:r>
                <a:rPr lang="en-US" dirty="0"/>
                <a:t>t</a:t>
              </a:r>
              <a:r>
                <a:rPr lang="en-US" baseline="-25000" dirty="0"/>
                <a:t>1</a:t>
              </a:r>
              <a:r>
                <a:rPr lang="en-US" dirty="0">
                  <a:sym typeface="Symbol" panose="05050102010706020507" pitchFamily="18" charset="2"/>
                </a:rPr>
                <a:t>  </a:t>
              </a:r>
              <a:r>
                <a:rPr lang="en-US" dirty="0"/>
                <a:t>t</a:t>
              </a:r>
              <a:r>
                <a:rPr lang="en-US" baseline="-25000" dirty="0"/>
                <a:t>2</a:t>
              </a:r>
              <a:endParaRPr lang="en-US" dirty="0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778632" y="4423924"/>
              <a:ext cx="2990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941216" y="856352"/>
            <a:ext cx="2990553" cy="781962"/>
            <a:chOff x="816901" y="1515030"/>
            <a:chExt cx="2990553" cy="781962"/>
          </a:xfrm>
        </p:grpSpPr>
        <p:sp>
          <p:nvSpPr>
            <p:cNvPr id="47" name="TextBox 46"/>
            <p:cNvSpPr txBox="1"/>
            <p:nvPr/>
          </p:nvSpPr>
          <p:spPr>
            <a:xfrm>
              <a:off x="1478359" y="1927660"/>
              <a:ext cx="16676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/>
                <a:t>1</a:t>
              </a:r>
              <a:r>
                <a:rPr lang="en-US" dirty="0">
                  <a:sym typeface="Symbol" panose="05050102010706020507" pitchFamily="18" charset="2"/>
                </a:rPr>
                <a:t>  v</a:t>
              </a:r>
              <a:r>
                <a:rPr lang="en-US" baseline="-25000" dirty="0"/>
                <a:t>2  </a:t>
              </a:r>
              <a:r>
                <a:rPr lang="en-US" dirty="0">
                  <a:sym typeface="Symbol" panose="05050102010706020507" pitchFamily="18" charset="2"/>
                </a:rPr>
                <a:t> result</a:t>
              </a:r>
              <a:endParaRPr lang="en-US" dirty="0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816901" y="1939328"/>
              <a:ext cx="2990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996464" y="1515030"/>
              <a:ext cx="26314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 </a:t>
              </a:r>
              <a:r>
                <a:rPr lang="en-US" dirty="0">
                  <a:sym typeface="Symbol" panose="05050102010706020507" pitchFamily="18" charset="2"/>
                </a:rPr>
                <a:t></a:t>
              </a:r>
              <a:r>
                <a:rPr lang="en-US" dirty="0"/>
                <a:t> compute(v</a:t>
              </a:r>
              <a:r>
                <a:rPr lang="en-US" baseline="-25000" dirty="0"/>
                <a:t>1</a:t>
              </a:r>
              <a:r>
                <a:rPr lang="en-US" dirty="0">
                  <a:sym typeface="Symbol" panose="05050102010706020507" pitchFamily="18" charset="2"/>
                </a:rPr>
                <a:t>  v</a:t>
              </a:r>
              <a:r>
                <a:rPr lang="en-US" baseline="-25000" dirty="0"/>
                <a:t>2</a:t>
              </a:r>
              <a:r>
                <a:rPr lang="en-US" dirty="0"/>
                <a:t>)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7034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2932896" y="2488623"/>
            <a:ext cx="2990553" cy="793630"/>
            <a:chOff x="651236" y="2099246"/>
            <a:chExt cx="2990553" cy="793630"/>
          </a:xfrm>
        </p:grpSpPr>
        <p:sp>
          <p:nvSpPr>
            <p:cNvPr id="20" name="TextBox 19"/>
            <p:cNvSpPr txBox="1"/>
            <p:nvPr/>
          </p:nvSpPr>
          <p:spPr>
            <a:xfrm>
              <a:off x="1279127" y="2523544"/>
              <a:ext cx="17123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/>
                <a:t>1</a:t>
              </a:r>
              <a:r>
                <a:rPr lang="en-US" dirty="0">
                  <a:sym typeface="Symbol" panose="05050102010706020507" pitchFamily="18" charset="2"/>
                </a:rPr>
                <a:t>  </a:t>
              </a:r>
              <a:r>
                <a:rPr lang="en-US" dirty="0"/>
                <a:t>t</a:t>
              </a:r>
              <a:r>
                <a:rPr lang="en-US" baseline="-25000" dirty="0"/>
                <a:t>2  </a:t>
              </a:r>
              <a:r>
                <a:rPr lang="en-US" dirty="0">
                  <a:sym typeface="Symbol" panose="05050102010706020507" pitchFamily="18" charset="2"/>
                </a:rPr>
                <a:t> </a:t>
              </a:r>
              <a:r>
                <a:rPr lang="en-US" dirty="0"/>
                <a:t>v</a:t>
              </a:r>
              <a:r>
                <a:rPr lang="en-US" baseline="-25000" dirty="0"/>
                <a:t>1</a:t>
              </a:r>
              <a:r>
                <a:rPr lang="en-US" dirty="0">
                  <a:sym typeface="Symbol" panose="05050102010706020507" pitchFamily="18" charset="2"/>
                </a:rPr>
                <a:t>  </a:t>
              </a:r>
              <a:r>
                <a:rPr lang="en-US" dirty="0"/>
                <a:t>t</a:t>
              </a:r>
              <a:r>
                <a:rPr lang="en-US" baseline="-25000" dirty="0"/>
                <a:t>2</a:t>
              </a:r>
              <a:r>
                <a:rPr lang="en-US" dirty="0">
                  <a:sym typeface="Symbol" panose="05050102010706020507" pitchFamily="18" charset="2"/>
                </a:rPr>
                <a:t></a:t>
              </a:r>
              <a:endParaRPr lang="en-US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651236" y="2535212"/>
              <a:ext cx="2990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694305" y="2099246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baseline="-25000" dirty="0"/>
                <a:t>2  </a:t>
              </a:r>
              <a:r>
                <a:rPr lang="en-US" dirty="0">
                  <a:sym typeface="Symbol" panose="05050102010706020507" pitchFamily="18" charset="2"/>
                </a:rPr>
                <a:t> </a:t>
              </a:r>
              <a:r>
                <a:rPr lang="en-US" dirty="0"/>
                <a:t>t</a:t>
              </a:r>
              <a:r>
                <a:rPr lang="en-US" baseline="-25000" dirty="0"/>
                <a:t>2</a:t>
              </a:r>
              <a:r>
                <a:rPr lang="en-US" dirty="0">
                  <a:sym typeface="Symbol" panose="05050102010706020507" pitchFamily="18" charset="2"/>
                </a:rPr>
                <a:t></a:t>
              </a:r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932896" y="4135914"/>
            <a:ext cx="2990553" cy="740588"/>
            <a:chOff x="778632" y="4042924"/>
            <a:chExt cx="2990553" cy="740588"/>
          </a:xfrm>
        </p:grpSpPr>
        <p:sp>
          <p:nvSpPr>
            <p:cNvPr id="28" name="TextBox 27"/>
            <p:cNvSpPr txBox="1"/>
            <p:nvPr/>
          </p:nvSpPr>
          <p:spPr>
            <a:xfrm>
              <a:off x="1839334" y="4042924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baseline="-25000" dirty="0"/>
                <a:t>1 </a:t>
              </a:r>
              <a:r>
                <a:rPr lang="en-US" dirty="0">
                  <a:sym typeface="Symbol" panose="05050102010706020507" pitchFamily="18" charset="2"/>
                </a:rPr>
                <a:t> </a:t>
              </a:r>
              <a:r>
                <a:rPr lang="en-US" dirty="0"/>
                <a:t>t</a:t>
              </a:r>
              <a:r>
                <a:rPr lang="en-US" baseline="-25000" dirty="0"/>
                <a:t>1</a:t>
              </a:r>
              <a:r>
                <a:rPr lang="en-US" dirty="0">
                  <a:sym typeface="Symbol" panose="05050102010706020507" pitchFamily="18" charset="2"/>
                </a:rPr>
                <a:t>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416141" y="4414180"/>
              <a:ext cx="1640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baseline="-25000" dirty="0"/>
                <a:t>1</a:t>
              </a:r>
              <a:r>
                <a:rPr lang="en-US" dirty="0">
                  <a:sym typeface="Symbol" panose="05050102010706020507" pitchFamily="18" charset="2"/>
                </a:rPr>
                <a:t>  </a:t>
              </a:r>
              <a:r>
                <a:rPr lang="en-US" dirty="0"/>
                <a:t>t</a:t>
              </a:r>
              <a:r>
                <a:rPr lang="en-US" baseline="-25000" dirty="0"/>
                <a:t>2</a:t>
              </a:r>
              <a:r>
                <a:rPr lang="en-US" dirty="0">
                  <a:sym typeface="Symbol" panose="05050102010706020507" pitchFamily="18" charset="2"/>
                </a:rPr>
                <a:t>  </a:t>
              </a:r>
              <a:r>
                <a:rPr lang="en-US" dirty="0"/>
                <a:t>t</a:t>
              </a:r>
              <a:r>
                <a:rPr lang="en-US" baseline="-25000" dirty="0"/>
                <a:t>1</a:t>
              </a:r>
              <a:r>
                <a:rPr lang="en-US" dirty="0">
                  <a:sym typeface="Symbol" panose="05050102010706020507" pitchFamily="18" charset="2"/>
                </a:rPr>
                <a:t>  </a:t>
              </a:r>
              <a:r>
                <a:rPr lang="en-US" dirty="0"/>
                <a:t>t</a:t>
              </a:r>
              <a:r>
                <a:rPr lang="en-US" baseline="-25000" dirty="0"/>
                <a:t>2</a:t>
              </a:r>
              <a:endParaRPr lang="en-US" dirty="0"/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778632" y="4423924"/>
              <a:ext cx="2990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3022009" y="949342"/>
            <a:ext cx="2990553" cy="781962"/>
            <a:chOff x="816901" y="1515030"/>
            <a:chExt cx="2990553" cy="781962"/>
          </a:xfrm>
        </p:grpSpPr>
        <p:sp>
          <p:nvSpPr>
            <p:cNvPr id="35" name="TextBox 34"/>
            <p:cNvSpPr txBox="1"/>
            <p:nvPr/>
          </p:nvSpPr>
          <p:spPr>
            <a:xfrm>
              <a:off x="1478359" y="1927660"/>
              <a:ext cx="1656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/>
                <a:t>1</a:t>
              </a:r>
              <a:r>
                <a:rPr lang="en-US" dirty="0">
                  <a:sym typeface="Symbol" panose="05050102010706020507" pitchFamily="18" charset="2"/>
                </a:rPr>
                <a:t>  v</a:t>
              </a:r>
              <a:r>
                <a:rPr lang="en-US" baseline="-25000" dirty="0"/>
                <a:t>2  </a:t>
              </a:r>
              <a:r>
                <a:rPr lang="en-US" dirty="0">
                  <a:sym typeface="Symbol" panose="05050102010706020507" pitchFamily="18" charset="2"/>
                </a:rPr>
                <a:t> result</a:t>
              </a:r>
              <a:endParaRPr lang="en-US" dirty="0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816901" y="1939328"/>
              <a:ext cx="2990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996464" y="1515030"/>
              <a:ext cx="26202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 </a:t>
              </a:r>
              <a:r>
                <a:rPr lang="en-US" dirty="0">
                  <a:sym typeface="Symbol" panose="05050102010706020507" pitchFamily="18" charset="2"/>
                </a:rPr>
                <a:t></a:t>
              </a:r>
              <a:r>
                <a:rPr lang="en-US" dirty="0"/>
                <a:t> compute(v</a:t>
              </a:r>
              <a:r>
                <a:rPr lang="en-US" baseline="-25000" dirty="0"/>
                <a:t>1</a:t>
              </a:r>
              <a:r>
                <a:rPr lang="en-US" dirty="0">
                  <a:sym typeface="Symbol" panose="05050102010706020507" pitchFamily="18" charset="2"/>
                </a:rPr>
                <a:t>  v</a:t>
              </a:r>
              <a:r>
                <a:rPr lang="en-US" baseline="-25000" dirty="0"/>
                <a:t>2</a:t>
              </a:r>
              <a:r>
                <a:rPr lang="en-US" dirty="0"/>
                <a:t>)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0890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778632" y="2395633"/>
            <a:ext cx="2990553" cy="793630"/>
            <a:chOff x="778632" y="2395633"/>
            <a:chExt cx="2990553" cy="793630"/>
          </a:xfrm>
        </p:grpSpPr>
        <p:sp>
          <p:nvSpPr>
            <p:cNvPr id="20" name="TextBox 19"/>
            <p:cNvSpPr txBox="1"/>
            <p:nvPr/>
          </p:nvSpPr>
          <p:spPr>
            <a:xfrm>
              <a:off x="1254238" y="2819931"/>
              <a:ext cx="20393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/>
                <a:t>1</a:t>
              </a:r>
              <a:r>
                <a:rPr lang="en-US" dirty="0">
                  <a:sym typeface="Symbol" panose="05050102010706020507" pitchFamily="18" charset="2"/>
                </a:rPr>
                <a:t> div </a:t>
              </a:r>
              <a:r>
                <a:rPr lang="en-US" dirty="0"/>
                <a:t>t</a:t>
              </a:r>
              <a:r>
                <a:rPr lang="en-US" baseline="-25000" dirty="0"/>
                <a:t>2  </a:t>
              </a:r>
              <a:r>
                <a:rPr lang="en-US" dirty="0">
                  <a:sym typeface="Symbol" panose="05050102010706020507" pitchFamily="18" charset="2"/>
                </a:rPr>
                <a:t> </a:t>
              </a:r>
              <a:r>
                <a:rPr lang="en-US" dirty="0"/>
                <a:t>v</a:t>
              </a:r>
              <a:r>
                <a:rPr lang="en-US" baseline="-25000" dirty="0"/>
                <a:t>1</a:t>
              </a:r>
              <a:r>
                <a:rPr lang="en-US" dirty="0">
                  <a:sym typeface="Symbol" panose="05050102010706020507" pitchFamily="18" charset="2"/>
                </a:rPr>
                <a:t> div </a:t>
              </a:r>
              <a:r>
                <a:rPr lang="en-US" dirty="0"/>
                <a:t>t</a:t>
              </a:r>
              <a:r>
                <a:rPr lang="en-US" baseline="-25000" dirty="0"/>
                <a:t>2</a:t>
              </a:r>
              <a:r>
                <a:rPr lang="en-US" dirty="0">
                  <a:sym typeface="Symbol" panose="05050102010706020507" pitchFamily="18" charset="2"/>
                </a:rPr>
                <a:t></a:t>
              </a:r>
              <a:endParaRPr lang="en-US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778632" y="2831599"/>
              <a:ext cx="2990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821701" y="2395633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baseline="-25000" dirty="0"/>
                <a:t>2  </a:t>
              </a:r>
              <a:r>
                <a:rPr lang="en-US" dirty="0">
                  <a:sym typeface="Symbol" panose="05050102010706020507" pitchFamily="18" charset="2"/>
                </a:rPr>
                <a:t> </a:t>
              </a:r>
              <a:r>
                <a:rPr lang="en-US" dirty="0"/>
                <a:t>t</a:t>
              </a:r>
              <a:r>
                <a:rPr lang="en-US" baseline="-25000" dirty="0"/>
                <a:t>2</a:t>
              </a:r>
              <a:r>
                <a:rPr lang="en-US" dirty="0">
                  <a:sym typeface="Symbol" panose="05050102010706020507" pitchFamily="18" charset="2"/>
                </a:rPr>
                <a:t></a:t>
              </a:r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78632" y="4042924"/>
            <a:ext cx="2990553" cy="740588"/>
            <a:chOff x="778632" y="4042924"/>
            <a:chExt cx="2990553" cy="740588"/>
          </a:xfrm>
        </p:grpSpPr>
        <p:sp>
          <p:nvSpPr>
            <p:cNvPr id="28" name="TextBox 27"/>
            <p:cNvSpPr txBox="1"/>
            <p:nvPr/>
          </p:nvSpPr>
          <p:spPr>
            <a:xfrm>
              <a:off x="1839334" y="4042924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baseline="-25000" dirty="0"/>
                <a:t>1 </a:t>
              </a:r>
              <a:r>
                <a:rPr lang="en-US" dirty="0">
                  <a:sym typeface="Symbol" panose="05050102010706020507" pitchFamily="18" charset="2"/>
                </a:rPr>
                <a:t> </a:t>
              </a:r>
              <a:r>
                <a:rPr lang="en-US" dirty="0"/>
                <a:t>t</a:t>
              </a:r>
              <a:r>
                <a:rPr lang="en-US" baseline="-25000" dirty="0"/>
                <a:t>1</a:t>
              </a:r>
              <a:r>
                <a:rPr lang="en-US" dirty="0">
                  <a:sym typeface="Symbol" panose="05050102010706020507" pitchFamily="18" charset="2"/>
                </a:rPr>
                <a:t>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90306" y="4414180"/>
              <a:ext cx="1967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baseline="-25000" dirty="0"/>
                <a:t>1</a:t>
              </a:r>
              <a:r>
                <a:rPr lang="en-US" dirty="0">
                  <a:sym typeface="Symbol" panose="05050102010706020507" pitchFamily="18" charset="2"/>
                </a:rPr>
                <a:t> div </a:t>
              </a:r>
              <a:r>
                <a:rPr lang="en-US" dirty="0"/>
                <a:t>t</a:t>
              </a:r>
              <a:r>
                <a:rPr lang="en-US" baseline="-25000" dirty="0"/>
                <a:t>2</a:t>
              </a:r>
              <a:r>
                <a:rPr lang="en-US" dirty="0">
                  <a:sym typeface="Symbol" panose="05050102010706020507" pitchFamily="18" charset="2"/>
                </a:rPr>
                <a:t>  </a:t>
              </a:r>
              <a:r>
                <a:rPr lang="en-US" dirty="0"/>
                <a:t>t</a:t>
              </a:r>
              <a:r>
                <a:rPr lang="en-US" baseline="-25000" dirty="0"/>
                <a:t>1</a:t>
              </a:r>
              <a:r>
                <a:rPr lang="en-US" dirty="0">
                  <a:sym typeface="Symbol" panose="05050102010706020507" pitchFamily="18" charset="2"/>
                </a:rPr>
                <a:t> div </a:t>
              </a:r>
              <a:r>
                <a:rPr lang="en-US" dirty="0"/>
                <a:t>t</a:t>
              </a:r>
              <a:r>
                <a:rPr lang="en-US" baseline="-25000" dirty="0"/>
                <a:t>2</a:t>
              </a:r>
              <a:endParaRPr lang="en-US" dirty="0"/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778632" y="4423924"/>
              <a:ext cx="2990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867745" y="856352"/>
            <a:ext cx="2990553" cy="781962"/>
            <a:chOff x="867745" y="856352"/>
            <a:chExt cx="2990553" cy="781962"/>
          </a:xfrm>
        </p:grpSpPr>
        <p:sp>
          <p:nvSpPr>
            <p:cNvPr id="35" name="TextBox 34"/>
            <p:cNvSpPr txBox="1"/>
            <p:nvPr/>
          </p:nvSpPr>
          <p:spPr>
            <a:xfrm>
              <a:off x="1453060" y="1268982"/>
              <a:ext cx="1819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/>
                <a:t>1</a:t>
              </a:r>
              <a:r>
                <a:rPr lang="en-US" dirty="0">
                  <a:sym typeface="Symbol" panose="05050102010706020507" pitchFamily="18" charset="2"/>
                </a:rPr>
                <a:t> div v</a:t>
              </a:r>
              <a:r>
                <a:rPr lang="en-US" baseline="-25000" dirty="0"/>
                <a:t>2  </a:t>
              </a:r>
              <a:r>
                <a:rPr lang="en-US" dirty="0">
                  <a:sym typeface="Symbol" panose="05050102010706020507" pitchFamily="18" charset="2"/>
                </a:rPr>
                <a:t> result</a:t>
              </a:r>
              <a:endParaRPr lang="en-US" dirty="0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867745" y="1280650"/>
              <a:ext cx="2990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971166" y="856352"/>
              <a:ext cx="2783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 </a:t>
              </a:r>
              <a:r>
                <a:rPr lang="en-US" dirty="0">
                  <a:sym typeface="Symbol" panose="05050102010706020507" pitchFamily="18" charset="2"/>
                </a:rPr>
                <a:t></a:t>
              </a:r>
              <a:r>
                <a:rPr lang="en-US" dirty="0"/>
                <a:t> compute(v</a:t>
              </a:r>
              <a:r>
                <a:rPr lang="en-US" baseline="-25000" dirty="0"/>
                <a:t>1</a:t>
              </a:r>
              <a:r>
                <a:rPr lang="en-US" dirty="0">
                  <a:sym typeface="Symbol" panose="05050102010706020507" pitchFamily="18" charset="2"/>
                </a:rPr>
                <a:t> div v</a:t>
              </a:r>
              <a:r>
                <a:rPr lang="en-US" baseline="-25000" dirty="0"/>
                <a:t>2</a:t>
              </a:r>
              <a:r>
                <a:rPr lang="en-US" dirty="0"/>
                <a:t>)  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231823" y="2393051"/>
            <a:ext cx="2990553" cy="793630"/>
            <a:chOff x="778632" y="2395633"/>
            <a:chExt cx="2990553" cy="793630"/>
          </a:xfrm>
        </p:grpSpPr>
        <p:sp>
          <p:nvSpPr>
            <p:cNvPr id="31" name="TextBox 30"/>
            <p:cNvSpPr txBox="1"/>
            <p:nvPr/>
          </p:nvSpPr>
          <p:spPr>
            <a:xfrm>
              <a:off x="1254238" y="2819931"/>
              <a:ext cx="2337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/>
                <a:t>1</a:t>
              </a:r>
              <a:r>
                <a:rPr lang="en-US" dirty="0">
                  <a:sym typeface="Symbol" panose="05050102010706020507" pitchFamily="18" charset="2"/>
                </a:rPr>
                <a:t> mod </a:t>
              </a:r>
              <a:r>
                <a:rPr lang="en-US" dirty="0"/>
                <a:t>t</a:t>
              </a:r>
              <a:r>
                <a:rPr lang="en-US" baseline="-25000" dirty="0"/>
                <a:t>2  </a:t>
              </a:r>
              <a:r>
                <a:rPr lang="en-US" dirty="0">
                  <a:sym typeface="Symbol" panose="05050102010706020507" pitchFamily="18" charset="2"/>
                </a:rPr>
                <a:t> </a:t>
              </a:r>
              <a:r>
                <a:rPr lang="en-US" dirty="0"/>
                <a:t>v</a:t>
              </a:r>
              <a:r>
                <a:rPr lang="en-US" baseline="-25000" dirty="0"/>
                <a:t>1</a:t>
              </a:r>
              <a:r>
                <a:rPr lang="en-US" dirty="0">
                  <a:sym typeface="Symbol" panose="05050102010706020507" pitchFamily="18" charset="2"/>
                </a:rPr>
                <a:t> mod </a:t>
              </a:r>
              <a:r>
                <a:rPr lang="en-US" dirty="0"/>
                <a:t>t</a:t>
              </a:r>
              <a:r>
                <a:rPr lang="en-US" baseline="-25000" dirty="0"/>
                <a:t>2</a:t>
              </a:r>
              <a:r>
                <a:rPr lang="en-US" dirty="0">
                  <a:sym typeface="Symbol" panose="05050102010706020507" pitchFamily="18" charset="2"/>
                </a:rPr>
                <a:t></a:t>
              </a:r>
              <a:endParaRPr lang="en-US" dirty="0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778632" y="2831599"/>
              <a:ext cx="2990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821701" y="2395633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baseline="-25000" dirty="0"/>
                <a:t>2  </a:t>
              </a:r>
              <a:r>
                <a:rPr lang="en-US" dirty="0">
                  <a:sym typeface="Symbol" panose="05050102010706020507" pitchFamily="18" charset="2"/>
                </a:rPr>
                <a:t> </a:t>
              </a:r>
              <a:r>
                <a:rPr lang="en-US" dirty="0"/>
                <a:t>t</a:t>
              </a:r>
              <a:r>
                <a:rPr lang="en-US" baseline="-25000" dirty="0"/>
                <a:t>2</a:t>
              </a:r>
              <a:r>
                <a:rPr lang="en-US" dirty="0">
                  <a:sym typeface="Symbol" panose="05050102010706020507" pitchFamily="18" charset="2"/>
                </a:rPr>
                <a:t></a:t>
              </a:r>
              <a:endParaRPr lang="en-US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231823" y="4040342"/>
            <a:ext cx="2990553" cy="740588"/>
            <a:chOff x="778632" y="4042924"/>
            <a:chExt cx="2990553" cy="740588"/>
          </a:xfrm>
        </p:grpSpPr>
        <p:sp>
          <p:nvSpPr>
            <p:cNvPr id="51" name="TextBox 50"/>
            <p:cNvSpPr txBox="1"/>
            <p:nvPr/>
          </p:nvSpPr>
          <p:spPr>
            <a:xfrm>
              <a:off x="1839334" y="4042924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baseline="-25000" dirty="0"/>
                <a:t>1 </a:t>
              </a:r>
              <a:r>
                <a:rPr lang="en-US" dirty="0">
                  <a:sym typeface="Symbol" panose="05050102010706020507" pitchFamily="18" charset="2"/>
                </a:rPr>
                <a:t> </a:t>
              </a:r>
              <a:r>
                <a:rPr lang="en-US" dirty="0"/>
                <a:t>t</a:t>
              </a:r>
              <a:r>
                <a:rPr lang="en-US" baseline="-25000" dirty="0"/>
                <a:t>1</a:t>
              </a:r>
              <a:r>
                <a:rPr lang="en-US" dirty="0">
                  <a:sym typeface="Symbol" panose="05050102010706020507" pitchFamily="18" charset="2"/>
                </a:rPr>
                <a:t>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290306" y="4414180"/>
              <a:ext cx="2265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baseline="-25000" dirty="0"/>
                <a:t>1</a:t>
              </a:r>
              <a:r>
                <a:rPr lang="en-US" dirty="0">
                  <a:sym typeface="Symbol" panose="05050102010706020507" pitchFamily="18" charset="2"/>
                </a:rPr>
                <a:t> mod </a:t>
              </a:r>
              <a:r>
                <a:rPr lang="en-US" dirty="0"/>
                <a:t>t</a:t>
              </a:r>
              <a:r>
                <a:rPr lang="en-US" baseline="-25000" dirty="0"/>
                <a:t>2</a:t>
              </a:r>
              <a:r>
                <a:rPr lang="en-US" dirty="0">
                  <a:sym typeface="Symbol" panose="05050102010706020507" pitchFamily="18" charset="2"/>
                </a:rPr>
                <a:t>  </a:t>
              </a:r>
              <a:r>
                <a:rPr lang="en-US" dirty="0"/>
                <a:t>t</a:t>
              </a:r>
              <a:r>
                <a:rPr lang="en-US" baseline="-25000" dirty="0"/>
                <a:t>1</a:t>
              </a:r>
              <a:r>
                <a:rPr lang="en-US" dirty="0">
                  <a:sym typeface="Symbol" panose="05050102010706020507" pitchFamily="18" charset="2"/>
                </a:rPr>
                <a:t> mod </a:t>
              </a:r>
              <a:r>
                <a:rPr lang="en-US" dirty="0"/>
                <a:t>t</a:t>
              </a:r>
              <a:r>
                <a:rPr lang="en-US" baseline="-25000" dirty="0"/>
                <a:t>2</a:t>
              </a:r>
              <a:endParaRPr lang="en-US" dirty="0"/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778632" y="4423924"/>
              <a:ext cx="2990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5320936" y="853770"/>
            <a:ext cx="3036212" cy="781962"/>
            <a:chOff x="867745" y="856352"/>
            <a:chExt cx="3036212" cy="781962"/>
          </a:xfrm>
        </p:grpSpPr>
        <p:sp>
          <p:nvSpPr>
            <p:cNvPr id="55" name="TextBox 54"/>
            <p:cNvSpPr txBox="1"/>
            <p:nvPr/>
          </p:nvSpPr>
          <p:spPr>
            <a:xfrm>
              <a:off x="1453060" y="1268982"/>
              <a:ext cx="19690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/>
                <a:t>1</a:t>
              </a:r>
              <a:r>
                <a:rPr lang="en-US" dirty="0">
                  <a:sym typeface="Symbol" panose="05050102010706020507" pitchFamily="18" charset="2"/>
                </a:rPr>
                <a:t> mod v</a:t>
              </a:r>
              <a:r>
                <a:rPr lang="en-US" baseline="-25000" dirty="0"/>
                <a:t>2  </a:t>
              </a:r>
              <a:r>
                <a:rPr lang="en-US" dirty="0">
                  <a:sym typeface="Symbol" panose="05050102010706020507" pitchFamily="18" charset="2"/>
                </a:rPr>
                <a:t> result</a:t>
              </a:r>
              <a:endParaRPr lang="en-US" dirty="0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867745" y="1280650"/>
              <a:ext cx="2990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971166" y="856352"/>
              <a:ext cx="29327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 </a:t>
              </a:r>
              <a:r>
                <a:rPr lang="en-US" dirty="0">
                  <a:sym typeface="Symbol" panose="05050102010706020507" pitchFamily="18" charset="2"/>
                </a:rPr>
                <a:t></a:t>
              </a:r>
              <a:r>
                <a:rPr lang="en-US" dirty="0"/>
                <a:t> compute(v</a:t>
              </a:r>
              <a:r>
                <a:rPr lang="en-US" baseline="-25000" dirty="0"/>
                <a:t>1</a:t>
              </a:r>
              <a:r>
                <a:rPr lang="en-US" dirty="0">
                  <a:sym typeface="Symbol" panose="05050102010706020507" pitchFamily="18" charset="2"/>
                </a:rPr>
                <a:t> mod v</a:t>
              </a:r>
              <a:r>
                <a:rPr lang="en-US" baseline="-25000" dirty="0"/>
                <a:t>2</a:t>
              </a:r>
              <a:r>
                <a:rPr lang="en-US" dirty="0"/>
                <a:t>)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3705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application</a:t>
            </a:r>
          </a:p>
        </p:txBody>
      </p:sp>
    </p:spTree>
    <p:extLst>
      <p:ext uri="{BB962C8B-B14F-4D97-AF65-F5344CB8AC3E}">
        <p14:creationId xmlns:p14="http://schemas.microsoft.com/office/powerpoint/2010/main" val="2800894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assumptions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assume that the formal parameter of a function value is a single variable (e.g., as oppose to a matching pattern)</a:t>
            </a:r>
          </a:p>
          <a:p>
            <a:r>
              <a:rPr lang="en-US" dirty="0"/>
              <a:t> We assume that all variables are unique and that renaming of variables (i.e., alpha-conversion) takes place as needed to assure this property.</a:t>
            </a:r>
          </a:p>
        </p:txBody>
      </p:sp>
    </p:spTree>
    <p:extLst>
      <p:ext uri="{BB962C8B-B14F-4D97-AF65-F5344CB8AC3E}">
        <p14:creationId xmlns:p14="http://schemas.microsoft.com/office/powerpoint/2010/main" val="53829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Machines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3851667"/>
          </a:xfrm>
        </p:spPr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dirty="0">
                <a:solidFill>
                  <a:srgbClr val="C00000"/>
                </a:solidFill>
              </a:rPr>
              <a:t>abstract machine</a:t>
            </a:r>
            <a:r>
              <a:rPr lang="en-US" dirty="0"/>
              <a:t> consists of:</a:t>
            </a:r>
          </a:p>
          <a:p>
            <a:pPr lvl="1"/>
            <a:r>
              <a:rPr lang="en-US" dirty="0"/>
              <a:t>a set of </a:t>
            </a:r>
            <a:r>
              <a:rPr lang="en-US" dirty="0">
                <a:solidFill>
                  <a:srgbClr val="C00000"/>
                </a:solidFill>
              </a:rPr>
              <a:t>states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transition relation </a:t>
            </a:r>
            <a:r>
              <a:rPr lang="en-US" dirty="0"/>
              <a:t>on states, written </a:t>
            </a:r>
            <a:r>
              <a:rPr lang="en-US" dirty="0">
                <a:sym typeface="Symbol" panose="05050102010706020507" pitchFamily="18" charset="2"/>
              </a:rPr>
              <a:t></a:t>
            </a:r>
            <a:endParaRPr lang="en-US" dirty="0"/>
          </a:p>
          <a:p>
            <a:r>
              <a:rPr lang="en-US" dirty="0"/>
              <a:t>We read </a:t>
            </a:r>
            <a:r>
              <a:rPr lang="en-US" dirty="0">
                <a:solidFill>
                  <a:srgbClr val="C00000"/>
                </a:solidFill>
              </a:rPr>
              <a:t>t </a:t>
            </a:r>
            <a:r>
              <a:rPr lang="en-US" dirty="0">
                <a:solidFill>
                  <a:srgbClr val="C00000"/>
                </a:solidFill>
                <a:sym typeface="Symbol" panose="05050102010706020507" pitchFamily="18" charset="2"/>
              </a:rPr>
              <a:t> t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/>
              <a:t>as </a:t>
            </a:r>
            <a:r>
              <a:rPr lang="en-US" dirty="0">
                <a:solidFill>
                  <a:srgbClr val="C00000"/>
                </a:solidFill>
                <a:sym typeface="Symbol" panose="05050102010706020507" pitchFamily="18" charset="2"/>
              </a:rPr>
              <a:t>t</a:t>
            </a:r>
            <a:r>
              <a:rPr lang="en-US" dirty="0"/>
              <a:t> evaluates to </a:t>
            </a:r>
            <a:r>
              <a:rPr lang="en-US" dirty="0">
                <a:solidFill>
                  <a:srgbClr val="C00000"/>
                </a:solidFill>
                <a:sym typeface="Symbol" panose="05050102010706020507" pitchFamily="18" charset="2"/>
              </a:rPr>
              <a:t>t</a:t>
            </a:r>
            <a:r>
              <a:rPr lang="en-US" dirty="0"/>
              <a:t> in one step.</a:t>
            </a:r>
          </a:p>
          <a:p>
            <a:r>
              <a:rPr lang="en-US" dirty="0"/>
              <a:t>A state records </a:t>
            </a:r>
            <a:r>
              <a:rPr lang="en-US" dirty="0">
                <a:solidFill>
                  <a:srgbClr val="C00000"/>
                </a:solidFill>
              </a:rPr>
              <a:t>all</a:t>
            </a:r>
            <a:r>
              <a:rPr lang="en-US" dirty="0"/>
              <a:t> the information in the machine at a given moment. </a:t>
            </a:r>
          </a:p>
          <a:p>
            <a:pPr lvl="1"/>
            <a:r>
              <a:rPr lang="en-US" dirty="0"/>
              <a:t>For example, an abstract-machine-style description of a conventional microprocessor would include the program counter, the contents of the registers, the contents of main memory, and the machine code program being executed.</a:t>
            </a:r>
          </a:p>
        </p:txBody>
      </p:sp>
    </p:spTree>
    <p:extLst>
      <p:ext uri="{BB962C8B-B14F-4D97-AF65-F5344CB8AC3E}">
        <p14:creationId xmlns:p14="http://schemas.microsoft.com/office/powerpoint/2010/main" val="4028157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076724" y="2488623"/>
            <a:ext cx="2990553" cy="793630"/>
            <a:chOff x="3076724" y="2488623"/>
            <a:chExt cx="2990553" cy="793630"/>
          </a:xfrm>
        </p:grpSpPr>
        <p:sp>
          <p:nvSpPr>
            <p:cNvPr id="20" name="TextBox 19"/>
            <p:cNvSpPr txBox="1"/>
            <p:nvPr/>
          </p:nvSpPr>
          <p:spPr>
            <a:xfrm>
              <a:off x="3857702" y="2912921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/>
                <a:t>1</a:t>
              </a:r>
              <a:r>
                <a:rPr lang="en-US" dirty="0">
                  <a:sym typeface="Symbol" panose="05050102010706020507" pitchFamily="18" charset="2"/>
                </a:rPr>
                <a:t> </a:t>
              </a:r>
              <a:r>
                <a:rPr lang="en-US" dirty="0"/>
                <a:t>t</a:t>
              </a:r>
              <a:r>
                <a:rPr lang="en-US" baseline="-25000" dirty="0"/>
                <a:t>2  </a:t>
              </a:r>
              <a:r>
                <a:rPr lang="en-US" dirty="0">
                  <a:sym typeface="Symbol" panose="05050102010706020507" pitchFamily="18" charset="2"/>
                </a:rPr>
                <a:t> </a:t>
              </a:r>
              <a:r>
                <a:rPr lang="en-US" dirty="0"/>
                <a:t>v</a:t>
              </a:r>
              <a:r>
                <a:rPr lang="en-US" baseline="-25000" dirty="0"/>
                <a:t>1</a:t>
              </a:r>
              <a:r>
                <a:rPr lang="en-US" dirty="0">
                  <a:sym typeface="Symbol" panose="05050102010706020507" pitchFamily="18" charset="2"/>
                </a:rPr>
                <a:t> </a:t>
              </a:r>
              <a:r>
                <a:rPr lang="en-US" dirty="0"/>
                <a:t>t</a:t>
              </a:r>
              <a:r>
                <a:rPr lang="en-US" baseline="-25000" dirty="0"/>
                <a:t>2</a:t>
              </a:r>
              <a:r>
                <a:rPr lang="en-US" dirty="0">
                  <a:sym typeface="Symbol" panose="05050102010706020507" pitchFamily="18" charset="2"/>
                </a:rPr>
                <a:t></a:t>
              </a:r>
              <a:endParaRPr lang="en-US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3076724" y="2924589"/>
              <a:ext cx="2990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119793" y="2488623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baseline="-25000" dirty="0"/>
                <a:t>2  </a:t>
              </a:r>
              <a:r>
                <a:rPr lang="en-US" dirty="0">
                  <a:sym typeface="Symbol" panose="05050102010706020507" pitchFamily="18" charset="2"/>
                </a:rPr>
                <a:t> </a:t>
              </a:r>
              <a:r>
                <a:rPr lang="en-US" dirty="0"/>
                <a:t>t</a:t>
              </a:r>
              <a:r>
                <a:rPr lang="en-US" baseline="-25000" dirty="0"/>
                <a:t>2</a:t>
              </a:r>
              <a:r>
                <a:rPr lang="en-US" dirty="0">
                  <a:sym typeface="Symbol" panose="05050102010706020507" pitchFamily="18" charset="2"/>
                </a:rPr>
                <a:t>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932896" y="4135914"/>
            <a:ext cx="2990553" cy="740588"/>
            <a:chOff x="2932896" y="4135914"/>
            <a:chExt cx="2990553" cy="740588"/>
          </a:xfrm>
        </p:grpSpPr>
        <p:sp>
          <p:nvSpPr>
            <p:cNvPr id="28" name="TextBox 27"/>
            <p:cNvSpPr txBox="1"/>
            <p:nvPr/>
          </p:nvSpPr>
          <p:spPr>
            <a:xfrm>
              <a:off x="3993598" y="4135914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baseline="-25000" dirty="0"/>
                <a:t>1 </a:t>
              </a:r>
              <a:r>
                <a:rPr lang="en-US" dirty="0">
                  <a:sym typeface="Symbol" panose="05050102010706020507" pitchFamily="18" charset="2"/>
                </a:rPr>
                <a:t> </a:t>
              </a:r>
              <a:r>
                <a:rPr lang="en-US" dirty="0"/>
                <a:t>t</a:t>
              </a:r>
              <a:r>
                <a:rPr lang="en-US" baseline="-25000" dirty="0"/>
                <a:t>1</a:t>
              </a:r>
              <a:r>
                <a:rPr lang="en-US" dirty="0">
                  <a:sym typeface="Symbol" panose="05050102010706020507" pitchFamily="18" charset="2"/>
                </a:rPr>
                <a:t>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776391" y="4507170"/>
              <a:ext cx="13035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baseline="-25000" dirty="0"/>
                <a:t>1</a:t>
              </a:r>
              <a:r>
                <a:rPr lang="en-US" dirty="0">
                  <a:sym typeface="Symbol" panose="05050102010706020507" pitchFamily="18" charset="2"/>
                </a:rPr>
                <a:t> </a:t>
              </a:r>
              <a:r>
                <a:rPr lang="en-US" dirty="0"/>
                <a:t>t</a:t>
              </a:r>
              <a:r>
                <a:rPr lang="en-US" baseline="-25000" dirty="0"/>
                <a:t>2</a:t>
              </a:r>
              <a:r>
                <a:rPr lang="en-US" dirty="0">
                  <a:sym typeface="Symbol" panose="05050102010706020507" pitchFamily="18" charset="2"/>
                </a:rPr>
                <a:t>  </a:t>
              </a:r>
              <a:r>
                <a:rPr lang="en-US" dirty="0"/>
                <a:t>t</a:t>
              </a:r>
              <a:r>
                <a:rPr lang="en-US" baseline="-25000" dirty="0"/>
                <a:t>1</a:t>
              </a:r>
              <a:r>
                <a:rPr lang="en-US" dirty="0">
                  <a:sym typeface="Symbol" panose="05050102010706020507" pitchFamily="18" charset="2"/>
                </a:rPr>
                <a:t> </a:t>
              </a:r>
              <a:r>
                <a:rPr lang="en-US" dirty="0"/>
                <a:t>t</a:t>
              </a:r>
              <a:r>
                <a:rPr lang="en-US" baseline="-25000" dirty="0"/>
                <a:t>2</a:t>
              </a:r>
              <a:endParaRPr lang="en-US" dirty="0"/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2932896" y="4516914"/>
              <a:ext cx="2990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3022009" y="937674"/>
            <a:ext cx="2990553" cy="793630"/>
            <a:chOff x="3022009" y="937674"/>
            <a:chExt cx="2990553" cy="793630"/>
          </a:xfrm>
        </p:grpSpPr>
        <p:sp>
          <p:nvSpPr>
            <p:cNvPr id="35" name="TextBox 34"/>
            <p:cNvSpPr txBox="1"/>
            <p:nvPr/>
          </p:nvSpPr>
          <p:spPr>
            <a:xfrm>
              <a:off x="3483188" y="1361972"/>
              <a:ext cx="20681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ym typeface="Symbol" panose="05050102010706020507" pitchFamily="18" charset="2"/>
                </a:rPr>
                <a:t>(</a:t>
              </a:r>
              <a:r>
                <a:rPr lang="en-US" dirty="0" err="1">
                  <a:sym typeface="Symbol" panose="05050102010706020507" pitchFamily="18" charset="2"/>
                </a:rPr>
                <a:t>fn</a:t>
              </a:r>
              <a:r>
                <a:rPr lang="en-US" dirty="0">
                  <a:sym typeface="Symbol" panose="05050102010706020507" pitchFamily="18" charset="2"/>
                </a:rPr>
                <a:t> x =&gt; t) v</a:t>
              </a:r>
              <a:r>
                <a:rPr lang="en-US" baseline="-25000" dirty="0"/>
                <a:t>  </a:t>
              </a:r>
              <a:r>
                <a:rPr lang="en-US" dirty="0">
                  <a:sym typeface="Symbol" panose="05050102010706020507" pitchFamily="18" charset="2"/>
                </a:rPr>
                <a:t>  t </a:t>
              </a:r>
              <a:endParaRPr lang="en-US" dirty="0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3022009" y="1373640"/>
              <a:ext cx="2990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3871916" y="937674"/>
              <a:ext cx="12907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ym typeface="Symbol" panose="05050102010706020507" pitchFamily="18" charset="2"/>
                </a:rPr>
                <a:t> </a:t>
              </a:r>
              <a:r>
                <a:rPr lang="en-US" dirty="0"/>
                <a:t> [x := v]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6154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SOS evaluation – One step at a time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722255" y="316741"/>
            <a:ext cx="4291117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Come on, Donkey. I'm right here beside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ya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, okay? For emotional support, we'll just tackle this thing together one little baby step at a time.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-Really?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-Really, really.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7" y="191398"/>
            <a:ext cx="4536537" cy="255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081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36955" y="2612572"/>
            <a:ext cx="1544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 + 3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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80967" y="2612572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 + 15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80967" y="3094111"/>
            <a:ext cx="899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 17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420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28778" y="2836167"/>
            <a:ext cx="2800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=&gt; 1 div 0)</a:t>
            </a:r>
          </a:p>
        </p:txBody>
      </p:sp>
    </p:spTree>
    <p:extLst>
      <p:ext uri="{BB962C8B-B14F-4D97-AF65-F5344CB8AC3E}">
        <p14:creationId xmlns:p14="http://schemas.microsoft.com/office/powerpoint/2010/main" val="2516437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3491" y="2612572"/>
            <a:ext cx="3390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=&gt; x + 2) 3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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20604" y="2612572"/>
            <a:ext cx="2258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(3 + 2)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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20604" y="3094111"/>
            <a:ext cx="1335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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20604" y="3575650"/>
            <a:ext cx="899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2252496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3350" y="2073823"/>
            <a:ext cx="8622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(if true then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=&gt; x + 2) else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=&gt; x)) (3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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5)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3350" y="2694001"/>
            <a:ext cx="4105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=&gt; x + 2) (3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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5)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3349" y="3314179"/>
            <a:ext cx="3361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=&gt; x + 2) 15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2693" y="3934357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15 + 2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2333" y="4554535"/>
            <a:ext cx="899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218353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85398" y="2073823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=&gt;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y =&gt; y + x) x) 3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85398" y="2694001"/>
            <a:ext cx="3207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y =&gt; y + 3) 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85397" y="3314179"/>
            <a:ext cx="1361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 + 3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04741" y="3934357"/>
            <a:ext cx="745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93047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40633630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81062" y="1981200"/>
            <a:ext cx="7696199" cy="3927867"/>
          </a:xfrm>
        </p:spPr>
        <p:txBody>
          <a:bodyPr>
            <a:normAutofit/>
          </a:bodyPr>
          <a:lstStyle/>
          <a:p>
            <a:r>
              <a:rPr lang="en-US" dirty="0"/>
              <a:t>We will define a set of </a:t>
            </a:r>
            <a:r>
              <a:rPr lang="en-US" dirty="0">
                <a:solidFill>
                  <a:srgbClr val="C00000"/>
                </a:solidFill>
              </a:rPr>
              <a:t>syntax-directed rules </a:t>
            </a:r>
            <a:r>
              <a:rPr lang="en-US" dirty="0"/>
              <a:t>that will enable expressions to be reduced one (atomic) computational step at a time.</a:t>
            </a:r>
          </a:p>
          <a:p>
            <a:r>
              <a:rPr lang="en-US" dirty="0"/>
              <a:t>Our rule set will consist of two types of rules.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Computation rules</a:t>
            </a:r>
            <a:r>
              <a:rPr lang="en-US" dirty="0"/>
              <a:t> perform “real” computation steps.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Congruence rules</a:t>
            </a:r>
            <a:r>
              <a:rPr lang="en-US" dirty="0"/>
              <a:t> determine where computation rules can be applied next.</a:t>
            </a:r>
          </a:p>
          <a:p>
            <a:r>
              <a:rPr lang="en-US" dirty="0"/>
              <a:t>We will consider the expressions we are working with to be in term form.</a:t>
            </a:r>
          </a:p>
          <a:p>
            <a:r>
              <a:rPr lang="en-US" dirty="0"/>
              <a:t>A program will consist of a single term.</a:t>
            </a:r>
          </a:p>
          <a:p>
            <a:r>
              <a:rPr lang="en-US" dirty="0"/>
              <a:t>The term being evaluated denotes the entire program state.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93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Operators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if-then-else, </a:t>
            </a:r>
            <a:r>
              <a:rPr lang="en-US" dirty="0" err="1"/>
              <a:t>orelse</a:t>
            </a:r>
            <a:r>
              <a:rPr lang="en-US" dirty="0"/>
              <a:t>, </a:t>
            </a:r>
            <a:r>
              <a:rPr lang="en-US" dirty="0" err="1"/>
              <a:t>andalso</a:t>
            </a:r>
            <a:r>
              <a:rPr lang="en-US" dirty="0"/>
              <a:t>, not</a:t>
            </a:r>
          </a:p>
        </p:txBody>
      </p:sp>
    </p:spTree>
    <p:extLst>
      <p:ext uri="{BB962C8B-B14F-4D97-AF65-F5344CB8AC3E}">
        <p14:creationId xmlns:p14="http://schemas.microsoft.com/office/powerpoint/2010/main" val="3464388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066800" y="3449937"/>
            <a:ext cx="4953000" cy="817263"/>
            <a:chOff x="2252662" y="4495800"/>
            <a:chExt cx="4953000" cy="817263"/>
          </a:xfrm>
        </p:grpSpPr>
        <p:sp>
          <p:nvSpPr>
            <p:cNvPr id="6" name="TextBox 5"/>
            <p:cNvSpPr txBox="1"/>
            <p:nvPr/>
          </p:nvSpPr>
          <p:spPr>
            <a:xfrm>
              <a:off x="4184902" y="4495800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baseline="-25000" dirty="0"/>
                <a:t>1 </a:t>
              </a:r>
              <a:r>
                <a:rPr lang="en-US" dirty="0">
                  <a:sym typeface="Symbol" panose="05050102010706020507" pitchFamily="18" charset="2"/>
                </a:rPr>
                <a:t> </a:t>
              </a:r>
              <a:r>
                <a:rPr lang="en-US" dirty="0"/>
                <a:t>t</a:t>
              </a:r>
              <a:r>
                <a:rPr lang="en-US" baseline="-25000" dirty="0"/>
                <a:t>1</a:t>
              </a:r>
              <a:r>
                <a:rPr lang="en-US" dirty="0">
                  <a:sym typeface="Symbol" panose="05050102010706020507" pitchFamily="18" charset="2"/>
                </a:rPr>
                <a:t>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24447" y="4943731"/>
              <a:ext cx="400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if t</a:t>
              </a:r>
              <a:r>
                <a:rPr lang="en-US" baseline="-25000" dirty="0"/>
                <a:t>1 </a:t>
              </a:r>
              <a:r>
                <a:rPr lang="en-US" dirty="0">
                  <a:sym typeface="Symbol" panose="05050102010706020507" pitchFamily="18" charset="2"/>
                </a:rPr>
                <a:t>then </a:t>
              </a:r>
              <a:r>
                <a:rPr lang="en-US" dirty="0"/>
                <a:t>t</a:t>
              </a:r>
              <a:r>
                <a:rPr lang="en-US" baseline="-25000" dirty="0"/>
                <a:t>2</a:t>
              </a:r>
              <a:r>
                <a:rPr lang="en-US" dirty="0">
                  <a:sym typeface="Symbol" panose="05050102010706020507" pitchFamily="18" charset="2"/>
                </a:rPr>
                <a:t> else </a:t>
              </a:r>
              <a:r>
                <a:rPr lang="en-US" dirty="0"/>
                <a:t>t</a:t>
              </a:r>
              <a:r>
                <a:rPr lang="en-US" baseline="-25000" dirty="0"/>
                <a:t>3  </a:t>
              </a:r>
              <a:r>
                <a:rPr lang="en-US" dirty="0">
                  <a:sym typeface="Symbol" panose="05050102010706020507" pitchFamily="18" charset="2"/>
                </a:rPr>
                <a:t> </a:t>
              </a:r>
              <a:r>
                <a:rPr lang="en-US" dirty="0"/>
                <a:t>if t</a:t>
              </a:r>
              <a:r>
                <a:rPr lang="en-US" baseline="-25000" dirty="0"/>
                <a:t>1</a:t>
              </a:r>
              <a:r>
                <a:rPr lang="en-US" dirty="0">
                  <a:sym typeface="Symbol" panose="05050102010706020507" pitchFamily="18" charset="2"/>
                </a:rPr>
                <a:t> then </a:t>
              </a:r>
              <a:r>
                <a:rPr lang="en-US" dirty="0"/>
                <a:t>t</a:t>
              </a:r>
              <a:r>
                <a:rPr lang="en-US" baseline="-25000" dirty="0"/>
                <a:t>2</a:t>
              </a:r>
              <a:r>
                <a:rPr lang="en-US" dirty="0">
                  <a:sym typeface="Symbol" panose="05050102010706020507" pitchFamily="18" charset="2"/>
                </a:rPr>
                <a:t> else </a:t>
              </a:r>
              <a:r>
                <a:rPr lang="en-US" dirty="0"/>
                <a:t>t</a:t>
              </a:r>
              <a:r>
                <a:rPr lang="en-US" baseline="-25000" dirty="0"/>
                <a:t>3</a:t>
              </a:r>
              <a:r>
                <a:rPr lang="en-US" dirty="0">
                  <a:sym typeface="Symbol" panose="05050102010706020507" pitchFamily="18" charset="2"/>
                </a:rPr>
                <a:t> </a:t>
              </a:r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2252662" y="4931766"/>
              <a:ext cx="495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066800" y="1347552"/>
            <a:ext cx="2990553" cy="369332"/>
            <a:chOff x="3124200" y="2393415"/>
            <a:chExt cx="2990553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3331303" y="2393415"/>
              <a:ext cx="2576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if true</a:t>
              </a:r>
              <a:r>
                <a:rPr lang="en-US" baseline="-25000" dirty="0"/>
                <a:t> </a:t>
              </a:r>
              <a:r>
                <a:rPr lang="en-US" dirty="0">
                  <a:sym typeface="Symbol" panose="05050102010706020507" pitchFamily="18" charset="2"/>
                </a:rPr>
                <a:t>then </a:t>
              </a:r>
              <a:r>
                <a:rPr lang="en-US" dirty="0"/>
                <a:t>t</a:t>
              </a:r>
              <a:r>
                <a:rPr lang="en-US" baseline="-25000" dirty="0"/>
                <a:t>2</a:t>
              </a:r>
              <a:r>
                <a:rPr lang="en-US" dirty="0">
                  <a:sym typeface="Symbol" panose="05050102010706020507" pitchFamily="18" charset="2"/>
                </a:rPr>
                <a:t> else </a:t>
              </a:r>
              <a:r>
                <a:rPr lang="en-US" dirty="0"/>
                <a:t>t</a:t>
              </a:r>
              <a:r>
                <a:rPr lang="en-US" baseline="-25000" dirty="0"/>
                <a:t>3  </a:t>
              </a:r>
              <a:r>
                <a:rPr lang="en-US" dirty="0">
                  <a:sym typeface="Symbol" panose="05050102010706020507" pitchFamily="18" charset="2"/>
                </a:rPr>
                <a:t> </a:t>
              </a:r>
              <a:r>
                <a:rPr lang="en-US" dirty="0"/>
                <a:t>t</a:t>
              </a:r>
              <a:r>
                <a:rPr lang="en-US" baseline="-25000" dirty="0"/>
                <a:t>2</a:t>
              </a:r>
              <a:endParaRPr lang="en-US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3124200" y="2405083"/>
              <a:ext cx="2990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066800" y="2459337"/>
            <a:ext cx="2990553" cy="369332"/>
            <a:chOff x="3124200" y="3505200"/>
            <a:chExt cx="2990553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3271831" y="3505200"/>
              <a:ext cx="2695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if false</a:t>
              </a:r>
              <a:r>
                <a:rPr lang="en-US" baseline="-25000" dirty="0"/>
                <a:t> </a:t>
              </a:r>
              <a:r>
                <a:rPr lang="en-US" dirty="0">
                  <a:sym typeface="Symbol" panose="05050102010706020507" pitchFamily="18" charset="2"/>
                </a:rPr>
                <a:t>then </a:t>
              </a:r>
              <a:r>
                <a:rPr lang="en-US" dirty="0"/>
                <a:t>t</a:t>
              </a:r>
              <a:r>
                <a:rPr lang="en-US" baseline="-25000" dirty="0"/>
                <a:t>2</a:t>
              </a:r>
              <a:r>
                <a:rPr lang="en-US" dirty="0">
                  <a:sym typeface="Symbol" panose="05050102010706020507" pitchFamily="18" charset="2"/>
                </a:rPr>
                <a:t> else </a:t>
              </a:r>
              <a:r>
                <a:rPr lang="en-US" dirty="0"/>
                <a:t>t</a:t>
              </a:r>
              <a:r>
                <a:rPr lang="en-US" baseline="-25000" dirty="0"/>
                <a:t>3  </a:t>
              </a:r>
              <a:r>
                <a:rPr lang="en-US" dirty="0">
                  <a:sym typeface="Symbol" panose="05050102010706020507" pitchFamily="18" charset="2"/>
                </a:rPr>
                <a:t> </a:t>
              </a:r>
              <a:r>
                <a:rPr lang="en-US" dirty="0"/>
                <a:t>t</a:t>
              </a:r>
              <a:r>
                <a:rPr lang="en-US" baseline="-25000" dirty="0"/>
                <a:t>3</a:t>
              </a:r>
              <a:endParaRPr lang="en-US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3124200" y="3516868"/>
              <a:ext cx="2990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6343737" y="1162886"/>
            <a:ext cx="1809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computation rule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43736" y="2257834"/>
            <a:ext cx="1809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computation rule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43735" y="3614005"/>
            <a:ext cx="170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congruence rule</a:t>
            </a:r>
          </a:p>
        </p:txBody>
      </p:sp>
    </p:spTree>
    <p:extLst>
      <p:ext uri="{BB962C8B-B14F-4D97-AF65-F5344CB8AC3E}">
        <p14:creationId xmlns:p14="http://schemas.microsoft.com/office/powerpoint/2010/main" val="3052578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5051779" y="3754737"/>
            <a:ext cx="3352800" cy="817263"/>
            <a:chOff x="2362200" y="4495800"/>
            <a:chExt cx="3352800" cy="817263"/>
          </a:xfrm>
        </p:grpSpPr>
        <p:sp>
          <p:nvSpPr>
            <p:cNvPr id="6" name="TextBox 5"/>
            <p:cNvSpPr txBox="1"/>
            <p:nvPr/>
          </p:nvSpPr>
          <p:spPr>
            <a:xfrm>
              <a:off x="3604026" y="4495800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baseline="-25000" dirty="0"/>
                <a:t>1 </a:t>
              </a:r>
              <a:r>
                <a:rPr lang="en-US" dirty="0">
                  <a:sym typeface="Symbol" panose="05050102010706020507" pitchFamily="18" charset="2"/>
                </a:rPr>
                <a:t> </a:t>
              </a:r>
              <a:r>
                <a:rPr lang="en-US" dirty="0"/>
                <a:t>t</a:t>
              </a:r>
              <a:r>
                <a:rPr lang="en-US" baseline="-25000" dirty="0"/>
                <a:t>1</a:t>
              </a:r>
              <a:r>
                <a:rPr lang="en-US" dirty="0">
                  <a:sym typeface="Symbol" panose="05050102010706020507" pitchFamily="18" charset="2"/>
                </a:rPr>
                <a:t>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04554" y="4943731"/>
              <a:ext cx="2868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baseline="-25000" dirty="0"/>
                <a:t>1</a:t>
              </a:r>
              <a:r>
                <a:rPr lang="en-US" dirty="0">
                  <a:sym typeface="Symbol" panose="05050102010706020507" pitchFamily="18" charset="2"/>
                </a:rPr>
                <a:t> </a:t>
              </a:r>
              <a:r>
                <a:rPr lang="en-US" dirty="0" err="1">
                  <a:sym typeface="Symbol" panose="05050102010706020507" pitchFamily="18" charset="2"/>
                </a:rPr>
                <a:t>andalso</a:t>
              </a:r>
              <a:r>
                <a:rPr lang="en-US" dirty="0">
                  <a:sym typeface="Symbol" panose="05050102010706020507" pitchFamily="18" charset="2"/>
                </a:rPr>
                <a:t> </a:t>
              </a:r>
              <a:r>
                <a:rPr lang="en-US" dirty="0"/>
                <a:t>t</a:t>
              </a:r>
              <a:r>
                <a:rPr lang="en-US" baseline="-25000" dirty="0"/>
                <a:t>2</a:t>
              </a:r>
              <a:r>
                <a:rPr lang="en-US" dirty="0">
                  <a:sym typeface="Symbol" panose="05050102010706020507" pitchFamily="18" charset="2"/>
                </a:rPr>
                <a:t>  </a:t>
              </a:r>
              <a:r>
                <a:rPr lang="en-US" dirty="0"/>
                <a:t>t</a:t>
              </a:r>
              <a:r>
                <a:rPr lang="en-US" baseline="-25000" dirty="0"/>
                <a:t>1</a:t>
              </a:r>
              <a:r>
                <a:rPr lang="en-US" dirty="0">
                  <a:sym typeface="Symbol" panose="05050102010706020507" pitchFamily="18" charset="2"/>
                </a:rPr>
                <a:t> </a:t>
              </a:r>
              <a:r>
                <a:rPr lang="en-US" dirty="0" err="1">
                  <a:sym typeface="Symbol" panose="05050102010706020507" pitchFamily="18" charset="2"/>
                </a:rPr>
                <a:t>andalso</a:t>
              </a:r>
              <a:r>
                <a:rPr lang="en-US" dirty="0">
                  <a:sym typeface="Symbol" panose="05050102010706020507" pitchFamily="18" charset="2"/>
                </a:rPr>
                <a:t> </a:t>
              </a:r>
              <a:r>
                <a:rPr lang="en-US" dirty="0"/>
                <a:t>t</a:t>
              </a:r>
              <a:r>
                <a:rPr lang="en-US" baseline="-25000" dirty="0"/>
                <a:t>2</a:t>
              </a:r>
              <a:endParaRPr lang="en-US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362200" y="4953000"/>
              <a:ext cx="3352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425524" y="2545337"/>
            <a:ext cx="3352800" cy="369332"/>
            <a:chOff x="425524" y="2545337"/>
            <a:chExt cx="3352800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1209436" y="2545337"/>
              <a:ext cx="1784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ym typeface="Symbol" panose="05050102010706020507" pitchFamily="18" charset="2"/>
                </a:rPr>
                <a:t>false </a:t>
              </a:r>
              <a:r>
                <a:rPr lang="en-US" dirty="0" err="1">
                  <a:sym typeface="Symbol" panose="05050102010706020507" pitchFamily="18" charset="2"/>
                </a:rPr>
                <a:t>orelse</a:t>
              </a:r>
              <a:r>
                <a:rPr lang="en-US" dirty="0">
                  <a:sym typeface="Symbol" panose="05050102010706020507" pitchFamily="18" charset="2"/>
                </a:rPr>
                <a:t> </a:t>
              </a:r>
              <a:r>
                <a:rPr lang="en-US" dirty="0"/>
                <a:t>t</a:t>
              </a:r>
              <a:r>
                <a:rPr lang="en-US" dirty="0">
                  <a:sym typeface="Symbol" panose="05050102010706020507" pitchFamily="18" charset="2"/>
                </a:rPr>
                <a:t>  </a:t>
              </a:r>
              <a:r>
                <a:rPr lang="en-US" dirty="0"/>
                <a:t>t</a:t>
              </a: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425524" y="2554606"/>
              <a:ext cx="3352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84674" y="3754737"/>
            <a:ext cx="3352800" cy="817263"/>
            <a:chOff x="4876800" y="2081097"/>
            <a:chExt cx="3352800" cy="817263"/>
          </a:xfrm>
        </p:grpSpPr>
        <p:sp>
          <p:nvSpPr>
            <p:cNvPr id="32" name="TextBox 31"/>
            <p:cNvSpPr txBox="1"/>
            <p:nvPr/>
          </p:nvSpPr>
          <p:spPr>
            <a:xfrm>
              <a:off x="6118626" y="2081097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baseline="-25000" dirty="0"/>
                <a:t>1 </a:t>
              </a:r>
              <a:r>
                <a:rPr lang="en-US" dirty="0">
                  <a:sym typeface="Symbol" panose="05050102010706020507" pitchFamily="18" charset="2"/>
                </a:rPr>
                <a:t> </a:t>
              </a:r>
              <a:r>
                <a:rPr lang="en-US" dirty="0"/>
                <a:t>t</a:t>
              </a:r>
              <a:r>
                <a:rPr lang="en-US" baseline="-25000" dirty="0"/>
                <a:t>1</a:t>
              </a:r>
              <a:r>
                <a:rPr lang="en-US" dirty="0">
                  <a:sym typeface="Symbol" panose="05050102010706020507" pitchFamily="18" charset="2"/>
                </a:rPr>
                <a:t>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276056" y="2529028"/>
              <a:ext cx="2554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baseline="-25000" dirty="0"/>
                <a:t>1</a:t>
              </a:r>
              <a:r>
                <a:rPr lang="en-US" dirty="0">
                  <a:sym typeface="Symbol" panose="05050102010706020507" pitchFamily="18" charset="2"/>
                </a:rPr>
                <a:t> </a:t>
              </a:r>
              <a:r>
                <a:rPr lang="en-US" dirty="0" err="1">
                  <a:sym typeface="Symbol" panose="05050102010706020507" pitchFamily="18" charset="2"/>
                </a:rPr>
                <a:t>orelse</a:t>
              </a:r>
              <a:r>
                <a:rPr lang="en-US" dirty="0">
                  <a:sym typeface="Symbol" panose="05050102010706020507" pitchFamily="18" charset="2"/>
                </a:rPr>
                <a:t> </a:t>
              </a:r>
              <a:r>
                <a:rPr lang="en-US" dirty="0"/>
                <a:t>t</a:t>
              </a:r>
              <a:r>
                <a:rPr lang="en-US" baseline="-25000" dirty="0"/>
                <a:t>2</a:t>
              </a:r>
              <a:r>
                <a:rPr lang="en-US" dirty="0">
                  <a:sym typeface="Symbol" panose="05050102010706020507" pitchFamily="18" charset="2"/>
                </a:rPr>
                <a:t>  </a:t>
              </a:r>
              <a:r>
                <a:rPr lang="en-US" dirty="0"/>
                <a:t>t</a:t>
              </a:r>
              <a:r>
                <a:rPr lang="en-US" baseline="-25000" dirty="0"/>
                <a:t>1</a:t>
              </a:r>
              <a:r>
                <a:rPr lang="en-US" dirty="0">
                  <a:sym typeface="Symbol" panose="05050102010706020507" pitchFamily="18" charset="2"/>
                </a:rPr>
                <a:t> </a:t>
              </a:r>
              <a:r>
                <a:rPr lang="en-US" dirty="0" err="1">
                  <a:sym typeface="Symbol" panose="05050102010706020507" pitchFamily="18" charset="2"/>
                </a:rPr>
                <a:t>orelse</a:t>
              </a:r>
              <a:r>
                <a:rPr lang="en-US" dirty="0">
                  <a:sym typeface="Symbol" panose="05050102010706020507" pitchFamily="18" charset="2"/>
                </a:rPr>
                <a:t> </a:t>
              </a:r>
              <a:r>
                <a:rPr lang="en-US" dirty="0"/>
                <a:t>t</a:t>
              </a:r>
              <a:r>
                <a:rPr lang="en-US" baseline="-25000" dirty="0"/>
                <a:t>2</a:t>
              </a:r>
              <a:endParaRPr lang="en-US" dirty="0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4876800" y="2538297"/>
              <a:ext cx="3352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84674" y="1341995"/>
            <a:ext cx="3352800" cy="369332"/>
            <a:chOff x="533400" y="1335938"/>
            <a:chExt cx="33528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1130723" y="1335938"/>
              <a:ext cx="2158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ym typeface="Symbol" panose="05050102010706020507" pitchFamily="18" charset="2"/>
                </a:rPr>
                <a:t>true </a:t>
              </a:r>
              <a:r>
                <a:rPr lang="en-US" dirty="0" err="1">
                  <a:sym typeface="Symbol" panose="05050102010706020507" pitchFamily="18" charset="2"/>
                </a:rPr>
                <a:t>orelse</a:t>
              </a:r>
              <a:r>
                <a:rPr lang="en-US" dirty="0">
                  <a:sym typeface="Symbol" panose="05050102010706020507" pitchFamily="18" charset="2"/>
                </a:rPr>
                <a:t> </a:t>
              </a:r>
              <a:r>
                <a:rPr lang="en-US" dirty="0"/>
                <a:t>t</a:t>
              </a:r>
              <a:r>
                <a:rPr lang="en-US" baseline="-25000" dirty="0"/>
                <a:t>  </a:t>
              </a:r>
              <a:r>
                <a:rPr lang="en-US" dirty="0">
                  <a:sym typeface="Symbol" panose="05050102010706020507" pitchFamily="18" charset="2"/>
                </a:rPr>
                <a:t> </a:t>
              </a:r>
              <a:r>
                <a:rPr lang="en-US" dirty="0"/>
                <a:t>true</a:t>
              </a: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533400" y="1371600"/>
              <a:ext cx="3352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5051779" y="1405140"/>
            <a:ext cx="2990553" cy="369332"/>
            <a:chOff x="5051779" y="1405140"/>
            <a:chExt cx="2990553" cy="369332"/>
          </a:xfrm>
        </p:grpSpPr>
        <p:sp>
          <p:nvSpPr>
            <p:cNvPr id="38" name="TextBox 37"/>
            <p:cNvSpPr txBox="1"/>
            <p:nvPr/>
          </p:nvSpPr>
          <p:spPr>
            <a:xfrm>
              <a:off x="5587498" y="1405140"/>
              <a:ext cx="19191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  <a:r>
                <a:rPr lang="en-US" dirty="0">
                  <a:sym typeface="Symbol" panose="05050102010706020507" pitchFamily="18" charset="2"/>
                </a:rPr>
                <a:t> </a:t>
              </a:r>
              <a:r>
                <a:rPr lang="en-US" dirty="0" err="1">
                  <a:sym typeface="Symbol" panose="05050102010706020507" pitchFamily="18" charset="2"/>
                </a:rPr>
                <a:t>andalso</a:t>
              </a:r>
              <a:r>
                <a:rPr lang="en-US" dirty="0">
                  <a:sym typeface="Symbol" panose="05050102010706020507" pitchFamily="18" charset="2"/>
                </a:rPr>
                <a:t> </a:t>
              </a:r>
              <a:r>
                <a:rPr lang="en-US" dirty="0"/>
                <a:t>t</a:t>
              </a:r>
              <a:r>
                <a:rPr lang="en-US" baseline="-25000" dirty="0"/>
                <a:t>  </a:t>
              </a:r>
              <a:r>
                <a:rPr lang="en-US" dirty="0">
                  <a:sym typeface="Symbol" panose="05050102010706020507" pitchFamily="18" charset="2"/>
                </a:rPr>
                <a:t> </a:t>
              </a:r>
              <a:r>
                <a:rPr lang="en-US" dirty="0"/>
                <a:t>t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5051779" y="1416808"/>
              <a:ext cx="2990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051779" y="2554606"/>
            <a:ext cx="2990553" cy="369332"/>
            <a:chOff x="5204179" y="2678668"/>
            <a:chExt cx="2990553" cy="369332"/>
          </a:xfrm>
        </p:grpSpPr>
        <p:sp>
          <p:nvSpPr>
            <p:cNvPr id="41" name="TextBox 40"/>
            <p:cNvSpPr txBox="1"/>
            <p:nvPr/>
          </p:nvSpPr>
          <p:spPr>
            <a:xfrm>
              <a:off x="5540805" y="2678668"/>
              <a:ext cx="2317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ym typeface="Symbol" panose="05050102010706020507" pitchFamily="18" charset="2"/>
                </a:rPr>
                <a:t>false </a:t>
              </a:r>
              <a:r>
                <a:rPr lang="en-US" dirty="0" err="1">
                  <a:sym typeface="Symbol" panose="05050102010706020507" pitchFamily="18" charset="2"/>
                </a:rPr>
                <a:t>andalso</a:t>
              </a:r>
              <a:r>
                <a:rPr lang="en-US" dirty="0">
                  <a:sym typeface="Symbol" panose="05050102010706020507" pitchFamily="18" charset="2"/>
                </a:rPr>
                <a:t> </a:t>
              </a:r>
              <a:r>
                <a:rPr lang="en-US" dirty="0"/>
                <a:t>t</a:t>
              </a:r>
              <a:r>
                <a:rPr lang="en-US" baseline="-25000" dirty="0"/>
                <a:t>  </a:t>
              </a:r>
              <a:r>
                <a:rPr lang="en-US" dirty="0">
                  <a:sym typeface="Symbol" panose="05050102010706020507" pitchFamily="18" charset="2"/>
                </a:rPr>
                <a:t> false</a:t>
              </a:r>
              <a:endParaRPr lang="en-US" dirty="0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5204179" y="2690336"/>
              <a:ext cx="2990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9688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2869347" y="3538102"/>
            <a:ext cx="2990553" cy="805298"/>
            <a:chOff x="2869347" y="3538102"/>
            <a:chExt cx="2990553" cy="805298"/>
          </a:xfrm>
        </p:grpSpPr>
        <p:sp>
          <p:nvSpPr>
            <p:cNvPr id="5" name="TextBox 4"/>
            <p:cNvSpPr txBox="1"/>
            <p:nvPr/>
          </p:nvSpPr>
          <p:spPr>
            <a:xfrm>
              <a:off x="3617463" y="3974068"/>
              <a:ext cx="1494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ym typeface="Symbol" panose="05050102010706020507" pitchFamily="18" charset="2"/>
                </a:rPr>
                <a:t>not </a:t>
              </a:r>
              <a:r>
                <a:rPr lang="en-US" dirty="0"/>
                <a:t>t</a:t>
              </a:r>
              <a:r>
                <a:rPr lang="en-US" baseline="-25000" dirty="0"/>
                <a:t>  </a:t>
              </a:r>
              <a:r>
                <a:rPr lang="en-US" dirty="0">
                  <a:sym typeface="Symbol" panose="05050102010706020507" pitchFamily="18" charset="2"/>
                </a:rPr>
                <a:t> not </a:t>
              </a:r>
              <a:r>
                <a:rPr lang="en-US" dirty="0"/>
                <a:t>t</a:t>
              </a:r>
              <a:r>
                <a:rPr lang="en-US" dirty="0">
                  <a:sym typeface="Symbol" panose="05050102010706020507" pitchFamily="18" charset="2"/>
                </a:rPr>
                <a:t></a:t>
              </a:r>
              <a:endParaRPr lang="en-US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869347" y="3974068"/>
              <a:ext cx="2990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90963" y="3538102"/>
              <a:ext cx="747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baseline="-25000" dirty="0"/>
                <a:t>  </a:t>
              </a:r>
              <a:r>
                <a:rPr lang="en-US" dirty="0">
                  <a:sym typeface="Symbol" panose="05050102010706020507" pitchFamily="18" charset="2"/>
                </a:rPr>
                <a:t> </a:t>
              </a:r>
              <a:r>
                <a:rPr lang="en-US" dirty="0"/>
                <a:t>t</a:t>
              </a:r>
              <a:r>
                <a:rPr lang="en-US" dirty="0">
                  <a:sym typeface="Symbol" panose="05050102010706020507" pitchFamily="18" charset="2"/>
                </a:rPr>
                <a:t>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869347" y="1383268"/>
            <a:ext cx="2990553" cy="370578"/>
            <a:chOff x="2869347" y="1383268"/>
            <a:chExt cx="2990553" cy="370578"/>
          </a:xfrm>
        </p:grpSpPr>
        <p:sp>
          <p:nvSpPr>
            <p:cNvPr id="12" name="TextBox 11"/>
            <p:cNvSpPr txBox="1"/>
            <p:nvPr/>
          </p:nvSpPr>
          <p:spPr>
            <a:xfrm>
              <a:off x="3538916" y="1384514"/>
              <a:ext cx="1738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ym typeface="Symbol" panose="05050102010706020507" pitchFamily="18" charset="2"/>
                </a:rPr>
                <a:t>not </a:t>
              </a:r>
              <a:r>
                <a:rPr lang="en-US" dirty="0"/>
                <a:t>true</a:t>
              </a:r>
              <a:r>
                <a:rPr lang="en-US" baseline="-25000" dirty="0"/>
                <a:t>  </a:t>
              </a:r>
              <a:r>
                <a:rPr lang="en-US" dirty="0">
                  <a:sym typeface="Symbol" panose="05050102010706020507" pitchFamily="18" charset="2"/>
                </a:rPr>
                <a:t> false</a:t>
              </a:r>
              <a:endParaRPr lang="en-US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869347" y="1383268"/>
              <a:ext cx="2990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2869347" y="2612890"/>
            <a:ext cx="2990553" cy="370578"/>
            <a:chOff x="2869347" y="2612890"/>
            <a:chExt cx="2990553" cy="370578"/>
          </a:xfrm>
        </p:grpSpPr>
        <p:sp>
          <p:nvSpPr>
            <p:cNvPr id="15" name="TextBox 14"/>
            <p:cNvSpPr txBox="1"/>
            <p:nvPr/>
          </p:nvSpPr>
          <p:spPr>
            <a:xfrm>
              <a:off x="3538916" y="2614136"/>
              <a:ext cx="1738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ym typeface="Symbol" panose="05050102010706020507" pitchFamily="18" charset="2"/>
                </a:rPr>
                <a:t>not </a:t>
              </a:r>
              <a:r>
                <a:rPr lang="en-US" dirty="0"/>
                <a:t>false</a:t>
              </a:r>
              <a:r>
                <a:rPr lang="en-US" baseline="-25000" dirty="0"/>
                <a:t>  </a:t>
              </a:r>
              <a:r>
                <a:rPr lang="en-US" dirty="0">
                  <a:sym typeface="Symbol" panose="05050102010706020507" pitchFamily="18" charset="2"/>
                </a:rPr>
                <a:t> true</a:t>
              </a:r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2869347" y="2612890"/>
              <a:ext cx="2990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935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in SML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2462" y="2590800"/>
            <a:ext cx="8153400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datatype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| land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| value of bool;</a:t>
            </a:r>
          </a:p>
        </p:txBody>
      </p:sp>
    </p:spTree>
    <p:extLst>
      <p:ext uri="{BB962C8B-B14F-4D97-AF65-F5344CB8AC3E}">
        <p14:creationId xmlns:p14="http://schemas.microsoft.com/office/powerpoint/2010/main" val="1828989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996" y="685800"/>
            <a:ext cx="9067800" cy="424731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step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(value true ) ) = value false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step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(value false) ) = value true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step ( neg t            ) = neg (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step ( land(value true , t ) ) = 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step ( land(value false, t ) ) = value false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step ( land(t1         , t2) ) = land(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t1, t2 )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step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(value true , t ) ) = value true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step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(value false, t ) ) = 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step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(t1         , t2) )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t1, t2 )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step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(value true , t1, t2) ) = t1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step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(value false, t1, t2) ) = t2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step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(t0         , t1, t2) )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t0, t1, t2 );</a:t>
            </a:r>
          </a:p>
        </p:txBody>
      </p:sp>
    </p:spTree>
    <p:extLst>
      <p:ext uri="{BB962C8B-B14F-4D97-AF65-F5344CB8AC3E}">
        <p14:creationId xmlns:p14="http://schemas.microsoft.com/office/powerpoint/2010/main" val="877010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16512</TotalTime>
  <Words>1166</Words>
  <Application>Microsoft Office PowerPoint</Application>
  <PresentationFormat>On-screen Show (4:3)</PresentationFormat>
  <Paragraphs>154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Courier New</vt:lpstr>
      <vt:lpstr>Arial</vt:lpstr>
      <vt:lpstr>Calibri</vt:lpstr>
      <vt:lpstr>Symbol</vt:lpstr>
      <vt:lpstr>Gallery</vt:lpstr>
      <vt:lpstr>Small-Step Operational Semantics (SOS)</vt:lpstr>
      <vt:lpstr>Abstract Machines</vt:lpstr>
      <vt:lpstr>Overview</vt:lpstr>
      <vt:lpstr>Boolean Operators</vt:lpstr>
      <vt:lpstr>PowerPoint Presentation</vt:lpstr>
      <vt:lpstr>PowerPoint Presentation</vt:lpstr>
      <vt:lpstr>PowerPoint Presentation</vt:lpstr>
      <vt:lpstr>Implementation in SML</vt:lpstr>
      <vt:lpstr>PowerPoint Presentation</vt:lpstr>
      <vt:lpstr>PowerPoint Presentation</vt:lpstr>
      <vt:lpstr>PowerPoint Presentation</vt:lpstr>
      <vt:lpstr>Relational Operators</vt:lpstr>
      <vt:lpstr>PowerPoint Presentation</vt:lpstr>
      <vt:lpstr>Arithmetic Operators</vt:lpstr>
      <vt:lpstr>PowerPoint Presentation</vt:lpstr>
      <vt:lpstr>PowerPoint Presentation</vt:lpstr>
      <vt:lpstr>PowerPoint Presentation</vt:lpstr>
      <vt:lpstr>Function application</vt:lpstr>
      <vt:lpstr>Simplifying assumptions</vt:lpstr>
      <vt:lpstr>PowerPoint Presentation</vt:lpstr>
      <vt:lpstr>Examples</vt:lpstr>
      <vt:lpstr>Example</vt:lpstr>
      <vt:lpstr>Example</vt:lpstr>
      <vt:lpstr>Example</vt:lpstr>
      <vt:lpstr>Example</vt:lpstr>
      <vt:lpstr>Example</vt:lpstr>
      <vt:lpstr>The end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vwinter</dc:creator>
  <cp:lastModifiedBy>Victor Winter</cp:lastModifiedBy>
  <cp:revision>490</cp:revision>
  <dcterms:created xsi:type="dcterms:W3CDTF">2012-08-22T13:17:44Z</dcterms:created>
  <dcterms:modified xsi:type="dcterms:W3CDTF">2018-04-12T14:12:18Z</dcterms:modified>
</cp:coreProperties>
</file>