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24"/>
  </p:notesMasterIdLst>
  <p:handoutMasterIdLst>
    <p:handoutMasterId r:id="rId25"/>
  </p:handoutMasterIdLst>
  <p:sldIdLst>
    <p:sldId id="418" r:id="rId2"/>
    <p:sldId id="419" r:id="rId3"/>
    <p:sldId id="444" r:id="rId4"/>
    <p:sldId id="420" r:id="rId5"/>
    <p:sldId id="422" r:id="rId6"/>
    <p:sldId id="433" r:id="rId7"/>
    <p:sldId id="421" r:id="rId8"/>
    <p:sldId id="423" r:id="rId9"/>
    <p:sldId id="434" r:id="rId10"/>
    <p:sldId id="435" r:id="rId11"/>
    <p:sldId id="424" r:id="rId12"/>
    <p:sldId id="425" r:id="rId13"/>
    <p:sldId id="428" r:id="rId14"/>
    <p:sldId id="440" r:id="rId15"/>
    <p:sldId id="441" r:id="rId16"/>
    <p:sldId id="429" r:id="rId17"/>
    <p:sldId id="431" r:id="rId18"/>
    <p:sldId id="436" r:id="rId19"/>
    <p:sldId id="437" r:id="rId20"/>
    <p:sldId id="430" r:id="rId21"/>
    <p:sldId id="438" r:id="rId22"/>
    <p:sldId id="388"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9" d="100"/>
          <a:sy n="149" d="100"/>
        </p:scale>
        <p:origin x="2712" y="12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4/20/2017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4/20/2017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4/20/2017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4/20/2017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4/20/2017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a:t>
            </a:r>
          </a:p>
        </p:txBody>
      </p:sp>
      <p:sp>
        <p:nvSpPr>
          <p:cNvPr id="3" name="Text Placeholder 2"/>
          <p:cNvSpPr>
            <a:spLocks noGrp="1"/>
          </p:cNvSpPr>
          <p:nvPr>
            <p:ph type="body" idx="1"/>
          </p:nvPr>
        </p:nvSpPr>
        <p:spPr/>
        <p:txBody>
          <a:bodyPr/>
          <a:lstStyle/>
          <a:p>
            <a:r>
              <a:rPr lang="en-US" dirty="0"/>
              <a:t>map and app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574955"/>
            <a:ext cx="2654840" cy="2038118"/>
          </a:xfrm>
          <a:prstGeom prst="rect">
            <a:avLst/>
          </a:prstGeom>
        </p:spPr>
      </p:pic>
    </p:spTree>
    <p:extLst>
      <p:ext uri="{BB962C8B-B14F-4D97-AF65-F5344CB8AC3E}">
        <p14:creationId xmlns:p14="http://schemas.microsoft.com/office/powerpoint/2010/main" val="74057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174597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3 – Print </a:t>
            </a:r>
            <a:r>
              <a:rPr lang="en-US" dirty="0" err="1"/>
              <a:t>Int</a:t>
            </a:r>
            <a:r>
              <a:rPr lang="en-US" dirty="0"/>
              <a:t> list</a:t>
            </a:r>
          </a:p>
        </p:txBody>
      </p:sp>
      <p:sp>
        <p:nvSpPr>
          <p:cNvPr id="3" name="TextBox 2"/>
          <p:cNvSpPr txBox="1"/>
          <p:nvPr/>
        </p:nvSpPr>
        <p:spPr>
          <a:xfrm>
            <a:off x="1371600" y="2667000"/>
            <a:ext cx="6858000" cy="1477328"/>
          </a:xfrm>
          <a:prstGeom prst="rect">
            <a:avLst/>
          </a:prstGeom>
          <a:solidFill>
            <a:schemeClr val="bg1"/>
          </a:solidFill>
          <a:ln>
            <a:solidFill>
              <a:schemeClr val="accent1"/>
            </a:solidFill>
          </a:ln>
        </p:spPr>
        <p:txBody>
          <a:bodyPr wrap="square" rtlCol="0">
            <a:spAutoFit/>
          </a:bodyPr>
          <a:lstStyle/>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fun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x = print(</a:t>
            </a:r>
            <a:r>
              <a:rPr lang="en-US" altLang="en-US" dirty="0" err="1">
                <a:latin typeface="Courier New" panose="02070309020205020404" pitchFamily="49" charset="0"/>
                <a:cs typeface="Courier New" panose="02070309020205020404" pitchFamily="49" charset="0"/>
              </a:rPr>
              <a:t>Int.toString</a:t>
            </a:r>
            <a:r>
              <a:rPr lang="en-US" altLang="en-US" dirty="0">
                <a:latin typeface="Courier New" panose="02070309020205020404" pitchFamily="49" charset="0"/>
                <a:cs typeface="Courier New" panose="02070309020205020404" pitchFamily="49" charset="0"/>
              </a:rPr>
              <a:t> x ^ “\n”) ;</a:t>
            </a:r>
          </a:p>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map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[1,2,3,4];</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660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
        <p:nvSpPr>
          <p:cNvPr id="2" name="Rectangle 1"/>
          <p:cNvSpPr/>
          <p:nvPr/>
        </p:nvSpPr>
        <p:spPr>
          <a:xfrm>
            <a:off x="561508" y="4267200"/>
            <a:ext cx="3629491"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8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 Like map</a:t>
            </a:r>
          </a:p>
        </p:txBody>
      </p:sp>
      <p:pic>
        <p:nvPicPr>
          <p:cNvPr id="3" name="Picture 2"/>
          <p:cNvPicPr>
            <a:picLocks noChangeAspect="1"/>
          </p:cNvPicPr>
          <p:nvPr/>
        </p:nvPicPr>
        <p:blipFill>
          <a:blip r:embed="rId2"/>
          <a:stretch>
            <a:fillRect/>
          </a:stretch>
        </p:blipFill>
        <p:spPr>
          <a:xfrm>
            <a:off x="1614487" y="2057400"/>
            <a:ext cx="6229350" cy="3778942"/>
          </a:xfrm>
          <a:prstGeom prst="rect">
            <a:avLst/>
          </a:prstGeom>
        </p:spPr>
      </p:pic>
    </p:spTree>
    <p:extLst>
      <p:ext uri="{BB962C8B-B14F-4D97-AF65-F5344CB8AC3E}">
        <p14:creationId xmlns:p14="http://schemas.microsoft.com/office/powerpoint/2010/main" val="349592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Example 1 – Print </a:t>
            </a:r>
            <a:r>
              <a:rPr lang="en-US" dirty="0" err="1"/>
              <a:t>Int</a:t>
            </a:r>
            <a:r>
              <a:rPr lang="en-US" dirty="0"/>
              <a:t> list</a:t>
            </a:r>
          </a:p>
        </p:txBody>
      </p:sp>
      <p:sp>
        <p:nvSpPr>
          <p:cNvPr id="3" name="TextBox 2"/>
          <p:cNvSpPr txBox="1"/>
          <p:nvPr/>
        </p:nvSpPr>
        <p:spPr>
          <a:xfrm>
            <a:off x="1371600" y="2667000"/>
            <a:ext cx="6858000" cy="1477328"/>
          </a:xfrm>
          <a:prstGeom prst="rect">
            <a:avLst/>
          </a:prstGeom>
          <a:solidFill>
            <a:schemeClr val="bg1"/>
          </a:solidFill>
          <a:ln>
            <a:solidFill>
              <a:schemeClr val="accent1"/>
            </a:solidFill>
          </a:ln>
        </p:spPr>
        <p:txBody>
          <a:bodyPr wrap="square" rtlCol="0">
            <a:spAutoFit/>
          </a:bodyPr>
          <a:lstStyle/>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fun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x = print(</a:t>
            </a:r>
            <a:r>
              <a:rPr lang="en-US" altLang="en-US" dirty="0" err="1">
                <a:latin typeface="Courier New" panose="02070309020205020404" pitchFamily="49" charset="0"/>
                <a:cs typeface="Courier New" panose="02070309020205020404" pitchFamily="49" charset="0"/>
              </a:rPr>
              <a:t>Int.toString</a:t>
            </a:r>
            <a:r>
              <a:rPr lang="en-US" altLang="en-US" dirty="0">
                <a:latin typeface="Courier New" panose="02070309020205020404" pitchFamily="49" charset="0"/>
                <a:cs typeface="Courier New" panose="02070309020205020404" pitchFamily="49" charset="0"/>
              </a:rPr>
              <a:t> x ^ “\n”) ;</a:t>
            </a:r>
          </a:p>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app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[1,2,3,4];</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489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
        <p:nvSpPr>
          <p:cNvPr id="4" name="Rectangle 3"/>
          <p:cNvSpPr/>
          <p:nvPr/>
        </p:nvSpPr>
        <p:spPr>
          <a:xfrm>
            <a:off x="561509" y="4267200"/>
            <a:ext cx="1953092"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60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 Implementation 1</a:t>
            </a:r>
          </a:p>
        </p:txBody>
      </p:sp>
      <p:sp>
        <p:nvSpPr>
          <p:cNvPr id="3" name="TextBox 2"/>
          <p:cNvSpPr txBox="1"/>
          <p:nvPr/>
        </p:nvSpPr>
        <p:spPr>
          <a:xfrm>
            <a:off x="919162" y="2542460"/>
            <a:ext cx="7620000" cy="2031325"/>
          </a:xfrm>
          <a:prstGeom prst="rect">
            <a:avLst/>
          </a:prstGeom>
          <a:solidFill>
            <a:schemeClr val="bg1"/>
          </a:solidFill>
          <a:ln>
            <a:solidFill>
              <a:schemeClr val="accent1"/>
            </a:solidFill>
          </a:ln>
        </p:spPr>
        <p:txBody>
          <a:bodyPr wrap="square" rtlCol="0">
            <a:spAutoFit/>
          </a:bodyPr>
          <a:lstStyle/>
          <a:p>
            <a:r>
              <a:rPr lang="en-US" altLang="en-US" dirty="0">
                <a:latin typeface="Courier New" panose="02070309020205020404" pitchFamily="49" charset="0"/>
                <a:cs typeface="Courier New" panose="02070309020205020404" pitchFamily="49" charset="0"/>
              </a:rPr>
              <a:t>fun app f =</a:t>
            </a:r>
          </a:p>
          <a:p>
            <a:r>
              <a:rPr lang="en-US" altLang="en-US" dirty="0">
                <a:latin typeface="Courier New" panose="02070309020205020404" pitchFamily="49" charset="0"/>
                <a:cs typeface="Courier New" panose="02070309020205020404" pitchFamily="49" charset="0"/>
              </a:rPr>
              <a:t>	let</a:t>
            </a:r>
          </a:p>
          <a:p>
            <a:r>
              <a:rPr lang="en-US" altLang="en-US" dirty="0">
                <a:latin typeface="Courier New" panose="02070309020205020404" pitchFamily="49" charset="0"/>
                <a:cs typeface="Courier New" panose="02070309020205020404" pitchFamily="49" charset="0"/>
              </a:rPr>
              <a:t>		fun process nil     = ()</a:t>
            </a:r>
          </a:p>
          <a:p>
            <a:r>
              <a:rPr lang="en-US" altLang="en-US" dirty="0">
                <a:latin typeface="Courier New" panose="02070309020205020404" pitchFamily="49" charset="0"/>
                <a:cs typeface="Courier New" panose="02070309020205020404" pitchFamily="49" charset="0"/>
              </a:rPr>
              <a:t>		  | process (x::</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 = (f x ; process </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a:t>
            </a:r>
          </a:p>
          <a:p>
            <a:r>
              <a:rPr lang="en-US" altLang="en-US" dirty="0">
                <a:latin typeface="Courier New" panose="02070309020205020404" pitchFamily="49" charset="0"/>
                <a:cs typeface="Courier New" panose="02070309020205020404" pitchFamily="49" charset="0"/>
              </a:rPr>
              <a:t>	in</a:t>
            </a:r>
          </a:p>
          <a:p>
            <a:r>
              <a:rPr lang="en-US" altLang="en-US" dirty="0">
                <a:latin typeface="Courier New" panose="02070309020205020404" pitchFamily="49" charset="0"/>
                <a:cs typeface="Courier New" panose="02070309020205020404" pitchFamily="49" charset="0"/>
              </a:rPr>
              <a:t>		process</a:t>
            </a:r>
          </a:p>
          <a:p>
            <a:r>
              <a:rPr lang="en-US" altLang="en-US"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30550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354489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Example 1</a:t>
            </a:r>
          </a:p>
        </p:txBody>
      </p:sp>
      <p:sp>
        <p:nvSpPr>
          <p:cNvPr id="3" name="TextBox 2"/>
          <p:cNvSpPr txBox="1"/>
          <p:nvPr/>
        </p:nvSpPr>
        <p:spPr>
          <a:xfrm>
            <a:off x="1300162" y="2209800"/>
            <a:ext cx="6858000" cy="3416320"/>
          </a:xfrm>
          <a:prstGeom prst="rect">
            <a:avLst/>
          </a:prstGeom>
          <a:solidFill>
            <a:schemeClr val="bg1"/>
          </a:solidFill>
          <a:ln>
            <a:solidFill>
              <a:schemeClr val="accent1"/>
            </a:solidFill>
          </a:ln>
        </p:spPr>
        <p:txBody>
          <a:bodyPr wrap="square" rtlCol="0">
            <a:spAutoFit/>
          </a:bodyPr>
          <a:lstStyle/>
          <a:p>
            <a:r>
              <a:rPr lang="en-US" altLang="en-US" dirty="0">
                <a:latin typeface="Courier New" panose="02070309020205020404" pitchFamily="49" charset="0"/>
                <a:cs typeface="Courier New" panose="02070309020205020404" pitchFamily="49" charset="0"/>
              </a:rPr>
              <a:t>fun app f =</a:t>
            </a:r>
          </a:p>
          <a:p>
            <a:r>
              <a:rPr lang="en-US" altLang="en-US" dirty="0">
                <a:latin typeface="Courier New" panose="02070309020205020404" pitchFamily="49" charset="0"/>
                <a:cs typeface="Courier New" panose="02070309020205020404" pitchFamily="49" charset="0"/>
              </a:rPr>
              <a:t>	let</a:t>
            </a:r>
          </a:p>
          <a:p>
            <a:r>
              <a:rPr lang="en-US" altLang="en-US" dirty="0">
                <a:latin typeface="Courier New" panose="02070309020205020404" pitchFamily="49" charset="0"/>
                <a:cs typeface="Courier New" panose="02070309020205020404" pitchFamily="49" charset="0"/>
              </a:rPr>
              <a:t>		fun process nil     = ()</a:t>
            </a:r>
          </a:p>
          <a:p>
            <a:r>
              <a:rPr lang="en-US" altLang="en-US" dirty="0">
                <a:latin typeface="Courier New" panose="02070309020205020404" pitchFamily="49" charset="0"/>
                <a:cs typeface="Courier New" panose="02070309020205020404" pitchFamily="49" charset="0"/>
              </a:rPr>
              <a:t>		  | process (x::</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 = (f x ; process </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a:t>
            </a:r>
          </a:p>
          <a:p>
            <a:r>
              <a:rPr lang="en-US" altLang="en-US" dirty="0">
                <a:latin typeface="Courier New" panose="02070309020205020404" pitchFamily="49" charset="0"/>
                <a:cs typeface="Courier New" panose="02070309020205020404" pitchFamily="49" charset="0"/>
              </a:rPr>
              <a:t>	in</a:t>
            </a:r>
          </a:p>
          <a:p>
            <a:r>
              <a:rPr lang="en-US" altLang="en-US" dirty="0">
                <a:latin typeface="Courier New" panose="02070309020205020404" pitchFamily="49" charset="0"/>
                <a:cs typeface="Courier New" panose="02070309020205020404" pitchFamily="49" charset="0"/>
              </a:rPr>
              <a:t>		process</a:t>
            </a:r>
          </a:p>
          <a:p>
            <a:r>
              <a:rPr lang="en-US" altLang="en-US" dirty="0">
                <a:latin typeface="Courier New" panose="02070309020205020404" pitchFamily="49" charset="0"/>
                <a:cs typeface="Courier New" panose="02070309020205020404" pitchFamily="49" charset="0"/>
              </a:rPr>
              <a:t>	end;</a:t>
            </a:r>
          </a:p>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fun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x = print(</a:t>
            </a:r>
            <a:r>
              <a:rPr lang="en-US" altLang="en-US" dirty="0" err="1">
                <a:latin typeface="Courier New" panose="02070309020205020404" pitchFamily="49" charset="0"/>
                <a:cs typeface="Courier New" panose="02070309020205020404" pitchFamily="49" charset="0"/>
              </a:rPr>
              <a:t>Int.toString</a:t>
            </a:r>
            <a:r>
              <a:rPr lang="en-US" altLang="en-US" dirty="0">
                <a:latin typeface="Courier New" panose="02070309020205020404" pitchFamily="49" charset="0"/>
                <a:cs typeface="Courier New" panose="02070309020205020404" pitchFamily="49" charset="0"/>
              </a:rPr>
              <a:t> x ^ “\n”) ;</a:t>
            </a:r>
          </a:p>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app </a:t>
            </a:r>
            <a:r>
              <a:rPr lang="en-US" altLang="en-US" dirty="0" err="1">
                <a:latin typeface="Courier New" panose="02070309020205020404" pitchFamily="49" charset="0"/>
                <a:cs typeface="Courier New" panose="02070309020205020404" pitchFamily="49" charset="0"/>
              </a:rPr>
              <a:t>showInt</a:t>
            </a:r>
            <a:r>
              <a:rPr lang="en-US" altLang="en-US" dirty="0">
                <a:latin typeface="Courier New" panose="02070309020205020404" pitchFamily="49" charset="0"/>
                <a:cs typeface="Courier New" panose="02070309020205020404" pitchFamily="49" charset="0"/>
              </a:rPr>
              <a:t> [1,2,3,4];</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35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27073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order of a function</a:t>
            </a:r>
          </a:p>
        </p:txBody>
      </p:sp>
      <p:sp>
        <p:nvSpPr>
          <p:cNvPr id="5" name="TextBox 4"/>
          <p:cNvSpPr txBox="1"/>
          <p:nvPr/>
        </p:nvSpPr>
        <p:spPr>
          <a:xfrm>
            <a:off x="1371600" y="2209800"/>
            <a:ext cx="7153041" cy="3139321"/>
          </a:xfrm>
          <a:prstGeom prst="rect">
            <a:avLst/>
          </a:prstGeom>
          <a:noFill/>
        </p:spPr>
        <p:txBody>
          <a:bodyPr wrap="square" rtlCol="0">
            <a:spAutoFit/>
          </a:bodyPr>
          <a:lstStyle/>
          <a:p>
            <a:r>
              <a:rPr lang="en-US" altLang="en-US" dirty="0"/>
              <a:t>The order of a function is defined by the following induction:</a:t>
            </a:r>
          </a:p>
          <a:p>
            <a:endParaRPr lang="en-US" altLang="en-US" dirty="0"/>
          </a:p>
          <a:p>
            <a:r>
              <a:rPr lang="en-US" altLang="en-US" b="1" dirty="0"/>
              <a:t>Basis:</a:t>
            </a:r>
            <a:r>
              <a:rPr lang="en-US" altLang="en-US" dirty="0"/>
              <a:t> A function is “first-order” if its arguments and result are all  “data” (i.e., non-function) values.</a:t>
            </a:r>
          </a:p>
          <a:p>
            <a:endParaRPr lang="en-US" altLang="en-US" dirty="0"/>
          </a:p>
          <a:p>
            <a:r>
              <a:rPr lang="en-US" altLang="en-US" b="1" dirty="0"/>
              <a:t>Induction</a:t>
            </a:r>
            <a:r>
              <a:rPr lang="en-US" altLang="en-US" dirty="0"/>
              <a:t>: A function is of order one more (e.g., 2</a:t>
            </a:r>
            <a:r>
              <a:rPr lang="en-US" altLang="en-US" baseline="30000" dirty="0"/>
              <a:t>nd</a:t>
            </a:r>
            <a:r>
              <a:rPr lang="en-US" altLang="en-US" dirty="0"/>
              <a:t> order) than the largest of the orders of its arguments and result. Note that there are some functions, like the identity function, that do not get an order by this induction, and are therefore of “infinite order”.</a:t>
            </a:r>
          </a:p>
          <a:p>
            <a:endParaRPr lang="en-US" altLang="en-US" dirty="0"/>
          </a:p>
          <a:p>
            <a:r>
              <a:rPr lang="en-US" altLang="en-US" i="1" dirty="0"/>
              <a:t>Source: Elements of ML Programming by Jeffrey D. Ullman</a:t>
            </a:r>
          </a:p>
        </p:txBody>
      </p:sp>
    </p:spTree>
    <p:extLst>
      <p:ext uri="{BB962C8B-B14F-4D97-AF65-F5344CB8AC3E}">
        <p14:creationId xmlns:p14="http://schemas.microsoft.com/office/powerpoint/2010/main" val="307960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 Implementation 2</a:t>
            </a:r>
          </a:p>
        </p:txBody>
      </p:sp>
      <p:sp>
        <p:nvSpPr>
          <p:cNvPr id="3" name="TextBox 2"/>
          <p:cNvSpPr txBox="1"/>
          <p:nvPr/>
        </p:nvSpPr>
        <p:spPr>
          <a:xfrm>
            <a:off x="919162" y="2542460"/>
            <a:ext cx="7620000" cy="2031325"/>
          </a:xfrm>
          <a:prstGeom prst="rect">
            <a:avLst/>
          </a:prstGeom>
          <a:solidFill>
            <a:schemeClr val="bg1"/>
          </a:solidFill>
          <a:ln>
            <a:solidFill>
              <a:schemeClr val="accent1"/>
            </a:solidFill>
          </a:ln>
        </p:spPr>
        <p:txBody>
          <a:bodyPr wrap="square" rtlCol="0">
            <a:spAutoFit/>
          </a:bodyPr>
          <a:lstStyle/>
          <a:p>
            <a:r>
              <a:rPr lang="en-US" altLang="en-US" dirty="0">
                <a:latin typeface="Courier New" panose="02070309020205020404" pitchFamily="49" charset="0"/>
                <a:cs typeface="Courier New" panose="02070309020205020404" pitchFamily="49" charset="0"/>
              </a:rPr>
              <a:t>fun app f =</a:t>
            </a:r>
          </a:p>
          <a:p>
            <a:r>
              <a:rPr lang="en-US" altLang="en-US" dirty="0">
                <a:latin typeface="Courier New" panose="02070309020205020404" pitchFamily="49" charset="0"/>
                <a:cs typeface="Courier New" panose="02070309020205020404" pitchFamily="49" charset="0"/>
              </a:rPr>
              <a:t>	let</a:t>
            </a:r>
          </a:p>
          <a:p>
            <a:r>
              <a:rPr lang="en-US" altLang="en-US" dirty="0">
                <a:latin typeface="Courier New" panose="02070309020205020404" pitchFamily="49" charset="0"/>
                <a:cs typeface="Courier New" panose="02070309020205020404" pitchFamily="49" charset="0"/>
              </a:rPr>
              <a:t>		fun process nil     = ()</a:t>
            </a:r>
          </a:p>
          <a:p>
            <a:r>
              <a:rPr lang="en-US" altLang="en-US" dirty="0">
                <a:latin typeface="Courier New" panose="02070309020205020404" pitchFamily="49" charset="0"/>
                <a:cs typeface="Courier New" panose="02070309020205020404" pitchFamily="49" charset="0"/>
              </a:rPr>
              <a:t>		  | process (x::</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 = (f x : unit ; process </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a:t>
            </a:r>
          </a:p>
          <a:p>
            <a:r>
              <a:rPr lang="en-US" altLang="en-US" dirty="0">
                <a:latin typeface="Courier New" panose="02070309020205020404" pitchFamily="49" charset="0"/>
                <a:cs typeface="Courier New" panose="02070309020205020404" pitchFamily="49" charset="0"/>
              </a:rPr>
              <a:t>	in</a:t>
            </a:r>
          </a:p>
          <a:p>
            <a:r>
              <a:rPr lang="en-US" altLang="en-US" dirty="0">
                <a:latin typeface="Courier New" panose="02070309020205020404" pitchFamily="49" charset="0"/>
                <a:cs typeface="Courier New" panose="02070309020205020404" pitchFamily="49" charset="0"/>
              </a:rPr>
              <a:t>		process</a:t>
            </a:r>
          </a:p>
          <a:p>
            <a:r>
              <a:rPr lang="en-US" altLang="en-US"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3626722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308275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406336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676400"/>
            <a:ext cx="4699418" cy="2239566"/>
          </a:xfrm>
          <a:prstGeom prst="rect">
            <a:avLst/>
          </a:prstGeom>
        </p:spPr>
      </p:pic>
    </p:spTree>
    <p:extLst>
      <p:ext uri="{BB962C8B-B14F-4D97-AF65-F5344CB8AC3E}">
        <p14:creationId xmlns:p14="http://schemas.microsoft.com/office/powerpoint/2010/main" val="305492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a:t>
            </a:r>
          </a:p>
        </p:txBody>
      </p:sp>
      <p:sp>
        <p:nvSpPr>
          <p:cNvPr id="3" name="TextBox 2"/>
          <p:cNvSpPr txBox="1"/>
          <p:nvPr/>
        </p:nvSpPr>
        <p:spPr>
          <a:xfrm>
            <a:off x="1757362" y="2590800"/>
            <a:ext cx="5943600" cy="2031325"/>
          </a:xfrm>
          <a:prstGeom prst="rect">
            <a:avLst/>
          </a:prstGeom>
          <a:solidFill>
            <a:schemeClr val="bg1"/>
          </a:solidFill>
          <a:ln>
            <a:solidFill>
              <a:schemeClr val="accent1"/>
            </a:solidFill>
          </a:ln>
        </p:spPr>
        <p:txBody>
          <a:bodyPr wrap="square" rtlCol="0">
            <a:spAutoFit/>
          </a:bodyPr>
          <a:lstStyle/>
          <a:p>
            <a:r>
              <a:rPr lang="en-US" altLang="en-US" dirty="0">
                <a:latin typeface="Courier New" panose="02070309020205020404" pitchFamily="49" charset="0"/>
                <a:cs typeface="Courier New" panose="02070309020205020404" pitchFamily="49" charset="0"/>
              </a:rPr>
              <a:t>fun map f =</a:t>
            </a:r>
          </a:p>
          <a:p>
            <a:r>
              <a:rPr lang="en-US" altLang="en-US" dirty="0">
                <a:latin typeface="Courier New" panose="02070309020205020404" pitchFamily="49" charset="0"/>
                <a:cs typeface="Courier New" panose="02070309020205020404" pitchFamily="49" charset="0"/>
              </a:rPr>
              <a:t>	let</a:t>
            </a:r>
          </a:p>
          <a:p>
            <a:r>
              <a:rPr lang="en-US" altLang="en-US" dirty="0">
                <a:latin typeface="Courier New" panose="02070309020205020404" pitchFamily="49" charset="0"/>
                <a:cs typeface="Courier New" panose="02070309020205020404" pitchFamily="49" charset="0"/>
              </a:rPr>
              <a:t>		fun m nil     = nil</a:t>
            </a:r>
          </a:p>
          <a:p>
            <a:r>
              <a:rPr lang="en-US" altLang="en-US" dirty="0">
                <a:latin typeface="Courier New" panose="02070309020205020404" pitchFamily="49" charset="0"/>
                <a:cs typeface="Courier New" panose="02070309020205020404" pitchFamily="49" charset="0"/>
              </a:rPr>
              <a:t>		  | m (x::</a:t>
            </a:r>
            <a:r>
              <a:rPr lang="en-US" altLang="en-US" dirty="0" err="1">
                <a:latin typeface="Courier New" panose="02070309020205020404" pitchFamily="49" charset="0"/>
                <a:cs typeface="Courier New" panose="02070309020205020404" pitchFamily="49" charset="0"/>
              </a:rPr>
              <a:t>xs</a:t>
            </a:r>
            <a:r>
              <a:rPr lang="en-US" altLang="en-US" dirty="0">
                <a:latin typeface="Courier New" panose="02070309020205020404" pitchFamily="49" charset="0"/>
                <a:cs typeface="Courier New" panose="02070309020205020404" pitchFamily="49" charset="0"/>
              </a:rPr>
              <a:t>) = f x :: m </a:t>
            </a:r>
            <a:r>
              <a:rPr lang="en-US" altLang="en-US" dirty="0" err="1">
                <a:latin typeface="Courier New" panose="02070309020205020404" pitchFamily="49" charset="0"/>
                <a:cs typeface="Courier New" panose="02070309020205020404" pitchFamily="49" charset="0"/>
              </a:rPr>
              <a:t>xs</a:t>
            </a:r>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	in</a:t>
            </a:r>
          </a:p>
          <a:p>
            <a:r>
              <a:rPr lang="en-US" altLang="en-US" dirty="0">
                <a:latin typeface="Courier New" panose="02070309020205020404" pitchFamily="49" charset="0"/>
                <a:cs typeface="Courier New" panose="02070309020205020404" pitchFamily="49" charset="0"/>
              </a:rPr>
              <a:t>		m</a:t>
            </a:r>
          </a:p>
          <a:p>
            <a:r>
              <a:rPr lang="en-US" altLang="en-US" dirty="0">
                <a:latin typeface="Courier New" panose="02070309020205020404" pitchFamily="49" charset="0"/>
                <a:cs typeface="Courier New" panose="02070309020205020404" pitchFamily="49" charset="0"/>
              </a:rPr>
              <a:t>	end;</a:t>
            </a:r>
          </a:p>
        </p:txBody>
      </p:sp>
      <p:sp>
        <p:nvSpPr>
          <p:cNvPr id="4" name="TextBox 3"/>
          <p:cNvSpPr txBox="1"/>
          <p:nvPr/>
        </p:nvSpPr>
        <p:spPr>
          <a:xfrm>
            <a:off x="2362200" y="5257800"/>
            <a:ext cx="4661341" cy="369332"/>
          </a:xfrm>
          <a:prstGeom prst="rect">
            <a:avLst/>
          </a:prstGeom>
          <a:noFill/>
        </p:spPr>
        <p:txBody>
          <a:bodyPr wrap="none" rtlCol="0">
            <a:spAutoFit/>
          </a:bodyPr>
          <a:lstStyle/>
          <a:p>
            <a:r>
              <a:rPr lang="en-US" dirty="0"/>
              <a:t>*The function map is part of the standard basis.</a:t>
            </a:r>
          </a:p>
        </p:txBody>
      </p:sp>
    </p:spTree>
    <p:extLst>
      <p:ext uri="{BB962C8B-B14F-4D97-AF65-F5344CB8AC3E}">
        <p14:creationId xmlns:p14="http://schemas.microsoft.com/office/powerpoint/2010/main" val="276189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425045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map</a:t>
            </a:r>
            <a:r>
              <a:rPr lang="en-US" dirty="0"/>
              <a:t> </a:t>
            </a:r>
            <a:r>
              <a:rPr lang="en-US" cap="none" dirty="0"/>
              <a:t>is part of the standard basis</a:t>
            </a:r>
            <a:br>
              <a:rPr lang="en-US" cap="none" dirty="0"/>
            </a:br>
            <a:endParaRPr lang="en-US" cap="none" dirty="0"/>
          </a:p>
        </p:txBody>
      </p:sp>
      <p:pic>
        <p:nvPicPr>
          <p:cNvPr id="4" name="Picture 3"/>
          <p:cNvPicPr>
            <a:picLocks noChangeAspect="1"/>
          </p:cNvPicPr>
          <p:nvPr/>
        </p:nvPicPr>
        <p:blipFill>
          <a:blip r:embed="rId2"/>
          <a:stretch>
            <a:fillRect/>
          </a:stretch>
        </p:blipFill>
        <p:spPr>
          <a:xfrm>
            <a:off x="1804987" y="2133600"/>
            <a:ext cx="5848350" cy="3547814"/>
          </a:xfrm>
          <a:prstGeom prst="rect">
            <a:avLst/>
          </a:prstGeom>
        </p:spPr>
      </p:pic>
    </p:spTree>
    <p:extLst>
      <p:ext uri="{BB962C8B-B14F-4D97-AF65-F5344CB8AC3E}">
        <p14:creationId xmlns:p14="http://schemas.microsoft.com/office/powerpoint/2010/main" val="211784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1 – Square list</a:t>
            </a:r>
          </a:p>
        </p:txBody>
      </p:sp>
      <p:sp>
        <p:nvSpPr>
          <p:cNvPr id="3" name="TextBox 2"/>
          <p:cNvSpPr txBox="1"/>
          <p:nvPr/>
        </p:nvSpPr>
        <p:spPr>
          <a:xfrm>
            <a:off x="2826543" y="2514600"/>
            <a:ext cx="3805238" cy="2031325"/>
          </a:xfrm>
          <a:prstGeom prst="rect">
            <a:avLst/>
          </a:prstGeom>
          <a:solidFill>
            <a:schemeClr val="bg1"/>
          </a:solidFill>
          <a:ln>
            <a:solidFill>
              <a:schemeClr val="accent1"/>
            </a:solidFill>
          </a:ln>
        </p:spPr>
        <p:txBody>
          <a:bodyPr wrap="square" rtlCol="0">
            <a:spAutoFit/>
          </a:bodyPr>
          <a:lstStyle/>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fun </a:t>
            </a:r>
            <a:r>
              <a:rPr lang="en-US" altLang="en-US" dirty="0" err="1">
                <a:latin typeface="Courier New" panose="02070309020205020404" pitchFamily="49" charset="0"/>
                <a:cs typeface="Courier New" panose="02070309020205020404" pitchFamily="49" charset="0"/>
              </a:rPr>
              <a:t>sq</a:t>
            </a:r>
            <a:r>
              <a:rPr lang="en-US" altLang="en-US" dirty="0">
                <a:latin typeface="Courier New" panose="02070309020205020404" pitchFamily="49" charset="0"/>
                <a:cs typeface="Courier New" panose="02070309020205020404" pitchFamily="49" charset="0"/>
              </a:rPr>
              <a:t> x = x*x;</a:t>
            </a:r>
          </a:p>
          <a:p>
            <a:endParaRPr lang="en-US" altLang="en-US" dirty="0">
              <a:latin typeface="Courier New" panose="02070309020205020404" pitchFamily="49" charset="0"/>
              <a:cs typeface="Courier New" panose="02070309020205020404" pitchFamily="49" charset="0"/>
            </a:endParaRPr>
          </a:p>
          <a:p>
            <a:r>
              <a:rPr lang="en-US" altLang="en-US" dirty="0" err="1">
                <a:latin typeface="Courier New" panose="02070309020205020404" pitchFamily="49" charset="0"/>
                <a:cs typeface="Courier New" panose="02070309020205020404" pitchFamily="49" charset="0"/>
              </a:rPr>
              <a:t>val</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sqList</a:t>
            </a:r>
            <a:r>
              <a:rPr lang="en-US" altLang="en-US" dirty="0">
                <a:latin typeface="Courier New" panose="02070309020205020404" pitchFamily="49" charset="0"/>
                <a:cs typeface="Courier New" panose="02070309020205020404" pitchFamily="49" charset="0"/>
              </a:rPr>
              <a:t> = map </a:t>
            </a:r>
            <a:r>
              <a:rPr lang="en-US" altLang="en-US" dirty="0" err="1">
                <a:latin typeface="Courier New" panose="02070309020205020404" pitchFamily="49" charset="0"/>
                <a:cs typeface="Courier New" panose="02070309020205020404" pitchFamily="49" charset="0"/>
              </a:rPr>
              <a:t>sq</a:t>
            </a:r>
            <a:r>
              <a:rPr lang="en-US" altLang="en-US" dirty="0">
                <a:latin typeface="Courier New" panose="02070309020205020404" pitchFamily="49" charset="0"/>
                <a:cs typeface="Courier New" panose="02070309020205020404" pitchFamily="49" charset="0"/>
              </a:rPr>
              <a:t>;</a:t>
            </a:r>
          </a:p>
          <a:p>
            <a:endParaRPr lang="en-US" altLang="en-US" dirty="0">
              <a:latin typeface="Courier New" panose="02070309020205020404" pitchFamily="49" charset="0"/>
              <a:cs typeface="Courier New" panose="02070309020205020404" pitchFamily="49" charset="0"/>
            </a:endParaRPr>
          </a:p>
          <a:p>
            <a:r>
              <a:rPr lang="en-US" altLang="en-US" dirty="0" err="1">
                <a:latin typeface="Courier New" panose="02070309020205020404" pitchFamily="49" charset="0"/>
                <a:cs typeface="Courier New" panose="02070309020205020404" pitchFamily="49" charset="0"/>
              </a:rPr>
              <a:t>sqList</a:t>
            </a:r>
            <a:r>
              <a:rPr lang="en-US" altLang="en-US" dirty="0">
                <a:latin typeface="Courier New" panose="02070309020205020404" pitchFamily="49" charset="0"/>
                <a:cs typeface="Courier New" panose="02070309020205020404" pitchFamily="49" charset="0"/>
              </a:rPr>
              <a:t> [1,2,3,4];</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709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186583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2 – Square list </a:t>
            </a:r>
            <a:r>
              <a:rPr lang="en-US" dirty="0" err="1"/>
              <a:t>list</a:t>
            </a:r>
            <a:endParaRPr lang="en-US" dirty="0"/>
          </a:p>
        </p:txBody>
      </p:sp>
      <p:sp>
        <p:nvSpPr>
          <p:cNvPr id="3" name="TextBox 2"/>
          <p:cNvSpPr txBox="1"/>
          <p:nvPr/>
        </p:nvSpPr>
        <p:spPr>
          <a:xfrm>
            <a:off x="2135016" y="2514600"/>
            <a:ext cx="5188291" cy="2031325"/>
          </a:xfrm>
          <a:prstGeom prst="rect">
            <a:avLst/>
          </a:prstGeom>
          <a:solidFill>
            <a:schemeClr val="bg1"/>
          </a:solidFill>
          <a:ln>
            <a:solidFill>
              <a:schemeClr val="accent1"/>
            </a:solidFill>
          </a:ln>
        </p:spPr>
        <p:txBody>
          <a:bodyPr wrap="square" rtlCol="0">
            <a:spAutoFit/>
          </a:bodyPr>
          <a:lstStyle/>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fun </a:t>
            </a:r>
            <a:r>
              <a:rPr lang="en-US" altLang="en-US" dirty="0" err="1">
                <a:latin typeface="Courier New" panose="02070309020205020404" pitchFamily="49" charset="0"/>
                <a:cs typeface="Courier New" panose="02070309020205020404" pitchFamily="49" charset="0"/>
              </a:rPr>
              <a:t>sq</a:t>
            </a:r>
            <a:r>
              <a:rPr lang="en-US" altLang="en-US" dirty="0">
                <a:latin typeface="Courier New" panose="02070309020205020404" pitchFamily="49" charset="0"/>
                <a:cs typeface="Courier New" panose="02070309020205020404" pitchFamily="49" charset="0"/>
              </a:rPr>
              <a:t> x = x*x;</a:t>
            </a:r>
          </a:p>
          <a:p>
            <a:endParaRPr lang="en-US" altLang="en-US" dirty="0">
              <a:latin typeface="Courier New" panose="02070309020205020404" pitchFamily="49" charset="0"/>
              <a:cs typeface="Courier New" panose="02070309020205020404" pitchFamily="49" charset="0"/>
            </a:endParaRPr>
          </a:p>
          <a:p>
            <a:r>
              <a:rPr lang="en-US" altLang="en-US" dirty="0" err="1">
                <a:latin typeface="Courier New" panose="02070309020205020404" pitchFamily="49" charset="0"/>
                <a:cs typeface="Courier New" panose="02070309020205020404" pitchFamily="49" charset="0"/>
              </a:rPr>
              <a:t>val</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sqList</a:t>
            </a:r>
            <a:r>
              <a:rPr lang="en-US" altLang="en-US" dirty="0">
                <a:latin typeface="Courier New" panose="02070309020205020404" pitchFamily="49" charset="0"/>
                <a:cs typeface="Courier New" panose="02070309020205020404" pitchFamily="49" charset="0"/>
              </a:rPr>
              <a:t> = map </a:t>
            </a:r>
            <a:r>
              <a:rPr lang="en-US" altLang="en-US" dirty="0" err="1">
                <a:latin typeface="Courier New" panose="02070309020205020404" pitchFamily="49" charset="0"/>
                <a:cs typeface="Courier New" panose="02070309020205020404" pitchFamily="49" charset="0"/>
              </a:rPr>
              <a:t>sq</a:t>
            </a:r>
            <a:r>
              <a:rPr lang="en-US" altLang="en-US" dirty="0">
                <a:latin typeface="Courier New" panose="02070309020205020404" pitchFamily="49" charset="0"/>
                <a:cs typeface="Courier New" panose="02070309020205020404" pitchFamily="49" charset="0"/>
              </a:rPr>
              <a:t>;</a:t>
            </a:r>
          </a:p>
          <a:p>
            <a:endParaRPr lang="en-US" altLang="en-US" dirty="0">
              <a:latin typeface="Courier New" panose="02070309020205020404" pitchFamily="49" charset="0"/>
              <a:cs typeface="Courier New" panose="02070309020205020404" pitchFamily="49" charset="0"/>
            </a:endParaRPr>
          </a:p>
          <a:p>
            <a:r>
              <a:rPr lang="en-US" altLang="en-US" dirty="0">
                <a:latin typeface="Courier New" panose="02070309020205020404" pitchFamily="49" charset="0"/>
                <a:cs typeface="Courier New" panose="02070309020205020404" pitchFamily="49" charset="0"/>
              </a:rPr>
              <a:t>map </a:t>
            </a:r>
            <a:r>
              <a:rPr lang="en-US" altLang="en-US" dirty="0" err="1">
                <a:latin typeface="Courier New" panose="02070309020205020404" pitchFamily="49" charset="0"/>
                <a:cs typeface="Courier New" panose="02070309020205020404" pitchFamily="49" charset="0"/>
              </a:rPr>
              <a:t>sqList</a:t>
            </a:r>
            <a:r>
              <a:rPr lang="en-US" altLang="en-US" dirty="0">
                <a:latin typeface="Courier New" panose="02070309020205020404" pitchFamily="49" charset="0"/>
                <a:cs typeface="Courier New" panose="02070309020205020404" pitchFamily="49" charset="0"/>
              </a:rPr>
              <a:t> [ [1,2], [3,4], [5,6] ];</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97177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17241</TotalTime>
  <Words>268</Words>
  <Application>Microsoft Office PowerPoint</Application>
  <PresentationFormat>On-screen Show (4:3)</PresentationFormat>
  <Paragraphs>74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Courier New</vt:lpstr>
      <vt:lpstr>Arial</vt:lpstr>
      <vt:lpstr>Gallery</vt:lpstr>
      <vt:lpstr>Higher-order functions</vt:lpstr>
      <vt:lpstr>The order of a function</vt:lpstr>
      <vt:lpstr>PowerPoint Presentation</vt:lpstr>
      <vt:lpstr>map Implementation</vt:lpstr>
      <vt:lpstr>PowerPoint Presentation</vt:lpstr>
      <vt:lpstr>map is part of the standard basis </vt:lpstr>
      <vt:lpstr>Map Example 1 – Square list</vt:lpstr>
      <vt:lpstr>PowerPoint Presentation</vt:lpstr>
      <vt:lpstr>Map Example 2 – Square list list</vt:lpstr>
      <vt:lpstr>PowerPoint Presentation</vt:lpstr>
      <vt:lpstr>Map Example 3 – Print Int list</vt:lpstr>
      <vt:lpstr>PowerPoint Presentation</vt:lpstr>
      <vt:lpstr>App … Like map</vt:lpstr>
      <vt:lpstr>App Example 1 – Print Int list</vt:lpstr>
      <vt:lpstr>PowerPoint Presentation</vt:lpstr>
      <vt:lpstr>App – Implementation 1</vt:lpstr>
      <vt:lpstr>PowerPoint Presentation</vt:lpstr>
      <vt:lpstr>App Example 1</vt:lpstr>
      <vt:lpstr>PowerPoint Presentation</vt:lpstr>
      <vt:lpstr>App – Implementation 2</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496</cp:revision>
  <dcterms:created xsi:type="dcterms:W3CDTF">2012-08-22T13:17:44Z</dcterms:created>
  <dcterms:modified xsi:type="dcterms:W3CDTF">2017-04-20T13:12:36Z</dcterms:modified>
</cp:coreProperties>
</file>