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41"/>
  </p:notesMasterIdLst>
  <p:handoutMasterIdLst>
    <p:handoutMasterId r:id="rId42"/>
  </p:handoutMasterIdLst>
  <p:sldIdLst>
    <p:sldId id="280" r:id="rId2"/>
    <p:sldId id="336" r:id="rId3"/>
    <p:sldId id="307" r:id="rId4"/>
    <p:sldId id="304" r:id="rId5"/>
    <p:sldId id="333" r:id="rId6"/>
    <p:sldId id="334" r:id="rId7"/>
    <p:sldId id="335" r:id="rId8"/>
    <p:sldId id="305" r:id="rId9"/>
    <p:sldId id="306" r:id="rId10"/>
    <p:sldId id="308" r:id="rId11"/>
    <p:sldId id="309" r:id="rId12"/>
    <p:sldId id="310" r:id="rId13"/>
    <p:sldId id="311" r:id="rId14"/>
    <p:sldId id="312" r:id="rId15"/>
    <p:sldId id="282" r:id="rId16"/>
    <p:sldId id="294" r:id="rId17"/>
    <p:sldId id="313" r:id="rId18"/>
    <p:sldId id="314" r:id="rId19"/>
    <p:sldId id="283" r:id="rId20"/>
    <p:sldId id="291" r:id="rId21"/>
    <p:sldId id="292" r:id="rId22"/>
    <p:sldId id="293" r:id="rId23"/>
    <p:sldId id="295" r:id="rId24"/>
    <p:sldId id="286" r:id="rId25"/>
    <p:sldId id="287" r:id="rId26"/>
    <p:sldId id="315" r:id="rId27"/>
    <p:sldId id="316" r:id="rId28"/>
    <p:sldId id="317" r:id="rId29"/>
    <p:sldId id="318" r:id="rId30"/>
    <p:sldId id="321" r:id="rId31"/>
    <p:sldId id="319" r:id="rId32"/>
    <p:sldId id="320" r:id="rId33"/>
    <p:sldId id="296" r:id="rId34"/>
    <p:sldId id="284" r:id="rId35"/>
    <p:sldId id="288" r:id="rId36"/>
    <p:sldId id="330" r:id="rId37"/>
    <p:sldId id="331" r:id="rId38"/>
    <p:sldId id="332" r:id="rId39"/>
    <p:sldId id="271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6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Describing the syntax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96089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say p is </a:t>
            </a:r>
            <a:r>
              <a:rPr lang="en-US" b="1" dirty="0">
                <a:solidFill>
                  <a:srgbClr val="FF0000"/>
                </a:solidFill>
              </a:rPr>
              <a:t>syntactically well-formed </a:t>
            </a:r>
            <a:r>
              <a:rPr lang="en-US" dirty="0"/>
              <a:t>if p satisfies the necessary syntactic properties.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parser</a:t>
            </a:r>
            <a:r>
              <a:rPr lang="en-US" dirty="0"/>
              <a:t> is a program that determines whether p is syntactically well-formed.</a:t>
            </a:r>
          </a:p>
          <a:p>
            <a:endParaRPr lang="en-US" dirty="0"/>
          </a:p>
          <a:p>
            <a:r>
              <a:rPr lang="en-US" dirty="0"/>
              <a:t>We say p is </a:t>
            </a:r>
            <a:r>
              <a:rPr lang="en-US" b="1" dirty="0">
                <a:solidFill>
                  <a:srgbClr val="FF0000"/>
                </a:solidFill>
              </a:rPr>
              <a:t>semantically well-formed </a:t>
            </a:r>
            <a:r>
              <a:rPr lang="en-US" dirty="0"/>
              <a:t>if p satisfies the necessary semantic properties.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Type systems </a:t>
            </a:r>
            <a:r>
              <a:rPr lang="en-US" dirty="0"/>
              <a:t>(and other forms of analysis) determine whether p is semantically well-formed.</a:t>
            </a:r>
          </a:p>
        </p:txBody>
      </p:sp>
    </p:spTree>
    <p:extLst>
      <p:ext uri="{BB962C8B-B14F-4D97-AF65-F5344CB8AC3E}">
        <p14:creationId xmlns:p14="http://schemas.microsoft.com/office/powerpoint/2010/main" val="152185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grammars provide a formalism for specifying the properties a string must satisfy in order to be syntactically well-formed.</a:t>
            </a:r>
          </a:p>
          <a:p>
            <a:r>
              <a:rPr lang="en-US" dirty="0"/>
              <a:t>A context-free grammar G can be used to define a set of syntactically well-formed strings.</a:t>
            </a:r>
          </a:p>
          <a:p>
            <a:r>
              <a:rPr lang="en-US" dirty="0"/>
              <a:t>In this context, we refer to the </a:t>
            </a:r>
            <a:r>
              <a:rPr lang="en-US" b="1" dirty="0">
                <a:solidFill>
                  <a:srgbClr val="FF0000"/>
                </a:solidFill>
              </a:rPr>
              <a:t>set of strings</a:t>
            </a:r>
            <a:r>
              <a:rPr lang="en-US" dirty="0"/>
              <a:t> defined by G as a </a:t>
            </a:r>
            <a:r>
              <a:rPr lang="en-US" b="1" dirty="0">
                <a:solidFill>
                  <a:srgbClr val="FF0000"/>
                </a:solidFill>
              </a:rPr>
              <a:t>language</a:t>
            </a:r>
            <a:r>
              <a:rPr lang="en-US" dirty="0"/>
              <a:t>. </a:t>
            </a:r>
          </a:p>
          <a:p>
            <a:r>
              <a:rPr lang="en-US" dirty="0"/>
              <a:t>We write L(G) to denote the </a:t>
            </a:r>
            <a:r>
              <a:rPr lang="en-US" b="1" dirty="0">
                <a:solidFill>
                  <a:srgbClr val="FF0000"/>
                </a:solidFill>
              </a:rPr>
              <a:t>language</a:t>
            </a:r>
            <a:r>
              <a:rPr lang="en-US" dirty="0"/>
              <a:t> defined by G.</a:t>
            </a:r>
          </a:p>
        </p:txBody>
      </p:sp>
    </p:spTree>
    <p:extLst>
      <p:ext uri="{BB962C8B-B14F-4D97-AF65-F5344CB8AC3E}">
        <p14:creationId xmlns:p14="http://schemas.microsoft.com/office/powerpoint/2010/main" val="370030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L(G) denote the language in which we are interested.</a:t>
            </a:r>
          </a:p>
          <a:p>
            <a:r>
              <a:rPr lang="en-US" dirty="0"/>
              <a:t>For a given string p, if p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L(G) then p is syntactically well-formed.</a:t>
            </a:r>
          </a:p>
          <a:p>
            <a:r>
              <a:rPr lang="en-US" dirty="0"/>
              <a:t>Context-free grammars let us reduce a syntactic well-formedness problem to a </a:t>
            </a:r>
            <a:r>
              <a:rPr lang="en-US" b="1" dirty="0">
                <a:solidFill>
                  <a:srgbClr val="FF0000"/>
                </a:solidFill>
              </a:rPr>
              <a:t>set membership</a:t>
            </a:r>
            <a:r>
              <a:rPr lang="en-US" dirty="0"/>
              <a:t> problem.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parser</a:t>
            </a:r>
            <a:r>
              <a:rPr lang="en-US" dirty="0"/>
              <a:t> for L(G) is a program, based on a context-free grammar G, that is capable of answering the set membership question for L(G). </a:t>
            </a:r>
          </a:p>
        </p:txBody>
      </p:sp>
    </p:spTree>
    <p:extLst>
      <p:ext uri="{BB962C8B-B14F-4D97-AF65-F5344CB8AC3E}">
        <p14:creationId xmlns:p14="http://schemas.microsoft.com/office/powerpoint/2010/main" val="226564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parser generator</a:t>
            </a:r>
            <a:r>
              <a:rPr lang="en-US" dirty="0"/>
              <a:t> is a program that when given a grammar G will produce a parser that is able to decide the set membership problem for L(G).</a:t>
            </a:r>
          </a:p>
          <a:p>
            <a:r>
              <a:rPr lang="en-US" dirty="0"/>
              <a:t>The TL system used for the class project provides a powerful GLR parser generator. </a:t>
            </a:r>
          </a:p>
        </p:txBody>
      </p:sp>
    </p:spTree>
    <p:extLst>
      <p:ext uri="{BB962C8B-B14F-4D97-AF65-F5344CB8AC3E}">
        <p14:creationId xmlns:p14="http://schemas.microsoft.com/office/powerpoint/2010/main" val="53071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text-editor to understand the mechanics of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310215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5248275" cy="33432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Replace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4848" y="2286000"/>
            <a:ext cx="2720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write a ::= b c to denote a text editor find-and-replace rule which specifies that the symbol “a” is to be replaced by the symbol sequence “b c”.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4848" y="4428946"/>
            <a:ext cx="2720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particularly interested in the exhaustive application of find-and-replace rules.</a:t>
            </a:r>
          </a:p>
        </p:txBody>
      </p:sp>
    </p:spTree>
    <p:extLst>
      <p:ext uri="{BB962C8B-B14F-4D97-AF65-F5344CB8AC3E}">
        <p14:creationId xmlns:p14="http://schemas.microsoft.com/office/powerpoint/2010/main" val="13362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04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 a single replacement of a symbol (e.g., a character) with a sequence of zero or more symbols (i.e., a string).</a:t>
            </a:r>
          </a:p>
          <a:p>
            <a:r>
              <a:rPr lang="en-US" dirty="0"/>
              <a:t>We will refer to a single find-replace operation as a </a:t>
            </a:r>
            <a:r>
              <a:rPr lang="en-US" b="1" dirty="0">
                <a:solidFill>
                  <a:srgbClr val="FF0000"/>
                </a:solidFill>
              </a:rPr>
              <a:t>derivation step</a:t>
            </a:r>
            <a:r>
              <a:rPr lang="en-US" dirty="0"/>
              <a:t>. </a:t>
            </a:r>
          </a:p>
          <a:p>
            <a:r>
              <a:rPr lang="en-US" dirty="0"/>
              <a:t>Symbol recognition is an equality check</a:t>
            </a:r>
          </a:p>
          <a:p>
            <a:r>
              <a:rPr lang="en-US" dirty="0"/>
              <a:t>Finding a symbol in a document.</a:t>
            </a:r>
          </a:p>
          <a:p>
            <a:pPr lvl="1"/>
            <a:r>
              <a:rPr lang="en-US" dirty="0"/>
              <a:t>Search from cursor position down (i.e., towards the end of the document)</a:t>
            </a:r>
          </a:p>
          <a:p>
            <a:pPr lvl="1"/>
            <a:r>
              <a:rPr lang="en-US" dirty="0"/>
              <a:t>Search from cursor position up</a:t>
            </a:r>
          </a:p>
          <a:p>
            <a:pPr lvl="1"/>
            <a:r>
              <a:rPr lang="en-US" dirty="0"/>
              <a:t>Search from beginning of document</a:t>
            </a:r>
          </a:p>
        </p:txBody>
      </p:sp>
    </p:spTree>
    <p:extLst>
      <p:ext uri="{BB962C8B-B14F-4D97-AF65-F5344CB8AC3E}">
        <p14:creationId xmlns:p14="http://schemas.microsoft.com/office/powerpoint/2010/main" val="97349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symbol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to denote a derivation step.</a:t>
            </a:r>
          </a:p>
          <a:p>
            <a:r>
              <a:rPr lang="en-US" dirty="0"/>
              <a:t>A derivation step can be formally understood as a </a:t>
            </a:r>
            <a:r>
              <a:rPr lang="en-US" b="1" dirty="0">
                <a:solidFill>
                  <a:srgbClr val="FF0000"/>
                </a:solidFill>
              </a:rPr>
              <a:t>binary relation</a:t>
            </a:r>
            <a:r>
              <a:rPr lang="en-US" dirty="0"/>
              <a:t> over the set of strings whose symbols are drawn from </a:t>
            </a:r>
            <a:r>
              <a:rPr lang="en-US" dirty="0">
                <a:sym typeface="Symbol" panose="05050102010706020507" pitchFamily="18" charset="2"/>
              </a:rPr>
              <a:t>.</a:t>
            </a:r>
          </a:p>
          <a:p>
            <a:r>
              <a:rPr lang="en-US" dirty="0">
                <a:sym typeface="Symbol" panose="05050102010706020507" pitchFamily="18" charset="2"/>
              </a:rPr>
              <a:t>We will use </a:t>
            </a:r>
            <a:r>
              <a:rPr lang="en-US" baseline="30000" dirty="0">
                <a:sym typeface="Symbol" panose="05050102010706020507" pitchFamily="18" charset="2"/>
              </a:rPr>
              <a:t></a:t>
            </a:r>
            <a:r>
              <a:rPr lang="en-US" dirty="0">
                <a:sym typeface="Symbol" panose="05050102010706020507" pitchFamily="18" charset="2"/>
              </a:rPr>
              <a:t> to denote the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reflexive transitive closure</a:t>
            </a:r>
            <a:r>
              <a:rPr lang="en-US" dirty="0">
                <a:sym typeface="Symbol" panose="05050102010706020507" pitchFamily="18" charset="2"/>
              </a:rPr>
              <a:t> of .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3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29899" y="1963727"/>
            <a:ext cx="3075234" cy="607785"/>
            <a:chOff x="2514600" y="2364015"/>
            <a:chExt cx="3075234" cy="607785"/>
          </a:xfrm>
        </p:grpSpPr>
        <p:sp>
          <p:nvSpPr>
            <p:cNvPr id="4" name="TextBox 3"/>
            <p:cNvSpPr txBox="1"/>
            <p:nvPr/>
          </p:nvSpPr>
          <p:spPr>
            <a:xfrm>
              <a:off x="3048000" y="2510135"/>
              <a:ext cx="1116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 </a:t>
              </a:r>
              <a:r>
                <a:rPr lang="en-US" sz="2400" baseline="30000" dirty="0">
                  <a:sym typeface="Symbol" panose="05050102010706020507" pitchFamily="18" charset="2"/>
                </a:rPr>
                <a:t></a:t>
              </a:r>
              <a:r>
                <a:rPr lang="en-US" sz="2400" dirty="0">
                  <a:sym typeface="Symbol" panose="05050102010706020507" pitchFamily="18" charset="2"/>
                </a:rPr>
                <a:t> 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14600" y="2538353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68565" y="2364015"/>
              <a:ext cx="1121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(reflexive)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19400" y="3657600"/>
            <a:ext cx="3891622" cy="969050"/>
            <a:chOff x="2057400" y="3733800"/>
            <a:chExt cx="3891622" cy="969050"/>
          </a:xfrm>
        </p:grpSpPr>
        <p:sp>
          <p:nvSpPr>
            <p:cNvPr id="5" name="TextBox 4"/>
            <p:cNvSpPr txBox="1"/>
            <p:nvPr/>
          </p:nvSpPr>
          <p:spPr>
            <a:xfrm>
              <a:off x="2237419" y="3733800"/>
              <a:ext cx="2639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        </a:t>
              </a:r>
              <a:r>
                <a:rPr lang="en-US" sz="2400" baseline="30000" dirty="0">
                  <a:sym typeface="Symbol" panose="05050102010706020507" pitchFamily="18" charset="2"/>
                </a:rPr>
                <a:t></a:t>
              </a:r>
              <a:r>
                <a:rPr lang="en-US" sz="2400" dirty="0">
                  <a:sym typeface="Symbol" panose="05050102010706020507" pitchFamily="18" charset="2"/>
                </a:rPr>
                <a:t> 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0" y="4241185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 </a:t>
              </a:r>
              <a:r>
                <a:rPr lang="en-US" sz="2400" baseline="30000" dirty="0">
                  <a:sym typeface="Symbol" panose="05050102010706020507" pitchFamily="18" charset="2"/>
                </a:rPr>
                <a:t></a:t>
              </a:r>
              <a:r>
                <a:rPr lang="en-US" sz="2400" dirty="0">
                  <a:sym typeface="Symbol" panose="05050102010706020507" pitchFamily="18" charset="2"/>
                </a:rPr>
                <a:t>  </a:t>
              </a:r>
              <a:endParaRPr lang="en-US" sz="24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057400" y="4241185"/>
              <a:ext cx="26939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748629" y="4056519"/>
              <a:ext cx="1200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(transitive)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08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2400"/>
            <a:ext cx="7686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9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A9708-C9F5-4957-BB23-73B98FAA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2925917" cy="4509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1841D-9F6C-460C-A108-458BC194B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77779"/>
            <a:ext cx="3118601" cy="45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7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2400"/>
            <a:ext cx="7686675" cy="520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54864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a </a:t>
            </a:r>
            <a:r>
              <a:rPr lang="en-US" sz="2400" dirty="0" err="1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 b c a </a:t>
            </a:r>
            <a:r>
              <a:rPr lang="en-US" sz="2400" dirty="0" err="1">
                <a:sym typeface="Symbol" panose="05050102010706020507" pitchFamily="18" charset="2"/>
              </a:rPr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080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2400"/>
            <a:ext cx="7686675" cy="520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800" y="5562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a </a:t>
            </a:r>
            <a:r>
              <a:rPr lang="en-US" sz="2400" dirty="0" err="1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 b c a </a:t>
            </a:r>
            <a:r>
              <a:rPr lang="en-US" sz="2400" dirty="0" err="1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 b c b c 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00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2400"/>
            <a:ext cx="7686675" cy="520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800" y="55626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a </a:t>
            </a:r>
            <a:r>
              <a:rPr lang="en-US" sz="2400" dirty="0" err="1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 b c a </a:t>
            </a:r>
            <a:r>
              <a:rPr lang="en-US" sz="2400" dirty="0" err="1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 b c b c a  b c b c b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2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versus characters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3491" y="2015733"/>
            <a:ext cx="6786109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symbol consists of 1 or more characters</a:t>
            </a:r>
          </a:p>
          <a:p>
            <a:r>
              <a:rPr lang="en-US" dirty="0"/>
              <a:t>White space is used to separate symbols</a:t>
            </a:r>
          </a:p>
          <a:p>
            <a:pPr lvl="1"/>
            <a:r>
              <a:rPr lang="en-US" dirty="0"/>
              <a:t>“Together” – one symbol consisting of 8 characters</a:t>
            </a:r>
          </a:p>
          <a:p>
            <a:pPr lvl="1"/>
            <a:r>
              <a:rPr lang="en-US" dirty="0"/>
              <a:t>“To” “get” “her” – three symbols</a:t>
            </a:r>
          </a:p>
          <a:p>
            <a:r>
              <a:rPr lang="en-US" dirty="0"/>
              <a:t>Our  find-replace rules will have the following form.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lhs</a:t>
            </a:r>
            <a:r>
              <a:rPr lang="en-US" dirty="0"/>
              <a:t> ::= </a:t>
            </a:r>
            <a:r>
              <a:rPr lang="en-US" dirty="0" err="1"/>
              <a:t>rhs</a:t>
            </a:r>
            <a:endParaRPr lang="en-US" dirty="0"/>
          </a:p>
          <a:p>
            <a:r>
              <a:rPr lang="en-US" dirty="0" err="1"/>
              <a:t>lhs</a:t>
            </a:r>
            <a:r>
              <a:rPr lang="en-US" dirty="0"/>
              <a:t> consists of a single symbol </a:t>
            </a:r>
          </a:p>
          <a:p>
            <a:r>
              <a:rPr lang="en-US" dirty="0" err="1"/>
              <a:t>rhs</a:t>
            </a:r>
            <a:r>
              <a:rPr lang="en-US" dirty="0"/>
              <a:t> consists of zero or more symbols</a:t>
            </a:r>
          </a:p>
        </p:txBody>
      </p:sp>
    </p:spTree>
    <p:extLst>
      <p:ext uri="{BB962C8B-B14F-4D97-AF65-F5344CB8AC3E}">
        <p14:creationId xmlns:p14="http://schemas.microsoft.com/office/powerpoint/2010/main" val="159462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57200"/>
            <a:ext cx="7686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3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57200"/>
            <a:ext cx="7686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6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spaces other “reserved” symbols can be used to distinguish symbols.</a:t>
            </a:r>
          </a:p>
          <a:p>
            <a:r>
              <a:rPr lang="en-US" dirty="0"/>
              <a:t>For example, pointy-brackets can be used to define symbol boundaries.</a:t>
            </a:r>
          </a:p>
        </p:txBody>
      </p:sp>
    </p:spTree>
    <p:extLst>
      <p:ext uri="{BB962C8B-B14F-4D97-AF65-F5344CB8AC3E}">
        <p14:creationId xmlns:p14="http://schemas.microsoft.com/office/powerpoint/2010/main" val="180059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57200"/>
            <a:ext cx="7686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2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57200"/>
            <a:ext cx="7686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9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assume that spaces are used to separate symbols.</a:t>
            </a:r>
          </a:p>
          <a:p>
            <a:r>
              <a:rPr lang="en-US" dirty="0"/>
              <a:t>Under this assumption, not all symbols need to be enclosed in pointy-brackets.</a:t>
            </a:r>
          </a:p>
          <a:p>
            <a:r>
              <a:rPr lang="en-US" dirty="0"/>
              <a:t>Only symbols that occur on the </a:t>
            </a:r>
            <a:r>
              <a:rPr lang="en-US" dirty="0" err="1"/>
              <a:t>lhs</a:t>
            </a:r>
            <a:r>
              <a:rPr lang="en-US" dirty="0"/>
              <a:t> (i.e., the “find what” part) of a find-and-replace rule need be enclosed in point-brackets.</a:t>
            </a:r>
          </a:p>
          <a:p>
            <a:r>
              <a:rPr lang="en-US" dirty="0"/>
              <a:t>Symbols that occur on the </a:t>
            </a:r>
            <a:r>
              <a:rPr lang="en-US" dirty="0" err="1"/>
              <a:t>lhs</a:t>
            </a:r>
            <a:r>
              <a:rPr lang="en-US" dirty="0"/>
              <a:t> of a rule are called </a:t>
            </a:r>
            <a:r>
              <a:rPr lang="en-US" b="1" dirty="0">
                <a:solidFill>
                  <a:srgbClr val="FF0000"/>
                </a:solidFill>
              </a:rPr>
              <a:t>nonterminal symbols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solved by context-free grammars.</a:t>
            </a:r>
          </a:p>
        </p:txBody>
      </p:sp>
    </p:spTree>
    <p:extLst>
      <p:ext uri="{BB962C8B-B14F-4D97-AF65-F5344CB8AC3E}">
        <p14:creationId xmlns:p14="http://schemas.microsoft.com/office/powerpoint/2010/main" val="403118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524000" y="1219200"/>
            <a:ext cx="6572250" cy="3449638"/>
          </a:xfrm>
        </p:spPr>
        <p:txBody>
          <a:bodyPr/>
          <a:lstStyle/>
          <a:p>
            <a:pPr marL="285750" indent="-285750"/>
            <a:r>
              <a:rPr lang="en-US" dirty="0"/>
              <a:t>From a technical standpoint, the use of pointy-bracket delimiters are needed only to compensate for how the find-replace function of the text editor is implemented.</a:t>
            </a:r>
          </a:p>
          <a:p>
            <a:pPr marL="285750" indent="-285750"/>
            <a:r>
              <a:rPr lang="en-US" dirty="0"/>
              <a:t>Specifically, the find-replace function is character based.</a:t>
            </a:r>
          </a:p>
          <a:p>
            <a:pPr marL="285750" indent="-285750"/>
            <a:r>
              <a:rPr lang="en-US" dirty="0"/>
              <a:t>It does not use blank space to group characters into symbols.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0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57200"/>
            <a:ext cx="7686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57200"/>
            <a:ext cx="7686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4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find-replace rule is recursive if the </a:t>
            </a:r>
            <a:r>
              <a:rPr lang="en-US" dirty="0" err="1"/>
              <a:t>lhs</a:t>
            </a:r>
            <a:r>
              <a:rPr lang="en-US" dirty="0"/>
              <a:t> occurs in the </a:t>
            </a:r>
            <a:r>
              <a:rPr lang="en-US" dirty="0" err="1"/>
              <a:t>rhs</a:t>
            </a:r>
            <a:r>
              <a:rPr lang="en-US" dirty="0"/>
              <a:t>.</a:t>
            </a:r>
          </a:p>
          <a:p>
            <a:r>
              <a:rPr lang="en-US" dirty="0"/>
              <a:t>The use of pointy-brackets to delineate a nonterminal symbol must be consistent (i.e., complete). </a:t>
            </a:r>
          </a:p>
          <a:p>
            <a:r>
              <a:rPr lang="en-US" dirty="0"/>
              <a:t>Specifically, all occurrences of a nonterminal must be enclosed in pointy-brackets.</a:t>
            </a:r>
          </a:p>
        </p:txBody>
      </p:sp>
    </p:spTree>
    <p:extLst>
      <p:ext uri="{BB962C8B-B14F-4D97-AF65-F5344CB8AC3E}">
        <p14:creationId xmlns:p14="http://schemas.microsoft.com/office/powerpoint/2010/main" val="50770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57200"/>
            <a:ext cx="7686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2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57200"/>
            <a:ext cx="7686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709909" cy="3450613"/>
          </a:xfrm>
        </p:spPr>
        <p:txBody>
          <a:bodyPr/>
          <a:lstStyle/>
          <a:p>
            <a:r>
              <a:rPr lang="en-US" dirty="0"/>
              <a:t>It is possible for a find-replace rule to replace a symbol with nothing (i.e., a string whose length is zero).</a:t>
            </a:r>
          </a:p>
          <a:p>
            <a:r>
              <a:rPr lang="en-US" dirty="0"/>
              <a:t>We will us the symbol </a:t>
            </a:r>
            <a:r>
              <a:rPr lang="en-US" dirty="0">
                <a:sym typeface="Symbol" panose="05050102010706020507" pitchFamily="18" charset="2"/>
              </a:rPr>
              <a:t> to denote a string whose length is .</a:t>
            </a:r>
          </a:p>
          <a:p>
            <a:r>
              <a:rPr lang="en-US" dirty="0">
                <a:sym typeface="Symbol" panose="05050102010706020507" pitchFamily="18" charset="2"/>
              </a:rPr>
              <a:t>For example, &lt;a&gt; ::=  denotes a find-replace rule in which the symbol &lt;a&gt; is to be replaced by .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1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2880"/>
            <a:ext cx="76679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"/>
            <a:ext cx="7667978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5486400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</a:t>
            </a:r>
            <a:r>
              <a:rPr lang="en-US" dirty="0">
                <a:sym typeface="Symbol" panose="05050102010706020507" pitchFamily="18" charset="2"/>
              </a:rPr>
              <a:t> 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2"/>
            <a:ext cx="6571343" cy="1641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define a string as a sequence of zero or more symbols belonging to an alphabet </a:t>
            </a:r>
            <a:r>
              <a:rPr lang="en-US" dirty="0">
                <a:sym typeface="Symbol" panose="05050102010706020507" pitchFamily="18" charset="2"/>
              </a:rPr>
              <a:t>.</a:t>
            </a:r>
          </a:p>
          <a:p>
            <a:r>
              <a:rPr lang="en-US" dirty="0">
                <a:sym typeface="Symbol" panose="05050102010706020507" pitchFamily="18" charset="2"/>
              </a:rPr>
              <a:t>When writing software a keyboard provides the means for generating the symbols in  and for generating strings.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66" y="3735668"/>
            <a:ext cx="5500234" cy="22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We define the set * to be the set of all strings (length 0 or more) that can be created using the symbols in .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binary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2362200"/>
            <a:ext cx="1712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Let      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2004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*           </a:t>
            </a:r>
          </a:p>
        </p:txBody>
      </p:sp>
    </p:spTree>
    <p:extLst>
      <p:ext uri="{BB962C8B-B14F-4D97-AF65-F5344CB8AC3E}">
        <p14:creationId xmlns:p14="http://schemas.microsoft.com/office/powerpoint/2010/main" val="413612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Ternary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2362200"/>
            <a:ext cx="196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Let       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200400"/>
            <a:ext cx="601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*   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         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                   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       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     </a:t>
            </a:r>
          </a:p>
        </p:txBody>
      </p:sp>
    </p:spTree>
    <p:extLst>
      <p:ext uri="{BB962C8B-B14F-4D97-AF65-F5344CB8AC3E}">
        <p14:creationId xmlns:p14="http://schemas.microsoft.com/office/powerpoint/2010/main" val="2801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Execution Models of Compilers and interpreters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source-code of a program is, technically speaking, a string.</a:t>
            </a:r>
          </a:p>
          <a:p>
            <a:r>
              <a:rPr lang="en-US" dirty="0"/>
              <a:t>Option 1 - Bring the code to the machine.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 compiler</a:t>
            </a:r>
            <a:r>
              <a:rPr lang="en-US" dirty="0"/>
              <a:t> translates (i.e., compiles) the source-code of (high-level) programs, which cannot be directly executed by a computer, into corresponding low-level programs, which can be directly executed by a computer.</a:t>
            </a:r>
          </a:p>
          <a:p>
            <a:r>
              <a:rPr lang="en-US" dirty="0"/>
              <a:t>Option 2 - Bring the machine to the code.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An interpreter</a:t>
            </a:r>
            <a:r>
              <a:rPr lang="en-US" dirty="0"/>
              <a:t> executes the source-code of high-level programs. This execution is accomplished through a set of abstractions.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p denote a string that we wish to execute. There are two options: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Compile p and execute the result.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Interpret p.</a:t>
            </a:r>
          </a:p>
          <a:p>
            <a:r>
              <a:rPr lang="en-US" dirty="0"/>
              <a:t>Not every string is a program.</a:t>
            </a:r>
          </a:p>
          <a:p>
            <a:r>
              <a:rPr lang="en-US" dirty="0"/>
              <a:t>A string p should only be executed if it is well-formed.</a:t>
            </a:r>
          </a:p>
          <a:p>
            <a:r>
              <a:rPr lang="en-US" dirty="0"/>
              <a:t>To be well-formed a string must satisfy a variety of syntactic and semantic properties. </a:t>
            </a:r>
          </a:p>
        </p:txBody>
      </p:sp>
    </p:spTree>
    <p:extLst>
      <p:ext uri="{BB962C8B-B14F-4D97-AF65-F5344CB8AC3E}">
        <p14:creationId xmlns:p14="http://schemas.microsoft.com/office/powerpoint/2010/main" val="23440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5860</TotalTime>
  <Words>1138</Words>
  <Application>Microsoft Office PowerPoint</Application>
  <PresentationFormat>On-screen Show (4:3)</PresentationFormat>
  <Paragraphs>106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Symbol</vt:lpstr>
      <vt:lpstr>Arial</vt:lpstr>
      <vt:lpstr>Gallery</vt:lpstr>
      <vt:lpstr>Context-free Grammars</vt:lpstr>
      <vt:lpstr>PowerPoint Presentation</vt:lpstr>
      <vt:lpstr>motivation</vt:lpstr>
      <vt:lpstr>Characters and strings</vt:lpstr>
      <vt:lpstr>Kleene Closure</vt:lpstr>
      <vt:lpstr>The set of binary strings</vt:lpstr>
      <vt:lpstr>The set of Ternary strings</vt:lpstr>
      <vt:lpstr>The Execution Models of Compilers and interpreters</vt:lpstr>
      <vt:lpstr>Well-formedness</vt:lpstr>
      <vt:lpstr>continued</vt:lpstr>
      <vt:lpstr>Context-free grammars</vt:lpstr>
      <vt:lpstr>parsing</vt:lpstr>
      <vt:lpstr>Parser generators</vt:lpstr>
      <vt:lpstr>Intuition</vt:lpstr>
      <vt:lpstr>Find and Replace</vt:lpstr>
      <vt:lpstr>Basic Concepts</vt:lpstr>
      <vt:lpstr>Derivations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Symbols versus characters</vt:lpstr>
      <vt:lpstr>PowerPoint Presentation</vt:lpstr>
      <vt:lpstr>PowerPoint Presentation</vt:lpstr>
      <vt:lpstr>Markers</vt:lpstr>
      <vt:lpstr>PowerPoint Presentation</vt:lpstr>
      <vt:lpstr>PowerPoint Presentation</vt:lpstr>
      <vt:lpstr>observation</vt:lpstr>
      <vt:lpstr>PowerPoint Presentation</vt:lpstr>
      <vt:lpstr>PowerPoint Presentation</vt:lpstr>
      <vt:lpstr>PowerPoint Presentation</vt:lpstr>
      <vt:lpstr>Recursive rules</vt:lpstr>
      <vt:lpstr>PowerPoint Presentation</vt:lpstr>
      <vt:lpstr>PowerPoint Presentation</vt:lpstr>
      <vt:lpstr>Epsilon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217</cp:revision>
  <dcterms:created xsi:type="dcterms:W3CDTF">2012-08-22T13:17:44Z</dcterms:created>
  <dcterms:modified xsi:type="dcterms:W3CDTF">2018-01-25T14:51:14Z</dcterms:modified>
</cp:coreProperties>
</file>