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6"/>
  </p:notesMasterIdLst>
  <p:handoutMasterIdLst>
    <p:handoutMasterId r:id="rId27"/>
  </p:handoutMasterIdLst>
  <p:sldIdLst>
    <p:sldId id="297" r:id="rId2"/>
    <p:sldId id="298" r:id="rId3"/>
    <p:sldId id="302" r:id="rId4"/>
    <p:sldId id="336" r:id="rId5"/>
    <p:sldId id="339" r:id="rId6"/>
    <p:sldId id="340" r:id="rId7"/>
    <p:sldId id="341" r:id="rId8"/>
    <p:sldId id="337" r:id="rId9"/>
    <p:sldId id="338" r:id="rId10"/>
    <p:sldId id="281" r:id="rId11"/>
    <p:sldId id="301" r:id="rId12"/>
    <p:sldId id="303" r:id="rId13"/>
    <p:sldId id="323" r:id="rId14"/>
    <p:sldId id="322" r:id="rId15"/>
    <p:sldId id="333" r:id="rId16"/>
    <p:sldId id="324" r:id="rId17"/>
    <p:sldId id="325" r:id="rId18"/>
    <p:sldId id="326" r:id="rId19"/>
    <p:sldId id="327" r:id="rId20"/>
    <p:sldId id="328" r:id="rId21"/>
    <p:sldId id="329" r:id="rId22"/>
    <p:sldId id="334" r:id="rId23"/>
    <p:sldId id="335" r:id="rId24"/>
    <p:sldId id="271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32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Structural induction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D5283-29F1-4D12-A1A6-FE6586F506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Backus-Naur form (</a:t>
            </a:r>
            <a:r>
              <a:rPr lang="en-US" dirty="0" err="1"/>
              <a:t>Bnf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formal definition</a:t>
            </a:r>
          </a:p>
        </p:txBody>
      </p:sp>
    </p:spTree>
    <p:extLst>
      <p:ext uri="{BB962C8B-B14F-4D97-AF65-F5344CB8AC3E}">
        <p14:creationId xmlns:p14="http://schemas.microsoft.com/office/powerpoint/2010/main" val="316955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Sequences of digits</a:t>
            </a:r>
          </a:p>
        </p:txBody>
      </p:sp>
      <p:pic>
        <p:nvPicPr>
          <p:cNvPr id="6" name="Picture 3" descr="C:\Users\vwinter\UNO-Courses\1940\images\prime001.jpg">
            <a:extLst>
              <a:ext uri="{FF2B5EF4-FFF2-40B4-BE49-F238E27FC236}">
                <a16:creationId xmlns:a16="http://schemas.microsoft.com/office/drawing/2014/main" id="{B7854862-D64D-4977-AD10-4A2EB23CA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"/>
            <a:ext cx="2585529" cy="340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638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digit integers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9191" y="1967245"/>
            <a:ext cx="633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BNF grammar defines the set of single digit integers.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9678" y="2624078"/>
            <a:ext cx="1869809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::=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::=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::=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::=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::=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::=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::= 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::= 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::= 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::= 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5553" y="34290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64391" y="2624078"/>
            <a:ext cx="1869809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::=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9          </a:t>
            </a:r>
          </a:p>
        </p:txBody>
      </p:sp>
    </p:spTree>
    <p:extLst>
      <p:ext uri="{BB962C8B-B14F-4D97-AF65-F5344CB8AC3E}">
        <p14:creationId xmlns:p14="http://schemas.microsoft.com/office/powerpoint/2010/main" val="269661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1325880"/>
            <a:ext cx="69723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::= 0 | 1 | 2 | 3 | 4 | 5 | 6 | 7 | 8 | 9    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105403"/>
              </p:ext>
            </p:extLst>
          </p:nvPr>
        </p:nvGraphicFramePr>
        <p:xfrm>
          <a:off x="1524000" y="27736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104058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1139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  digit 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Assume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G is well-formed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7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 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            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Assume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G is well-formed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53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start symbol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= digit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By convention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548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78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4545"/>
              </p:ext>
            </p:extLst>
          </p:nvPr>
        </p:nvGraphicFramePr>
        <p:xfrm>
          <a:off x="1681162" y="2514600"/>
          <a:ext cx="609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04467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344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Derivation</a:t>
                      </a:r>
                      <a:r>
                        <a:rPr lang="en-US" sz="2000" baseline="0" dirty="0"/>
                        <a:t> step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Grammar</a:t>
                      </a:r>
                      <a:r>
                        <a:rPr lang="en-US" sz="2000" baseline="0" dirty="0"/>
                        <a:t> rule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8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digit 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 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digit 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 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0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digit 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 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digit 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 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57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digit 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 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digit </a:t>
                      </a:r>
                      <a:r>
                        <a:rPr lang="en-US" sz="2000" dirty="0">
                          <a:sym typeface="Symbol" panose="05050102010706020507" pitchFamily="18" charset="2"/>
                        </a:rPr>
                        <a:t> 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5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605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Multi-digit integers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define a BNF grammar G such that L(G) is the set of non-negative integers </a:t>
            </a:r>
            <a:r>
              <a:rPr lang="en-US" dirty="0">
                <a:sym typeface="Symbol" panose="05050102010706020507" pitchFamily="18" charset="2"/>
              </a:rPr>
              <a:t>*</a:t>
            </a:r>
            <a:r>
              <a:rPr lang="en-US" dirty="0"/>
              <a:t>.</a:t>
            </a:r>
          </a:p>
          <a:p>
            <a:r>
              <a:rPr lang="en-US" dirty="0"/>
              <a:t>A non-negative integer consists of a list of digits.</a:t>
            </a:r>
          </a:p>
          <a:p>
            <a:r>
              <a:rPr lang="en-US" dirty="0"/>
              <a:t>This digit list must consist of one or more digits. </a:t>
            </a:r>
          </a:p>
        </p:txBody>
      </p:sp>
    </p:spTree>
    <p:extLst>
      <p:ext uri="{BB962C8B-B14F-4D97-AF65-F5344CB8AC3E}">
        <p14:creationId xmlns:p14="http://schemas.microsoft.com/office/powerpoint/2010/main" val="639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0" y="1280160"/>
            <a:ext cx="476540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 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digit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    ::= 0 | 1 | … | 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503367"/>
            <a:ext cx="549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G denote a grammar whose rule set R is given below.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2971800"/>
            <a:ext cx="427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there any problems with this grammar?</a:t>
            </a:r>
          </a:p>
        </p:txBody>
      </p:sp>
    </p:spTree>
    <p:extLst>
      <p:ext uri="{BB962C8B-B14F-4D97-AF65-F5344CB8AC3E}">
        <p14:creationId xmlns:p14="http://schemas.microsoft.com/office/powerpoint/2010/main" val="373491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0" y="1280160"/>
            <a:ext cx="4765409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 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digit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digit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    ::= 0 | 1 | … | 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72898" y="3464004"/>
            <a:ext cx="581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Question:  L(G)   *   (i.e., the non-negative set of integers)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8138" y="3833336"/>
            <a:ext cx="573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Question:  L(G)  *   everything that is in L(G) is also in *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3378" y="4202668"/>
            <a:ext cx="578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Question:  L(G)   *  everything that is in * is also in L(G) </a:t>
            </a:r>
          </a:p>
        </p:txBody>
      </p:sp>
    </p:spTree>
    <p:extLst>
      <p:ext uri="{BB962C8B-B14F-4D97-AF65-F5344CB8AC3E}">
        <p14:creationId xmlns:p14="http://schemas.microsoft.com/office/powerpoint/2010/main" val="184401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391" y="2057400"/>
            <a:ext cx="4765409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 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digit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digit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    ::= 0 | 1 | … |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2438400"/>
            <a:ext cx="266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  LG  integer * 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2914679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Argue that   Z*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4214571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1191" y="4214571"/>
            <a:ext cx="119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 err="1"/>
              <a:t>digitList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91191" y="4506184"/>
            <a:ext cx="16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 digit </a:t>
            </a:r>
            <a:r>
              <a:rPr lang="en-US" dirty="0" err="1"/>
              <a:t>digitList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0034" y="4862212"/>
            <a:ext cx="136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 2 </a:t>
            </a:r>
            <a:r>
              <a:rPr lang="en-US" dirty="0" err="1"/>
              <a:t>digitList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68877" y="521824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 2 </a:t>
            </a:r>
            <a:r>
              <a:rPr lang="en-US" dirty="0"/>
              <a:t>digit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57720" y="557426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 2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Validation of  L(G)   *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020669"/>
            <a:ext cx="243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Pick something in L(G).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3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391" y="2057400"/>
            <a:ext cx="4765409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 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digit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digit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    ::= 0 | 1 | … |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2057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Try to think of a string s such that s  LG, but clearly s  *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88169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  LG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3429000"/>
            <a:ext cx="97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Prove it!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4214571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1191" y="4214571"/>
            <a:ext cx="119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 err="1"/>
              <a:t>digitList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91191" y="4506184"/>
            <a:ext cx="16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 digit </a:t>
            </a:r>
            <a:r>
              <a:rPr lang="en-US" dirty="0" err="1"/>
              <a:t>digitList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0034" y="4862212"/>
            <a:ext cx="136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 0 </a:t>
            </a:r>
            <a:r>
              <a:rPr lang="en-US" dirty="0" err="1"/>
              <a:t>digitList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68877" y="521824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 0 </a:t>
            </a:r>
            <a:r>
              <a:rPr lang="en-US" dirty="0"/>
              <a:t>digit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57720" y="557426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 0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Proof that  L(G)   *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5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6457" y="2286000"/>
            <a:ext cx="5668377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     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singleDigit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multiDigit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::= digit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::= digit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digit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        ::= 0 | 1 | … | 9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::= 1 | 2 | … | 9</a:t>
            </a:r>
          </a:p>
        </p:txBody>
      </p:sp>
    </p:spTree>
    <p:extLst>
      <p:ext uri="{BB962C8B-B14F-4D97-AF65-F5344CB8AC3E}">
        <p14:creationId xmlns:p14="http://schemas.microsoft.com/office/powerpoint/2010/main" val="3747179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bnf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BNF grammar G is a 4-tuple (V,</a:t>
            </a:r>
            <a:r>
              <a:rPr lang="en-US" dirty="0">
                <a:sym typeface="Symbol" panose="05050102010706020507" pitchFamily="18" charset="2"/>
              </a:rPr>
              <a:t></a:t>
            </a:r>
            <a:r>
              <a:rPr lang="en-US" dirty="0"/>
              <a:t>,R,S) where: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 is a finite set of symbols called </a:t>
            </a:r>
            <a:r>
              <a:rPr lang="en-US" b="1" dirty="0">
                <a:solidFill>
                  <a:srgbClr val="FF0000"/>
                </a:solidFill>
              </a:rPr>
              <a:t>nonterminal symbols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</a:t>
            </a:r>
            <a:r>
              <a:rPr lang="en-US" dirty="0"/>
              <a:t> is a finite set of symbols, disjoint from V, called </a:t>
            </a:r>
            <a:r>
              <a:rPr lang="en-US" b="1" dirty="0">
                <a:solidFill>
                  <a:srgbClr val="FF0000"/>
                </a:solidFill>
              </a:rPr>
              <a:t>terminal symbols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 is a finite set of </a:t>
            </a:r>
            <a:r>
              <a:rPr lang="en-US" b="1" dirty="0">
                <a:solidFill>
                  <a:srgbClr val="FF0000"/>
                </a:solidFill>
              </a:rPr>
              <a:t>rules</a:t>
            </a:r>
            <a:r>
              <a:rPr lang="en-US" dirty="0"/>
              <a:t> (also called productions) having the form </a:t>
            </a:r>
            <a:r>
              <a:rPr lang="en-US" dirty="0" err="1"/>
              <a:t>lhs</a:t>
            </a:r>
            <a:r>
              <a:rPr lang="en-US" dirty="0"/>
              <a:t> ::= </a:t>
            </a:r>
            <a:r>
              <a:rPr lang="en-US" dirty="0" err="1"/>
              <a:t>rhs</a:t>
            </a:r>
            <a:r>
              <a:rPr lang="en-US" dirty="0"/>
              <a:t> where </a:t>
            </a:r>
            <a:r>
              <a:rPr lang="en-US" dirty="0" err="1"/>
              <a:t>lhs</a:t>
            </a:r>
            <a:r>
              <a:rPr lang="en-US" dirty="0"/>
              <a:t> consists of a single nonterminal symbol and </a:t>
            </a:r>
            <a:r>
              <a:rPr lang="en-US" dirty="0" err="1"/>
              <a:t>rhs</a:t>
            </a:r>
            <a:r>
              <a:rPr lang="en-US" dirty="0"/>
              <a:t> is a sequence of zero or more terminal/nonterminal symbols.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S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V is the start variable or </a:t>
            </a:r>
            <a:r>
              <a:rPr lang="en-US" b="1" dirty="0">
                <a:solidFill>
                  <a:srgbClr val="FF0000"/>
                </a:solidFill>
              </a:rPr>
              <a:t>start symbol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097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#1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6457" y="2286000"/>
            <a:ext cx="5668377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     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singleDigit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multiDigit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::= digit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::= digit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digit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        ::= 0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posDigit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::= 1 | 2 | … | 9</a:t>
            </a:r>
          </a:p>
        </p:txBody>
      </p:sp>
    </p:spTree>
    <p:extLst>
      <p:ext uri="{BB962C8B-B14F-4D97-AF65-F5344CB8AC3E}">
        <p14:creationId xmlns:p14="http://schemas.microsoft.com/office/powerpoint/2010/main" val="225606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1" y="2286000"/>
            <a:ext cx="6414634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         ::= zero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positiveInteger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positiveInteger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::=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 digit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          ::= 0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posDigit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::= 1 | 2 | … | 9</a:t>
            </a:r>
          </a:p>
        </p:txBody>
      </p:sp>
    </p:spTree>
    <p:extLst>
      <p:ext uri="{BB962C8B-B14F-4D97-AF65-F5344CB8AC3E}">
        <p14:creationId xmlns:p14="http://schemas.microsoft.com/office/powerpoint/2010/main" val="90054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integer example was used for the following reasons.</a:t>
            </a:r>
          </a:p>
          <a:p>
            <a:r>
              <a:rPr lang="en-US" dirty="0"/>
              <a:t>Everyone is very familiar with the structure of integers.</a:t>
            </a:r>
          </a:p>
          <a:p>
            <a:r>
              <a:rPr lang="en-US" dirty="0"/>
              <a:t>Everyone is very familiar with this set as a whole.</a:t>
            </a:r>
          </a:p>
          <a:p>
            <a:r>
              <a:rPr lang="en-US" dirty="0"/>
              <a:t>It let us examine the concept of a list. </a:t>
            </a:r>
          </a:p>
          <a:p>
            <a:r>
              <a:rPr lang="en-US" dirty="0"/>
              <a:t>However, the structure of integers is much to simple to be worthy of the machinery of a BNF grammar.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9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19300"/>
            <a:ext cx="4314825" cy="323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09800"/>
            <a:ext cx="3048000" cy="304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cannon to kill a canary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66228" y="5562600"/>
            <a:ext cx="621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integers </a:t>
            </a:r>
            <a:r>
              <a:rPr lang="en-US" b="1" dirty="0"/>
              <a:t>should </a:t>
            </a:r>
            <a:r>
              <a:rPr lang="en-US" dirty="0"/>
              <a:t>be defined using regular expressions!</a:t>
            </a:r>
          </a:p>
        </p:txBody>
      </p:sp>
    </p:spTree>
    <p:extLst>
      <p:ext uri="{BB962C8B-B14F-4D97-AF65-F5344CB8AC3E}">
        <p14:creationId xmlns:p14="http://schemas.microsoft.com/office/powerpoint/2010/main" val="377556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516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Oftentimes only the set of rules R for a BNF grammar G is given. The rest is implied. </a:t>
            </a:r>
          </a:p>
          <a:p>
            <a:r>
              <a:rPr lang="en-US" dirty="0"/>
              <a:t>Assuming G is well-formed, R can be used to determine V and </a:t>
            </a:r>
            <a:r>
              <a:rPr lang="en-US" dirty="0">
                <a:sym typeface="Symbol" panose="05050102010706020507" pitchFamily="18" charset="2"/>
              </a:rPr>
              <a:t>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The union of all </a:t>
            </a:r>
            <a:r>
              <a:rPr lang="en-US" dirty="0" err="1">
                <a:sym typeface="Symbol" panose="05050102010706020507" pitchFamily="18" charset="2"/>
              </a:rPr>
              <a:t>lhs</a:t>
            </a:r>
            <a:r>
              <a:rPr lang="en-US" dirty="0">
                <a:sym typeface="Symbol" panose="05050102010706020507" pitchFamily="18" charset="2"/>
              </a:rPr>
              <a:t> symbols constitutes V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  W  V where W denotes the union of all </a:t>
            </a:r>
            <a:r>
              <a:rPr lang="en-US" dirty="0" err="1">
                <a:sym typeface="Symbol" panose="05050102010706020507" pitchFamily="18" charset="2"/>
              </a:rPr>
              <a:t>rhs</a:t>
            </a:r>
            <a:r>
              <a:rPr lang="en-US" dirty="0">
                <a:sym typeface="Symbol" panose="05050102010706020507" pitchFamily="18" charset="2"/>
              </a:rPr>
              <a:t> symbols.</a:t>
            </a:r>
          </a:p>
          <a:p>
            <a:r>
              <a:rPr lang="en-US" dirty="0">
                <a:sym typeface="Symbol" panose="05050102010706020507" pitchFamily="18" charset="2"/>
              </a:rPr>
              <a:t>In cases where the start symbol is not explicitly given, we will assume (by convention) that that the first </a:t>
            </a:r>
            <a:r>
              <a:rPr lang="en-US" dirty="0" err="1">
                <a:sym typeface="Symbol" panose="05050102010706020507" pitchFamily="18" charset="2"/>
              </a:rPr>
              <a:t>lhs</a:t>
            </a:r>
            <a:r>
              <a:rPr lang="en-US" dirty="0">
                <a:sym typeface="Symbol" panose="05050102010706020507" pitchFamily="18" charset="2"/>
              </a:rPr>
              <a:t> symbol we encounter (when reading left-to-right and top-to-bottom) is the start symbol.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5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problems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Artificial languages</a:t>
            </a:r>
          </a:p>
        </p:txBody>
      </p:sp>
    </p:spTree>
    <p:extLst>
      <p:ext uri="{BB962C8B-B14F-4D97-AF65-F5344CB8AC3E}">
        <p14:creationId xmlns:p14="http://schemas.microsoft.com/office/powerpoint/2010/main" val="284618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equivalence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determining whether two context-free grammars describe the same language is undecidable. </a:t>
            </a:r>
          </a:p>
          <a:p>
            <a:r>
              <a:rPr lang="en-US" dirty="0"/>
              <a:t>Given G1 defined as follows.</a:t>
            </a:r>
          </a:p>
          <a:p>
            <a:endParaRPr lang="en-US" dirty="0"/>
          </a:p>
          <a:p>
            <a:r>
              <a:rPr lang="en-US" dirty="0"/>
              <a:t>Given G2 defined as follows. </a:t>
            </a:r>
          </a:p>
          <a:p>
            <a:endParaRPr lang="en-US" dirty="0"/>
          </a:p>
          <a:p>
            <a:r>
              <a:rPr lang="en-US" dirty="0"/>
              <a:t>L(G1) = L(G2)?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1821" y="3429000"/>
            <a:ext cx="21146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::= 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1820" y="4447673"/>
            <a:ext cx="21146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::= ab S | a</a:t>
            </a:r>
          </a:p>
        </p:txBody>
      </p:sp>
    </p:spTree>
    <p:extLst>
      <p:ext uri="{BB962C8B-B14F-4D97-AF65-F5344CB8AC3E}">
        <p14:creationId xmlns:p14="http://schemas.microsoft.com/office/powerpoint/2010/main" val="2548494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165867"/>
          </a:xfrm>
        </p:spPr>
        <p:txBody>
          <a:bodyPr>
            <a:normAutofit/>
          </a:bodyPr>
          <a:lstStyle/>
          <a:p>
            <a:r>
              <a:rPr lang="en-US" dirty="0"/>
              <a:t>Given </a:t>
            </a:r>
            <a:r>
              <a:rPr lang="en-US" dirty="0">
                <a:sym typeface="Symbol" panose="05050102010706020507" pitchFamily="18" charset="2"/>
              </a:rPr>
              <a:t>  a, b.</a:t>
            </a:r>
          </a:p>
          <a:p>
            <a:r>
              <a:rPr lang="en-US" dirty="0"/>
              <a:t>Let p(</a:t>
            </a:r>
            <a:r>
              <a:rPr lang="en-US" dirty="0">
                <a:sym typeface="Symbol" panose="05050102010706020507" pitchFamily="18" charset="2"/>
              </a:rPr>
              <a:t>) be a predicate that is true if and only if every prefix of  has at least as many a’s as b’s.</a:t>
            </a:r>
          </a:p>
          <a:p>
            <a:r>
              <a:rPr lang="en-US" dirty="0"/>
              <a:t>Define a grammar G such that L(G) is the language satisfying the following property. </a:t>
            </a:r>
          </a:p>
          <a:p>
            <a:pPr marL="0" indent="0" algn="ctr">
              <a:buNone/>
            </a:pPr>
            <a:r>
              <a:rPr lang="en-US" dirty="0">
                <a:sym typeface="Symbol" panose="05050102010706020507" pitchFamily="18" charset="2"/>
              </a:rPr>
              <a:t>* : L(G) </a:t>
            </a:r>
            <a:r>
              <a:rPr lang="en-US" dirty="0"/>
              <a:t> p(</a:t>
            </a:r>
            <a:r>
              <a:rPr lang="en-US" dirty="0">
                <a:sym typeface="Symbol" panose="05050102010706020507" pitchFamily="18" charset="2"/>
              </a:rPr>
              <a:t>)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9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143000"/>
            <a:ext cx="19768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::= a S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1094" y="3429000"/>
            <a:ext cx="33185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::= a S | a S b S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7800" y="114300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* : L(G) </a:t>
            </a:r>
            <a:r>
              <a:rPr lang="en-US" dirty="0"/>
              <a:t> p(</a:t>
            </a:r>
            <a:r>
              <a:rPr lang="en-US" dirty="0">
                <a:sym typeface="Symbol" panose="05050102010706020507" pitchFamily="18" charset="2"/>
              </a:rPr>
              <a:t>)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0334" y="3794256"/>
            <a:ext cx="97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9044" y="338328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* : L(G) </a:t>
            </a:r>
            <a:r>
              <a:rPr lang="en-US" dirty="0"/>
              <a:t> p(</a:t>
            </a:r>
            <a:r>
              <a:rPr lang="en-US" dirty="0">
                <a:sym typeface="Symbol" panose="05050102010706020507" pitchFamily="18" charset="2"/>
              </a:rPr>
              <a:t>)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0334" y="1553976"/>
            <a:ext cx="97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Prove it!</a:t>
            </a:r>
          </a:p>
        </p:txBody>
      </p:sp>
    </p:spTree>
    <p:extLst>
      <p:ext uri="{BB962C8B-B14F-4D97-AF65-F5344CB8AC3E}">
        <p14:creationId xmlns:p14="http://schemas.microsoft.com/office/powerpoint/2010/main" val="4138142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Language accepted by the following grammar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89317" y="2895600"/>
            <a:ext cx="304282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::= A S | B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::=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 |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::= 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34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152400"/>
            <a:ext cx="304282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::= A S |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::=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 |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::= 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2800" y="1752600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 </a:t>
            </a:r>
            <a:r>
              <a:rPr lang="en-US" sz="2000" dirty="0">
                <a:sym typeface="Symbol" panose="05050102010706020507" pitchFamily="18" charset="2"/>
              </a:rPr>
              <a:t>* A … A B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2225040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sym typeface="Symbol" panose="05050102010706020507" pitchFamily="18" charset="2"/>
              </a:rPr>
              <a:t>* a … a </a:t>
            </a:r>
            <a:r>
              <a:rPr lang="en-US" sz="2000" dirty="0" err="1">
                <a:sym typeface="Symbol" panose="05050102010706020507" pitchFamily="18" charset="2"/>
              </a:rPr>
              <a:t>A</a:t>
            </a:r>
            <a:r>
              <a:rPr lang="en-US" sz="2000" dirty="0">
                <a:sym typeface="Symbol" panose="05050102010706020507" pitchFamily="18" charset="2"/>
              </a:rPr>
              <a:t> c … c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697480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sym typeface="Symbol" panose="05050102010706020507" pitchFamily="18" charset="2"/>
              </a:rPr>
              <a:t>* A </a:t>
            </a:r>
            <a:r>
              <a:rPr lang="en-US" sz="2000" dirty="0" err="1">
                <a:sym typeface="Symbol" panose="05050102010706020507" pitchFamily="18" charset="2"/>
              </a:rPr>
              <a:t>a</a:t>
            </a:r>
            <a:r>
              <a:rPr lang="en-US" sz="2000" dirty="0">
                <a:sym typeface="Symbol" panose="05050102010706020507" pitchFamily="18" charset="2"/>
              </a:rPr>
              <a:t> … 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3169920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sym typeface="Symbol" panose="05050102010706020507" pitchFamily="18" charset="2"/>
              </a:rPr>
              <a:t>*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114800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 </a:t>
            </a:r>
            <a:r>
              <a:rPr lang="en-US" sz="2000" dirty="0">
                <a:sym typeface="Symbol" panose="05050102010706020507" pitchFamily="18" charset="2"/>
              </a:rPr>
              <a:t>*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3642360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 </a:t>
            </a:r>
            <a:r>
              <a:rPr lang="en-US" sz="2000" dirty="0">
                <a:sym typeface="Symbol" panose="05050102010706020507" pitchFamily="18" charset="2"/>
              </a:rPr>
              <a:t>* b … b </a:t>
            </a:r>
            <a:r>
              <a:rPr lang="en-US" sz="2000" dirty="0" err="1">
                <a:sym typeface="Symbol" panose="05050102010706020507" pitchFamily="18" charset="2"/>
              </a:rPr>
              <a:t>B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b</a:t>
            </a:r>
            <a:r>
              <a:rPr lang="en-US" sz="2000" dirty="0">
                <a:sym typeface="Symbol" panose="05050102010706020507" pitchFamily="18" charset="2"/>
              </a:rPr>
              <a:t> … b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505968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Strings of a’s and c’s with the same or fewer c’s than a’s and no prefix has more c’s than a’s, followed by an even number of b’s.</a:t>
            </a:r>
          </a:p>
        </p:txBody>
      </p:sp>
    </p:spTree>
    <p:extLst>
      <p:ext uri="{BB962C8B-B14F-4D97-AF65-F5344CB8AC3E}">
        <p14:creationId xmlns:p14="http://schemas.microsoft.com/office/powerpoint/2010/main" val="414523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5902</TotalTime>
  <Words>1158</Words>
  <Application>Microsoft Office PowerPoint</Application>
  <PresentationFormat>On-screen Show (4:3)</PresentationFormat>
  <Paragraphs>192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Symbol</vt:lpstr>
      <vt:lpstr>Arial</vt:lpstr>
      <vt:lpstr>Courier New</vt:lpstr>
      <vt:lpstr>Gallery</vt:lpstr>
      <vt:lpstr>Backus-Naur form (Bnf)</vt:lpstr>
      <vt:lpstr>bnf</vt:lpstr>
      <vt:lpstr>conventions</vt:lpstr>
      <vt:lpstr>Theoretical problems</vt:lpstr>
      <vt:lpstr>Language equivalence</vt:lpstr>
      <vt:lpstr>Language Example</vt:lpstr>
      <vt:lpstr>PowerPoint Presentation</vt:lpstr>
      <vt:lpstr>Describe the Language accepted by the following grammar</vt:lpstr>
      <vt:lpstr>PowerPoint Presentation</vt:lpstr>
      <vt:lpstr>numbers</vt:lpstr>
      <vt:lpstr>Single digit integers</vt:lpstr>
      <vt:lpstr>PowerPoint Presentation</vt:lpstr>
      <vt:lpstr>derivations</vt:lpstr>
      <vt:lpstr>Multi-digit integers</vt:lpstr>
      <vt:lpstr>PowerPoint Presentation</vt:lpstr>
      <vt:lpstr>PowerPoint Presentation</vt:lpstr>
      <vt:lpstr>Validation of  L(G)   *</vt:lpstr>
      <vt:lpstr>Proof that  L(G)   *</vt:lpstr>
      <vt:lpstr>Fix</vt:lpstr>
      <vt:lpstr>Revision #1</vt:lpstr>
      <vt:lpstr>Revision #2</vt:lpstr>
      <vt:lpstr>Discussion</vt:lpstr>
      <vt:lpstr>Using a cannon to kill a canary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230</cp:revision>
  <dcterms:created xsi:type="dcterms:W3CDTF">2012-08-22T13:17:44Z</dcterms:created>
  <dcterms:modified xsi:type="dcterms:W3CDTF">2018-01-25T15:04:42Z</dcterms:modified>
</cp:coreProperties>
</file>