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4"/>
  </p:notesMasterIdLst>
  <p:handoutMasterIdLst>
    <p:handoutMasterId r:id="rId25"/>
  </p:handoutMasterIdLst>
  <p:sldIdLst>
    <p:sldId id="337" r:id="rId2"/>
    <p:sldId id="338" r:id="rId3"/>
    <p:sldId id="339" r:id="rId4"/>
    <p:sldId id="336" r:id="rId5"/>
    <p:sldId id="342" r:id="rId6"/>
    <p:sldId id="340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2" r:id="rId15"/>
    <p:sldId id="351" r:id="rId16"/>
    <p:sldId id="355" r:id="rId17"/>
    <p:sldId id="356" r:id="rId18"/>
    <p:sldId id="357" r:id="rId19"/>
    <p:sldId id="299" r:id="rId20"/>
    <p:sldId id="353" r:id="rId21"/>
    <p:sldId id="354" r:id="rId22"/>
    <p:sldId id="271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6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 BNF to describe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34437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096869"/>
            <a:ext cx="5560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030069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rule defines statement lists of length 1 or more where the semi-colon symbol acts as a separator.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087469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the above rule so that the semi-colon symbol acts as a terminator.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599" y="4324290"/>
            <a:ext cx="594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9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040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Standard assignment</a:t>
            </a:r>
          </a:p>
          <a:p>
            <a:pPr lvl="1"/>
            <a:r>
              <a:rPr lang="en-US" dirty="0"/>
              <a:t>Pre/post increment     </a:t>
            </a:r>
          </a:p>
          <a:p>
            <a:r>
              <a:rPr lang="en-US" dirty="0"/>
              <a:t>Declaration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Conditional</a:t>
            </a:r>
          </a:p>
          <a:p>
            <a:pPr lvl="1"/>
            <a:r>
              <a:rPr lang="en-US" dirty="0"/>
              <a:t>if-then</a:t>
            </a:r>
          </a:p>
          <a:p>
            <a:pPr lvl="1"/>
            <a:r>
              <a:rPr lang="en-US" dirty="0"/>
              <a:t>if-then-else</a:t>
            </a:r>
          </a:p>
          <a:p>
            <a:r>
              <a:rPr lang="en-US" dirty="0"/>
              <a:t>Iterator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28983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524000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::= assign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block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assign ::= id = expression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 | bool id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  ::=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2672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possible to create a grammar where some statements (e.g., assignments) are terminated by a semi-colon while others (e.g., blocks) are not? </a:t>
            </a:r>
          </a:p>
        </p:txBody>
      </p:sp>
    </p:spTree>
    <p:extLst>
      <p:ext uri="{BB962C8B-B14F-4D97-AF65-F5344CB8AC3E}">
        <p14:creationId xmlns:p14="http://schemas.microsoft.com/office/powerpoint/2010/main" val="32525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5240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::= assign ;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| block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400" y="3581400"/>
            <a:ext cx="313419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	assign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	assign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	block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	assign 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7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066800"/>
            <a:ext cx="7258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code fragment below is legal Java syntax. </a:t>
            </a:r>
          </a:p>
          <a:p>
            <a:r>
              <a:rPr lang="en-US" sz="2000" dirty="0"/>
              <a:t>Can you write a grammar that captures these syntactic possibilities?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895600"/>
            <a:ext cx="24384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;;;      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93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5240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::= skip 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assign ;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| block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skip     ::= 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8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syntactic structure of a whole program?</a:t>
            </a:r>
          </a:p>
          <a:p>
            <a:r>
              <a:rPr lang="en-US" dirty="0"/>
              <a:t>For the project we will assume a whole program is similar to the contents of a Java method body.</a:t>
            </a:r>
          </a:p>
          <a:p>
            <a:r>
              <a:rPr lang="en-US" dirty="0"/>
              <a:t>There are two reasonable choices: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program is a statement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program is a block</a:t>
            </a:r>
          </a:p>
        </p:txBody>
      </p:sp>
    </p:spTree>
    <p:extLst>
      <p:ext uri="{BB962C8B-B14F-4D97-AF65-F5344CB8AC3E}">
        <p14:creationId xmlns:p14="http://schemas.microsoft.com/office/powerpoint/2010/main" val="285229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this point you should be comfortable with</a:t>
            </a:r>
          </a:p>
          <a:p>
            <a:r>
              <a:rPr lang="en-US" dirty="0"/>
              <a:t>the mechanics and underlying concepts of BNF grammars, and</a:t>
            </a:r>
          </a:p>
          <a:p>
            <a:r>
              <a:rPr lang="en-US" dirty="0"/>
              <a:t>using BNF rules to define the majority of the syntax of a small imperative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6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have not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for you to figure out.</a:t>
            </a:r>
          </a:p>
          <a:p>
            <a:pPr lvl="1"/>
            <a:r>
              <a:rPr lang="en-US" dirty="0"/>
              <a:t>The syntax for while-loops and for-loops.</a:t>
            </a:r>
          </a:p>
          <a:p>
            <a:pPr lvl="1"/>
            <a:r>
              <a:rPr lang="en-US" dirty="0"/>
              <a:t>The syntax for pre/post increments.</a:t>
            </a:r>
          </a:p>
          <a:p>
            <a:r>
              <a:rPr lang="en-US" dirty="0"/>
              <a:t>Things I will cover.</a:t>
            </a:r>
          </a:p>
          <a:p>
            <a:pPr lvl="1"/>
            <a:r>
              <a:rPr lang="en-US" dirty="0"/>
              <a:t>The syntax for expressions.</a:t>
            </a:r>
          </a:p>
          <a:p>
            <a:pPr lvl="1"/>
            <a:r>
              <a:rPr lang="en-US" dirty="0"/>
              <a:t>Conditional statements and the dangling </a:t>
            </a:r>
            <a:r>
              <a:rPr lang="en-US"/>
              <a:t>else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7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66" y="381000"/>
            <a:ext cx="6477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(Programming) language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BNF grammars are well suited for defining the syntax of traditional programming languages.</a:t>
            </a:r>
          </a:p>
          <a:p>
            <a:r>
              <a:rPr lang="en-US" dirty="0"/>
              <a:t>L(G)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programming language</a:t>
            </a:r>
          </a:p>
          <a:p>
            <a:r>
              <a:rPr lang="en-US"/>
              <a:t>To define </a:t>
            </a:r>
            <a:r>
              <a:rPr lang="en-US" dirty="0"/>
              <a:t>a programming language, BNF rules must capture the syntactic structure programs.</a:t>
            </a:r>
          </a:p>
          <a:p>
            <a:r>
              <a:rPr lang="en-US" dirty="0"/>
              <a:t>One can think of BNF rules as being </a:t>
            </a:r>
            <a:r>
              <a:rPr lang="en-US" dirty="0" err="1"/>
              <a:t>decompositional</a:t>
            </a:r>
            <a:r>
              <a:rPr lang="en-US" dirty="0"/>
              <a:t> in nature – non-terminal symbols are defined as strings of terminal/non-terminal symbols.</a:t>
            </a:r>
          </a:p>
        </p:txBody>
      </p:sp>
    </p:spTree>
    <p:extLst>
      <p:ext uri="{BB962C8B-B14F-4D97-AF65-F5344CB8AC3E}">
        <p14:creationId xmlns:p14="http://schemas.microsoft.com/office/powerpoint/2010/main" val="234379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versus grammar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25146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2362200"/>
            <a:ext cx="2514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::= x B 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::= z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3962400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is more complex designing class hierarchies or designing grammars?</a:t>
            </a:r>
          </a:p>
        </p:txBody>
      </p:sp>
    </p:spTree>
    <p:extLst>
      <p:ext uri="{BB962C8B-B14F-4D97-AF65-F5344CB8AC3E}">
        <p14:creationId xmlns:p14="http://schemas.microsoft.com/office/powerpoint/2010/main" val="1453065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Communications – A language of legal messages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1" y="2133600"/>
            <a:ext cx="6019800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7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/>
          </a:bodyPr>
          <a:lstStyle/>
          <a:p>
            <a:r>
              <a:rPr lang="en-US" dirty="0"/>
              <a:t>What are the syntactic abstractions from which programs are constructed?</a:t>
            </a:r>
          </a:p>
          <a:p>
            <a:r>
              <a:rPr lang="en-US" dirty="0"/>
              <a:t>What are good names for these abstractions?</a:t>
            </a:r>
          </a:p>
          <a:p>
            <a:r>
              <a:rPr lang="en-US" dirty="0"/>
              <a:t>Statement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r>
              <a:rPr lang="en-US" dirty="0"/>
              <a:t>Statement List </a:t>
            </a:r>
          </a:p>
          <a:p>
            <a:r>
              <a:rPr lang="en-US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50264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/>
          </a:bodyPr>
          <a:lstStyle/>
          <a:p>
            <a:r>
              <a:rPr lang="en-US" dirty="0"/>
              <a:t>The concept of a list plays an important role in the structure of programs.</a:t>
            </a:r>
          </a:p>
          <a:p>
            <a:r>
              <a:rPr lang="en-US" dirty="0"/>
              <a:t>A program consists of a list of statements.</a:t>
            </a:r>
          </a:p>
          <a:p>
            <a:r>
              <a:rPr lang="en-US" dirty="0"/>
              <a:t>A method declaration has a list of formal parameters.</a:t>
            </a:r>
          </a:p>
          <a:p>
            <a:r>
              <a:rPr lang="en-US" dirty="0"/>
              <a:t>A method call has a list of actual parameters.</a:t>
            </a:r>
          </a:p>
          <a:p>
            <a:r>
              <a:rPr lang="en-US" dirty="0"/>
              <a:t>A block contains a list of statements.</a:t>
            </a:r>
          </a:p>
          <a:p>
            <a:r>
              <a:rPr lang="en-US" dirty="0"/>
              <a:t>In Java, declarations can contain identifier lists.</a:t>
            </a:r>
          </a:p>
        </p:txBody>
      </p:sp>
    </p:spTree>
    <p:extLst>
      <p:ext uri="{BB962C8B-B14F-4D97-AF65-F5344CB8AC3E}">
        <p14:creationId xmlns:p14="http://schemas.microsoft.com/office/powerpoint/2010/main" val="270803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Important questions relating to lists include the following.</a:t>
            </a:r>
          </a:p>
          <a:p>
            <a:r>
              <a:rPr lang="en-US" dirty="0"/>
              <a:t>What is the minimum length of the list? In a well-designed language, the answer will generally be 0 or 1.</a:t>
            </a:r>
          </a:p>
          <a:p>
            <a:r>
              <a:rPr lang="en-US" dirty="0"/>
              <a:t>Is an auxiliary symbol used to delineate list elements?</a:t>
            </a:r>
          </a:p>
          <a:p>
            <a:pPr lvl="1"/>
            <a:r>
              <a:rPr lang="en-US" dirty="0"/>
              <a:t>Semi-colon</a:t>
            </a:r>
          </a:p>
          <a:p>
            <a:pPr lvl="1"/>
            <a:r>
              <a:rPr lang="en-US" dirty="0"/>
              <a:t>Comma </a:t>
            </a:r>
          </a:p>
          <a:p>
            <a:r>
              <a:rPr lang="en-US" dirty="0"/>
              <a:t>What role does the auxiliary symbol play? Separator or terminator?</a:t>
            </a:r>
          </a:p>
          <a:p>
            <a:r>
              <a:rPr lang="en-US" dirty="0"/>
              <a:t>Is it possible to have an empty list element? E.g., a skip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1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statement list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statement list contain 0 statements (or must it contain at least 1 statement)?</a:t>
            </a:r>
          </a:p>
          <a:p>
            <a:r>
              <a:rPr lang="en-US" dirty="0"/>
              <a:t>What is the function of the semi-colon symbol in languages like C and Java?</a:t>
            </a:r>
          </a:p>
          <a:p>
            <a:r>
              <a:rPr lang="en-US" dirty="0"/>
              <a:t> In Java, is it possible to have two semi-colons in a row?</a:t>
            </a:r>
          </a:p>
          <a:p>
            <a:r>
              <a:rPr lang="en-US" dirty="0"/>
              <a:t>Can a Java program be empty?</a:t>
            </a:r>
          </a:p>
          <a:p>
            <a:r>
              <a:rPr lang="en-US" dirty="0"/>
              <a:t>Can a Java block be empty?</a:t>
            </a:r>
          </a:p>
        </p:txBody>
      </p:sp>
    </p:spTree>
    <p:extLst>
      <p:ext uri="{BB962C8B-B14F-4D97-AF65-F5344CB8AC3E}">
        <p14:creationId xmlns:p14="http://schemas.microsoft.com/office/powerpoint/2010/main" val="208783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2667000"/>
            <a:ext cx="5182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676400"/>
            <a:ext cx="5560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3279" y="1707178"/>
            <a:ext cx="13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or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3279" y="2697778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or more</a:t>
            </a:r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6703679" y="189184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6703679" y="288244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4057709"/>
            <a:ext cx="5315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us assume we need semi-colons. </a:t>
            </a:r>
          </a:p>
          <a:p>
            <a:r>
              <a:rPr lang="en-US" sz="2000" dirty="0"/>
              <a:t>Where do we put them in our grammar?</a:t>
            </a:r>
          </a:p>
        </p:txBody>
      </p:sp>
    </p:spTree>
    <p:extLst>
      <p:ext uri="{BB962C8B-B14F-4D97-AF65-F5344CB8AC3E}">
        <p14:creationId xmlns:p14="http://schemas.microsoft.com/office/powerpoint/2010/main" val="137141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0121" y="2667000"/>
            <a:ext cx="5182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121" y="1676400"/>
            <a:ext cx="5560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8079" y="1707178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8079" y="2697778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7008479" y="189184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7008479" y="288244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5586" y="3869202"/>
            <a:ext cx="648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define the set of statement lists where </a:t>
            </a:r>
          </a:p>
          <a:p>
            <a:r>
              <a:rPr lang="en-US" dirty="0"/>
              <a:t> </a:t>
            </a:r>
          </a:p>
          <a:p>
            <a:pPr marL="342900" indent="-342900">
              <a:buAutoNum type="arabicParenBoth"/>
            </a:pPr>
            <a:r>
              <a:rPr lang="en-US" dirty="0"/>
              <a:t>A statement list consists of 0 or more statements, and</a:t>
            </a:r>
          </a:p>
          <a:p>
            <a:pPr marL="342900" indent="-342900">
              <a:buAutoNum type="arabicParenBoth"/>
            </a:pPr>
            <a:r>
              <a:rPr lang="en-US" dirty="0"/>
              <a:t>The semi-colon acts as a separator.</a:t>
            </a:r>
          </a:p>
        </p:txBody>
      </p:sp>
    </p:spTree>
    <p:extLst>
      <p:ext uri="{BB962C8B-B14F-4D97-AF65-F5344CB8AC3E}">
        <p14:creationId xmlns:p14="http://schemas.microsoft.com/office/powerpoint/2010/main" val="400297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47800" y="3102114"/>
            <a:ext cx="6932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stmtListOpt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8745" y="1009471"/>
            <a:ext cx="648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 of statement lists where </a:t>
            </a:r>
          </a:p>
          <a:p>
            <a:r>
              <a:rPr lang="en-US" dirty="0"/>
              <a:t> </a:t>
            </a:r>
          </a:p>
          <a:p>
            <a:pPr marL="342900" indent="-342900">
              <a:buAutoNum type="arabicParenBoth"/>
            </a:pPr>
            <a:r>
              <a:rPr lang="en-US" dirty="0"/>
              <a:t>A statement list consists of 0 or more statements, and</a:t>
            </a:r>
          </a:p>
          <a:p>
            <a:pPr marL="342900" indent="-342900">
              <a:buAutoNum type="arabicParenBoth"/>
            </a:pPr>
            <a:r>
              <a:rPr lang="en-US" dirty="0"/>
              <a:t>The semi-colon acts as a separator.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8745" y="4724400"/>
            <a:ext cx="404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parameter lists are of this kind.</a:t>
            </a:r>
          </a:p>
        </p:txBody>
      </p:sp>
    </p:spTree>
    <p:extLst>
      <p:ext uri="{BB962C8B-B14F-4D97-AF65-F5344CB8AC3E}">
        <p14:creationId xmlns:p14="http://schemas.microsoft.com/office/powerpoint/2010/main" val="243871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5945</TotalTime>
  <Words>792</Words>
  <Application>Microsoft Office PowerPoint</Application>
  <PresentationFormat>On-screen Show (4:3)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Arial</vt:lpstr>
      <vt:lpstr>Symbol</vt:lpstr>
      <vt:lpstr>Courier New</vt:lpstr>
      <vt:lpstr>Gallery</vt:lpstr>
      <vt:lpstr>application</vt:lpstr>
      <vt:lpstr>A (Programming) language</vt:lpstr>
      <vt:lpstr>Abstractions</vt:lpstr>
      <vt:lpstr>A word on Lists</vt:lpstr>
      <vt:lpstr>Continued… </vt:lpstr>
      <vt:lpstr>The statement list</vt:lpstr>
      <vt:lpstr>PowerPoint Presentation</vt:lpstr>
      <vt:lpstr>PowerPoint Presentation</vt:lpstr>
      <vt:lpstr>PowerPoint Presentation</vt:lpstr>
      <vt:lpstr>PowerPoint Presentation</vt:lpstr>
      <vt:lpstr>Statements</vt:lpstr>
      <vt:lpstr>PowerPoint Presentation</vt:lpstr>
      <vt:lpstr>PowerPoint Presentation</vt:lpstr>
      <vt:lpstr>PowerPoint Presentation</vt:lpstr>
      <vt:lpstr>PowerPoint Presentation</vt:lpstr>
      <vt:lpstr>programs</vt:lpstr>
      <vt:lpstr>Summary</vt:lpstr>
      <vt:lpstr>things we have not covered</vt:lpstr>
      <vt:lpstr>Out of the box</vt:lpstr>
      <vt:lpstr>Classes versus grammar rules</vt:lpstr>
      <vt:lpstr>Satellite Communications – A language of legal messages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236</cp:revision>
  <dcterms:created xsi:type="dcterms:W3CDTF">2012-08-22T13:17:44Z</dcterms:created>
  <dcterms:modified xsi:type="dcterms:W3CDTF">2018-01-30T14:36:11Z</dcterms:modified>
</cp:coreProperties>
</file>