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7"/>
  </p:notesMasterIdLst>
  <p:handoutMasterIdLst>
    <p:handoutMasterId r:id="rId28"/>
  </p:handoutMasterIdLst>
  <p:sldIdLst>
    <p:sldId id="337" r:id="rId2"/>
    <p:sldId id="360" r:id="rId3"/>
    <p:sldId id="339" r:id="rId4"/>
    <p:sldId id="340" r:id="rId5"/>
    <p:sldId id="341" r:id="rId6"/>
    <p:sldId id="342" r:id="rId7"/>
    <p:sldId id="344" r:id="rId8"/>
    <p:sldId id="343" r:id="rId9"/>
    <p:sldId id="345" r:id="rId10"/>
    <p:sldId id="355" r:id="rId11"/>
    <p:sldId id="338" r:id="rId12"/>
    <p:sldId id="346" r:id="rId13"/>
    <p:sldId id="347" r:id="rId14"/>
    <p:sldId id="356" r:id="rId15"/>
    <p:sldId id="357" r:id="rId16"/>
    <p:sldId id="358" r:id="rId17"/>
    <p:sldId id="359" r:id="rId18"/>
    <p:sldId id="348" r:id="rId19"/>
    <p:sldId id="350" r:id="rId20"/>
    <p:sldId id="351" r:id="rId21"/>
    <p:sldId id="352" r:id="rId22"/>
    <p:sldId id="353" r:id="rId23"/>
    <p:sldId id="349" r:id="rId24"/>
    <p:sldId id="354" r:id="rId25"/>
    <p:sldId id="271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codeconventions-150003.pdf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Ambiguity and Parse trees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graphical representation of derivations</a:t>
            </a:r>
          </a:p>
        </p:txBody>
      </p:sp>
    </p:spTree>
    <p:extLst>
      <p:ext uri="{BB962C8B-B14F-4D97-AF65-F5344CB8AC3E}">
        <p14:creationId xmlns:p14="http://schemas.microsoft.com/office/powerpoint/2010/main" val="334437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Theorem. There is a 1-1 correspondence between parse trees and leftmost derivations.</a:t>
            </a:r>
          </a:p>
          <a:p>
            <a:r>
              <a:rPr lang="en-US" dirty="0"/>
              <a:t>Corollary. If two leftmost derivations are different, the shapes of their corresponding parse trees will be different.</a:t>
            </a:r>
          </a:p>
          <a:p>
            <a:r>
              <a:rPr lang="en-US" dirty="0"/>
              <a:t>This lets us conclude that the grammar shown on the previous slide is ambiguous (i.e., there exists a string that has two distinct leftmost derivations)!</a:t>
            </a:r>
          </a:p>
          <a:p>
            <a:r>
              <a:rPr lang="en-US" dirty="0"/>
              <a:t>Can this grammar be fixed?</a:t>
            </a:r>
          </a:p>
        </p:txBody>
      </p:sp>
    </p:spTree>
    <p:extLst>
      <p:ext uri="{BB962C8B-B14F-4D97-AF65-F5344CB8AC3E}">
        <p14:creationId xmlns:p14="http://schemas.microsoft.com/office/powerpoint/2010/main" val="54606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8794" y="3352800"/>
            <a:ext cx="436073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0 A 1 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dirty="0">
                <a:sym typeface="Symbol" panose="05050102010706020507" pitchFamily="18" charset="2"/>
              </a:rPr>
              <a:t>  </a:t>
            </a:r>
            <a:r>
              <a:rPr lang="en-US" cap="none" baseline="30000" dirty="0">
                <a:sym typeface="Symbol" panose="05050102010706020507" pitchFamily="18" charset="2"/>
              </a:rPr>
              <a:t>n</a:t>
            </a:r>
            <a:r>
              <a:rPr lang="en-US" cap="none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</a:t>
            </a:r>
            <a:r>
              <a:rPr lang="en-US" cap="none" baseline="30000" dirty="0">
                <a:sym typeface="Symbol" panose="05050102010706020507" pitchFamily="18" charset="2"/>
              </a:rPr>
              <a:t>m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  </a:t>
            </a:r>
            <a:r>
              <a:rPr lang="en-US" cap="none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 </a:t>
            </a:r>
            <a:r>
              <a:rPr lang="en-US" cap="none" dirty="0">
                <a:sym typeface="Symbol" panose="05050102010706020507" pitchFamily="18" charset="2"/>
              </a:rPr>
              <a:t>n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cap="none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 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0607" y="2203167"/>
            <a:ext cx="335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 </a:t>
            </a:r>
            <a:r>
              <a:rPr lang="en-US" sz="2000" dirty="0">
                <a:sym typeface="Symbol" panose="05050102010706020507" pitchFamily="18" charset="2"/>
              </a:rPr>
              <a:t> , , , , , ,  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291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for The Language </a:t>
            </a:r>
            <a:r>
              <a:rPr lang="en-US" dirty="0">
                <a:sym typeface="Symbol" panose="05050102010706020507" pitchFamily="18" charset="2"/>
              </a:rPr>
              <a:t>*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8260" y="1984459"/>
            <a:ext cx="6301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</a:t>
            </a:r>
            <a:r>
              <a:rPr lang="en-US" sz="2000" dirty="0">
                <a:sym typeface="Symbol" panose="05050102010706020507" pitchFamily="18" charset="2"/>
              </a:rPr>
              <a:t>   , ,   </a:t>
            </a:r>
          </a:p>
          <a:p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000" dirty="0">
                <a:sym typeface="Symbol" panose="05050102010706020507" pitchFamily="18" charset="2"/>
              </a:rPr>
              <a:t>*   , , , , , , , , , , , , ,    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451860" y="39624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994660" y="45947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909060" y="45947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3223260" y="4314855"/>
            <a:ext cx="457200" cy="27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3680460" y="4314855"/>
            <a:ext cx="457200" cy="27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2613660" y="5257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375660" y="5257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4" name="Straight Connector 13"/>
          <p:cNvCxnSpPr>
            <a:stCxn id="5" idx="2"/>
            <a:endCxn id="11" idx="0"/>
          </p:cNvCxnSpPr>
          <p:nvPr/>
        </p:nvCxnSpPr>
        <p:spPr>
          <a:xfrm flipH="1">
            <a:off x="2842260" y="4947155"/>
            <a:ext cx="381000" cy="3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2" idx="0"/>
          </p:cNvCxnSpPr>
          <p:nvPr/>
        </p:nvCxnSpPr>
        <p:spPr>
          <a:xfrm>
            <a:off x="3223260" y="4947155"/>
            <a:ext cx="381000" cy="3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6217920" y="397002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760720" y="460232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675120" y="460232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0" name="Straight Connector 19"/>
          <p:cNvCxnSpPr>
            <a:stCxn id="17" idx="2"/>
            <a:endCxn id="18" idx="0"/>
          </p:cNvCxnSpPr>
          <p:nvPr/>
        </p:nvCxnSpPr>
        <p:spPr>
          <a:xfrm flipH="1">
            <a:off x="5989320" y="4322475"/>
            <a:ext cx="457200" cy="27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19" idx="0"/>
          </p:cNvCxnSpPr>
          <p:nvPr/>
        </p:nvCxnSpPr>
        <p:spPr>
          <a:xfrm>
            <a:off x="6446520" y="4322475"/>
            <a:ext cx="457200" cy="27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6347460" y="5257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109460" y="5257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4" name="Straight Connector 23"/>
          <p:cNvCxnSpPr>
            <a:stCxn id="19" idx="2"/>
            <a:endCxn id="22" idx="0"/>
          </p:cNvCxnSpPr>
          <p:nvPr/>
        </p:nvCxnSpPr>
        <p:spPr>
          <a:xfrm flipH="1">
            <a:off x="6576060" y="4954775"/>
            <a:ext cx="327660" cy="30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  <a:endCxn id="23" idx="0"/>
          </p:cNvCxnSpPr>
          <p:nvPr/>
        </p:nvCxnSpPr>
        <p:spPr>
          <a:xfrm>
            <a:off x="6903720" y="4954775"/>
            <a:ext cx="434340" cy="30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1120" y="3105090"/>
            <a:ext cx="25679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 </a:t>
            </a:r>
            <a:r>
              <a:rPr lang="en-US" sz="2000" dirty="0">
                <a:sym typeface="Symbol" panose="05050102010706020507" pitchFamily="18" charset="2"/>
              </a:rPr>
              <a:t> S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dirty="0">
                <a:sym typeface="Symbol" panose="05050102010706020507" pitchFamily="18" charset="2"/>
              </a:rPr>
              <a:t> |  |  | 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34246" y="310509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</a:t>
            </a:r>
            <a:r>
              <a:rPr lang="en-US" dirty="0">
                <a:sym typeface="Symbol" panose="05050102010706020507" pitchFamily="18" charset="2"/>
              </a:rPr>
              <a:t>* 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591967" y="2652307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134767" y="3284607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121557" y="3284607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7363367" y="3004762"/>
            <a:ext cx="457200" cy="27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7820567" y="3004762"/>
            <a:ext cx="529590" cy="27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6753767" y="3947707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515767" y="3947707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4" name="Straight Connector 13"/>
          <p:cNvCxnSpPr>
            <a:stCxn id="5" idx="2"/>
            <a:endCxn id="11" idx="0"/>
          </p:cNvCxnSpPr>
          <p:nvPr/>
        </p:nvCxnSpPr>
        <p:spPr>
          <a:xfrm flipH="1">
            <a:off x="6982367" y="3637062"/>
            <a:ext cx="381000" cy="3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2" idx="0"/>
          </p:cNvCxnSpPr>
          <p:nvPr/>
        </p:nvCxnSpPr>
        <p:spPr>
          <a:xfrm>
            <a:off x="7363367" y="3637062"/>
            <a:ext cx="381000" cy="31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2514600" y="271824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2034540" y="335054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2971800" y="335054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0" name="Straight Connector 19"/>
          <p:cNvCxnSpPr>
            <a:stCxn id="17" idx="2"/>
            <a:endCxn id="18" idx="0"/>
          </p:cNvCxnSpPr>
          <p:nvPr/>
        </p:nvCxnSpPr>
        <p:spPr>
          <a:xfrm flipH="1">
            <a:off x="2263140" y="3070700"/>
            <a:ext cx="480060" cy="27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19" idx="0"/>
          </p:cNvCxnSpPr>
          <p:nvPr/>
        </p:nvCxnSpPr>
        <p:spPr>
          <a:xfrm>
            <a:off x="2743200" y="3070700"/>
            <a:ext cx="457200" cy="27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2644140" y="400602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3406140" y="400602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4" name="Straight Connector 23"/>
          <p:cNvCxnSpPr>
            <a:stCxn id="19" idx="2"/>
            <a:endCxn id="22" idx="0"/>
          </p:cNvCxnSpPr>
          <p:nvPr/>
        </p:nvCxnSpPr>
        <p:spPr>
          <a:xfrm flipH="1">
            <a:off x="2872740" y="3703000"/>
            <a:ext cx="327660" cy="30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2"/>
            <a:endCxn id="23" idx="0"/>
          </p:cNvCxnSpPr>
          <p:nvPr/>
        </p:nvCxnSpPr>
        <p:spPr>
          <a:xfrm>
            <a:off x="3200400" y="3703000"/>
            <a:ext cx="434340" cy="30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2394" y="107528"/>
            <a:ext cx="26403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 </a:t>
            </a:r>
            <a:r>
              <a:rPr lang="en-US" sz="2000" dirty="0">
                <a:sym typeface="Symbol" panose="05050102010706020507" pitchFamily="18" charset="2"/>
              </a:rPr>
              <a:t> S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dirty="0">
                <a:sym typeface="Symbol" panose="05050102010706020507" pitchFamily="18" charset="2"/>
              </a:rPr>
              <a:t> |  |  | 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</a:t>
            </a:r>
            <a:r>
              <a:rPr lang="en-US" dirty="0">
                <a:sym typeface="Symbol" panose="05050102010706020507" pitchFamily="18" charset="2"/>
              </a:rPr>
              <a:t>* 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180" y="2702863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S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1308" y="270466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978" y="30047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 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1978" y="3304864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 S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21978" y="360496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  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21978" y="390506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  </a:t>
            </a:r>
            <a:endParaRPr lang="en-US" sz="2000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2034540" y="4006024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5" name="Straight Connector 14"/>
          <p:cNvCxnSpPr>
            <a:stCxn id="18" idx="2"/>
            <a:endCxn id="33" idx="0"/>
          </p:cNvCxnSpPr>
          <p:nvPr/>
        </p:nvCxnSpPr>
        <p:spPr>
          <a:xfrm>
            <a:off x="2263140" y="3703000"/>
            <a:ext cx="0" cy="30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2644140" y="4676745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3406140" y="4661505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Connector 36"/>
          <p:cNvCxnSpPr>
            <a:stCxn id="22" idx="2"/>
            <a:endCxn id="34" idx="0"/>
          </p:cNvCxnSpPr>
          <p:nvPr/>
        </p:nvCxnSpPr>
        <p:spPr>
          <a:xfrm>
            <a:off x="2872740" y="4358480"/>
            <a:ext cx="0" cy="31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2"/>
            <a:endCxn id="35" idx="0"/>
          </p:cNvCxnSpPr>
          <p:nvPr/>
        </p:nvCxnSpPr>
        <p:spPr>
          <a:xfrm>
            <a:off x="3634740" y="4358480"/>
            <a:ext cx="0" cy="30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/>
          <p:cNvSpPr/>
          <p:nvPr/>
        </p:nvSpPr>
        <p:spPr>
          <a:xfrm>
            <a:off x="6753767" y="4603186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7515766" y="4618427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8125367" y="3947706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4" name="Straight Connector 43"/>
          <p:cNvCxnSpPr>
            <a:stCxn id="11" idx="2"/>
            <a:endCxn id="40" idx="0"/>
          </p:cNvCxnSpPr>
          <p:nvPr/>
        </p:nvCxnSpPr>
        <p:spPr>
          <a:xfrm>
            <a:off x="6982367" y="4300162"/>
            <a:ext cx="0" cy="30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2"/>
            <a:endCxn id="41" idx="0"/>
          </p:cNvCxnSpPr>
          <p:nvPr/>
        </p:nvCxnSpPr>
        <p:spPr>
          <a:xfrm flipH="1">
            <a:off x="7744366" y="4300162"/>
            <a:ext cx="1" cy="31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2"/>
            <a:endCxn id="42" idx="0"/>
          </p:cNvCxnSpPr>
          <p:nvPr/>
        </p:nvCxnSpPr>
        <p:spPr>
          <a:xfrm>
            <a:off x="8350157" y="3637062"/>
            <a:ext cx="3810" cy="310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75564" y="2702863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S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789692" y="270466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70362" y="3004762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S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r>
              <a:rPr lang="en-US" sz="2000" dirty="0">
                <a:sym typeface="Symbol" panose="05050102010706020507" pitchFamily="18" charset="2"/>
              </a:rPr>
              <a:t> S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4970362" y="3304864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 S </a:t>
            </a:r>
            <a:r>
              <a:rPr lang="en-US" sz="2000" dirty="0" err="1">
                <a:sym typeface="Symbol" panose="05050102010706020507" pitchFamily="18" charset="2"/>
              </a:rPr>
              <a:t>S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970362" y="3604966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  S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70362" y="390506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  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922959" y="5486400"/>
            <a:ext cx="761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Any grammar containing a rule of the form </a:t>
            </a:r>
            <a:r>
              <a:rPr lang="en-US" sz="2000" b="1" dirty="0">
                <a:solidFill>
                  <a:srgbClr val="FF0000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 A </a:t>
            </a:r>
            <a:r>
              <a:rPr lang="en-US" sz="2000" b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sz="2000" dirty="0">
                <a:sym typeface="Symbol" panose="05050102010706020507" pitchFamily="18" charset="2"/>
              </a:rPr>
              <a:t> will be ambiguous!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45262" y="1977573"/>
            <a:ext cx="2563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Leftmost Derivation #1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29161" y="1972049"/>
            <a:ext cx="2563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Leftmost Derivation #2</a:t>
            </a:r>
          </a:p>
        </p:txBody>
      </p:sp>
    </p:spTree>
    <p:extLst>
      <p:ext uri="{BB962C8B-B14F-4D97-AF65-F5344CB8AC3E}">
        <p14:creationId xmlns:p14="http://schemas.microsoft.com/office/powerpoint/2010/main" val="394537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9" grpId="0"/>
      <p:bldP spid="26" grpId="0"/>
      <p:bldP spid="27" grpId="0"/>
      <p:bldP spid="28" grpId="0"/>
      <p:bldP spid="29" grpId="0"/>
      <p:bldP spid="32" grpId="0"/>
      <p:bldP spid="33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Dangling Else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917" y="2077759"/>
            <a:ext cx="5181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if expr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if expr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3429000"/>
            <a:ext cx="4173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expr then if expr then </a:t>
            </a:r>
            <a:r>
              <a:rPr lang="en-US" sz="2000" dirty="0" err="1"/>
              <a:t>stmt</a:t>
            </a:r>
            <a:r>
              <a:rPr lang="en-US" sz="2000" dirty="0"/>
              <a:t> else </a:t>
            </a:r>
            <a:r>
              <a:rPr lang="en-US" sz="2000" dirty="0" err="1"/>
              <a:t>stmt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57600" y="3124200"/>
            <a:ext cx="1828800" cy="304800"/>
            <a:chOff x="3657600" y="3124200"/>
            <a:chExt cx="1828800" cy="304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657600" y="3124200"/>
              <a:ext cx="0" cy="304800"/>
            </a:xfrm>
            <a:prstGeom prst="line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57600" y="3124200"/>
              <a:ext cx="1828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486400" y="3124200"/>
              <a:ext cx="0" cy="304800"/>
            </a:xfrm>
            <a:prstGeom prst="line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2200" y="3829110"/>
            <a:ext cx="3124200" cy="304800"/>
            <a:chOff x="2362200" y="3829110"/>
            <a:chExt cx="3124200" cy="30480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362200" y="3829110"/>
              <a:ext cx="0" cy="3048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62200" y="4133910"/>
              <a:ext cx="3124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86400" y="3829110"/>
              <a:ext cx="0" cy="30480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27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304800"/>
            <a:ext cx="5181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if expr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if expr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733800" y="1429228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stmt</a:t>
            </a:r>
            <a:endParaRPr lang="en-US" sz="1600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3352800" y="211836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114800" y="2125980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76800" y="213360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stmt</a:t>
            </a:r>
            <a:endParaRPr lang="en-US" sz="1600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2590800" y="2110740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3810000" y="280416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572000" y="2811780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5334000" y="281940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stmt</a:t>
            </a:r>
            <a:endParaRPr lang="en-US" sz="1600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048000" y="2796540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6080760" y="2811780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else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6842760" y="281940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stmt</a:t>
            </a:r>
            <a:endParaRPr lang="en-US" sz="16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4137660" y="381000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stmt</a:t>
            </a:r>
            <a:endParaRPr lang="en-US" sz="16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3070860" y="4431327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3832860" y="4438947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4594860" y="4446567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stmt</a:t>
            </a:r>
            <a:endParaRPr lang="en-US" sz="1600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2308860" y="4423707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5341620" y="4438947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else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6103620" y="4446567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stmt</a:t>
            </a:r>
            <a:endParaRPr lang="en-US" sz="16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4267200" y="516636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5029200" y="5173980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5791200" y="518160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stmt</a:t>
            </a:r>
            <a:endParaRPr lang="en-US" sz="1600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3505200" y="5158740"/>
            <a:ext cx="6096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if</a:t>
            </a:r>
          </a:p>
        </p:txBody>
      </p:sp>
      <p:cxnSp>
        <p:nvCxnSpPr>
          <p:cNvPr id="7" name="Straight Connector 6"/>
          <p:cNvCxnSpPr>
            <a:stCxn id="5" idx="2"/>
            <a:endCxn id="24" idx="0"/>
          </p:cNvCxnSpPr>
          <p:nvPr/>
        </p:nvCxnSpPr>
        <p:spPr>
          <a:xfrm flipH="1">
            <a:off x="2895600" y="1734028"/>
            <a:ext cx="1143000" cy="37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21" idx="0"/>
          </p:cNvCxnSpPr>
          <p:nvPr/>
        </p:nvCxnSpPr>
        <p:spPr>
          <a:xfrm flipH="1">
            <a:off x="3657600" y="1734028"/>
            <a:ext cx="381000" cy="38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2"/>
            <a:endCxn id="22" idx="0"/>
          </p:cNvCxnSpPr>
          <p:nvPr/>
        </p:nvCxnSpPr>
        <p:spPr>
          <a:xfrm>
            <a:off x="4038600" y="1734028"/>
            <a:ext cx="381000" cy="3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2"/>
            <a:endCxn id="23" idx="0"/>
          </p:cNvCxnSpPr>
          <p:nvPr/>
        </p:nvCxnSpPr>
        <p:spPr>
          <a:xfrm>
            <a:off x="4038600" y="1734028"/>
            <a:ext cx="1143000" cy="39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3" idx="2"/>
            <a:endCxn id="28" idx="0"/>
          </p:cNvCxnSpPr>
          <p:nvPr/>
        </p:nvCxnSpPr>
        <p:spPr>
          <a:xfrm flipH="1">
            <a:off x="3352800" y="2438400"/>
            <a:ext cx="1828800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3" idx="2"/>
            <a:endCxn id="25" idx="0"/>
          </p:cNvCxnSpPr>
          <p:nvPr/>
        </p:nvCxnSpPr>
        <p:spPr>
          <a:xfrm flipH="1">
            <a:off x="4114800" y="2438400"/>
            <a:ext cx="106680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2"/>
            <a:endCxn id="26" idx="0"/>
          </p:cNvCxnSpPr>
          <p:nvPr/>
        </p:nvCxnSpPr>
        <p:spPr>
          <a:xfrm flipH="1">
            <a:off x="4876800" y="2438400"/>
            <a:ext cx="304800" cy="37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3" idx="2"/>
            <a:endCxn id="27" idx="0"/>
          </p:cNvCxnSpPr>
          <p:nvPr/>
        </p:nvCxnSpPr>
        <p:spPr>
          <a:xfrm>
            <a:off x="5181600" y="24384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9" idx="0"/>
          </p:cNvCxnSpPr>
          <p:nvPr/>
        </p:nvCxnSpPr>
        <p:spPr>
          <a:xfrm>
            <a:off x="5181600" y="2438400"/>
            <a:ext cx="1203960" cy="37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2"/>
            <a:endCxn id="30" idx="0"/>
          </p:cNvCxnSpPr>
          <p:nvPr/>
        </p:nvCxnSpPr>
        <p:spPr>
          <a:xfrm>
            <a:off x="5181600" y="2438400"/>
            <a:ext cx="19659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2"/>
            <a:endCxn id="35" idx="0"/>
          </p:cNvCxnSpPr>
          <p:nvPr/>
        </p:nvCxnSpPr>
        <p:spPr>
          <a:xfrm flipH="1">
            <a:off x="2613660" y="4114800"/>
            <a:ext cx="1828800" cy="308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1" idx="2"/>
            <a:endCxn id="32" idx="0"/>
          </p:cNvCxnSpPr>
          <p:nvPr/>
        </p:nvCxnSpPr>
        <p:spPr>
          <a:xfrm flipH="1">
            <a:off x="3375660" y="4114800"/>
            <a:ext cx="1066800" cy="31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1" idx="2"/>
            <a:endCxn id="33" idx="0"/>
          </p:cNvCxnSpPr>
          <p:nvPr/>
        </p:nvCxnSpPr>
        <p:spPr>
          <a:xfrm flipH="1">
            <a:off x="4137660" y="4114800"/>
            <a:ext cx="304800" cy="32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1" idx="2"/>
            <a:endCxn id="34" idx="0"/>
          </p:cNvCxnSpPr>
          <p:nvPr/>
        </p:nvCxnSpPr>
        <p:spPr>
          <a:xfrm>
            <a:off x="4442460" y="4114800"/>
            <a:ext cx="457200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1" idx="2"/>
            <a:endCxn id="36" idx="0"/>
          </p:cNvCxnSpPr>
          <p:nvPr/>
        </p:nvCxnSpPr>
        <p:spPr>
          <a:xfrm>
            <a:off x="4442460" y="4114800"/>
            <a:ext cx="1203960" cy="32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1" idx="2"/>
            <a:endCxn id="37" idx="0"/>
          </p:cNvCxnSpPr>
          <p:nvPr/>
        </p:nvCxnSpPr>
        <p:spPr>
          <a:xfrm>
            <a:off x="4442460" y="4114800"/>
            <a:ext cx="1965960" cy="33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4" idx="2"/>
            <a:endCxn id="41" idx="0"/>
          </p:cNvCxnSpPr>
          <p:nvPr/>
        </p:nvCxnSpPr>
        <p:spPr>
          <a:xfrm flipH="1">
            <a:off x="3810000" y="4751367"/>
            <a:ext cx="1089660" cy="40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4" idx="2"/>
            <a:endCxn id="38" idx="0"/>
          </p:cNvCxnSpPr>
          <p:nvPr/>
        </p:nvCxnSpPr>
        <p:spPr>
          <a:xfrm flipH="1">
            <a:off x="4572000" y="4751367"/>
            <a:ext cx="327660" cy="41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4" idx="2"/>
            <a:endCxn id="39" idx="0"/>
          </p:cNvCxnSpPr>
          <p:nvPr/>
        </p:nvCxnSpPr>
        <p:spPr>
          <a:xfrm>
            <a:off x="4899660" y="4751367"/>
            <a:ext cx="434340" cy="4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4" idx="2"/>
            <a:endCxn id="40" idx="0"/>
          </p:cNvCxnSpPr>
          <p:nvPr/>
        </p:nvCxnSpPr>
        <p:spPr>
          <a:xfrm>
            <a:off x="4899660" y="4751367"/>
            <a:ext cx="1196340" cy="43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4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to the Dangling else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8362" y="2133600"/>
            <a:ext cx="54054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if expr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if expr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362" y="3048000"/>
            <a:ext cx="540543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if expr then block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if expr then block else block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block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| 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 ::=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323" y="5029200"/>
            <a:ext cx="6190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the way, the second grammar syntactically enforces Java coding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293388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524000"/>
            <a:ext cx="5943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if statements always use braces {}. Avoid the following error-prone form: </a:t>
            </a:r>
          </a:p>
          <a:p>
            <a:endParaRPr lang="en-US" dirty="0"/>
          </a:p>
          <a:p>
            <a:r>
              <a:rPr lang="en-US" dirty="0"/>
              <a:t>if (condition) //AVOID! THIS OMITS THE BRACES {}!</a:t>
            </a:r>
          </a:p>
          <a:p>
            <a:r>
              <a:rPr lang="en-US" dirty="0"/>
              <a:t>     statement;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343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http://www.oracle.com/technetwork/java/codeconventions-150003.pdf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54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Lists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left and to the right</a:t>
            </a:r>
          </a:p>
        </p:txBody>
      </p:sp>
    </p:spTree>
    <p:extLst>
      <p:ext uri="{BB962C8B-B14F-4D97-AF65-F5344CB8AC3E}">
        <p14:creationId xmlns:p14="http://schemas.microsoft.com/office/powerpoint/2010/main" val="62905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or more - To the left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2209798"/>
            <a:ext cx="141256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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 | </a:t>
            </a:r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</a:t>
            </a:r>
            <a:endParaRPr lang="en-US" sz="2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5181600" y="226477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724400" y="2971796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267200" y="3733798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810000" y="4495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638800" y="2971795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Connector 13"/>
          <p:cNvCxnSpPr>
            <a:stCxn id="8" idx="2"/>
            <a:endCxn id="9" idx="0"/>
          </p:cNvCxnSpPr>
          <p:nvPr/>
        </p:nvCxnSpPr>
        <p:spPr>
          <a:xfrm flipH="1">
            <a:off x="4953000" y="2617230"/>
            <a:ext cx="457200" cy="35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2" idx="0"/>
          </p:cNvCxnSpPr>
          <p:nvPr/>
        </p:nvCxnSpPr>
        <p:spPr>
          <a:xfrm>
            <a:off x="5410200" y="2617230"/>
            <a:ext cx="457200" cy="35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5181600" y="3733798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724400" y="4495800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2" name="Straight Connector 21"/>
          <p:cNvCxnSpPr>
            <a:stCxn id="9" idx="2"/>
            <a:endCxn id="10" idx="0"/>
          </p:cNvCxnSpPr>
          <p:nvPr/>
        </p:nvCxnSpPr>
        <p:spPr>
          <a:xfrm flipH="1">
            <a:off x="4495800" y="3324251"/>
            <a:ext cx="457200" cy="4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9" idx="0"/>
          </p:cNvCxnSpPr>
          <p:nvPr/>
        </p:nvCxnSpPr>
        <p:spPr>
          <a:xfrm>
            <a:off x="4953000" y="3324251"/>
            <a:ext cx="457200" cy="4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11" idx="0"/>
          </p:cNvCxnSpPr>
          <p:nvPr/>
        </p:nvCxnSpPr>
        <p:spPr>
          <a:xfrm flipH="1">
            <a:off x="4038600" y="4086253"/>
            <a:ext cx="457200" cy="4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20" idx="0"/>
          </p:cNvCxnSpPr>
          <p:nvPr/>
        </p:nvCxnSpPr>
        <p:spPr>
          <a:xfrm>
            <a:off x="4495800" y="4086253"/>
            <a:ext cx="457200" cy="4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/>
          <p:cNvSpPr/>
          <p:nvPr/>
        </p:nvSpPr>
        <p:spPr>
          <a:xfrm>
            <a:off x="3810000" y="5181598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31" name="Straight Connector 30"/>
          <p:cNvCxnSpPr>
            <a:stCxn id="11" idx="2"/>
            <a:endCxn id="29" idx="0"/>
          </p:cNvCxnSpPr>
          <p:nvPr/>
        </p:nvCxnSpPr>
        <p:spPr>
          <a:xfrm>
            <a:off x="4038600" y="4848255"/>
            <a:ext cx="0" cy="33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3491" y="3093184"/>
            <a:ext cx="310854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::= B | 0 A B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::= 1 | 1 B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dirty="0">
                <a:sym typeface="Symbol" panose="05050102010706020507" pitchFamily="18" charset="2"/>
              </a:rPr>
              <a:t>  </a:t>
            </a:r>
            <a:r>
              <a:rPr lang="en-US" cap="none" baseline="30000" dirty="0">
                <a:sym typeface="Symbol" panose="05050102010706020507" pitchFamily="18" charset="2"/>
              </a:rPr>
              <a:t>n</a:t>
            </a:r>
            <a:r>
              <a:rPr lang="en-US" cap="none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</a:t>
            </a:r>
            <a:r>
              <a:rPr lang="en-US" cap="none" baseline="30000" dirty="0">
                <a:sym typeface="Symbol" panose="05050102010706020507" pitchFamily="18" charset="2"/>
              </a:rPr>
              <a:t>m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  </a:t>
            </a:r>
            <a:r>
              <a:rPr lang="en-US" cap="none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 </a:t>
            </a:r>
            <a:r>
              <a:rPr lang="en-US" cap="none" dirty="0">
                <a:sym typeface="Symbol" panose="05050102010706020507" pitchFamily="18" charset="2"/>
              </a:rPr>
              <a:t>n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cap="none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 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8361" y="3093184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* 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28361" y="3708737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 AB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43491" y="2226263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 </a:t>
            </a:r>
            <a:r>
              <a:rPr lang="en-US" sz="2000" dirty="0">
                <a:sym typeface="Symbol" panose="05050102010706020507" pitchFamily="18" charset="2"/>
              </a:rPr>
              <a:t> , , , , , ,  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650389" y="405076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BB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650389" y="4416128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B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0388" y="4781490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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0961" y="3708737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 AB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2989" y="4050765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A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2989" y="4416128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B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402988" y="4781490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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480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or more - To the left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2209798"/>
            <a:ext cx="14285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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 | </a:t>
            </a:r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</a:t>
            </a:r>
            <a:endParaRPr lang="en-US" sz="2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5181600" y="226477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724400" y="2971796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267200" y="3733798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810000" y="4495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638800" y="2971795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Straight Connector 13"/>
          <p:cNvCxnSpPr>
            <a:stCxn id="8" idx="2"/>
            <a:endCxn id="9" idx="0"/>
          </p:cNvCxnSpPr>
          <p:nvPr/>
        </p:nvCxnSpPr>
        <p:spPr>
          <a:xfrm flipH="1">
            <a:off x="4953000" y="2617230"/>
            <a:ext cx="457200" cy="35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2" idx="0"/>
          </p:cNvCxnSpPr>
          <p:nvPr/>
        </p:nvCxnSpPr>
        <p:spPr>
          <a:xfrm>
            <a:off x="5410200" y="2617230"/>
            <a:ext cx="457200" cy="35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5181600" y="3733798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724400" y="4495800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2" name="Straight Connector 21"/>
          <p:cNvCxnSpPr>
            <a:stCxn id="9" idx="2"/>
            <a:endCxn id="10" idx="0"/>
          </p:cNvCxnSpPr>
          <p:nvPr/>
        </p:nvCxnSpPr>
        <p:spPr>
          <a:xfrm flipH="1">
            <a:off x="4495800" y="3324251"/>
            <a:ext cx="457200" cy="4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19" idx="0"/>
          </p:cNvCxnSpPr>
          <p:nvPr/>
        </p:nvCxnSpPr>
        <p:spPr>
          <a:xfrm>
            <a:off x="4953000" y="3324251"/>
            <a:ext cx="457200" cy="4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11" idx="0"/>
          </p:cNvCxnSpPr>
          <p:nvPr/>
        </p:nvCxnSpPr>
        <p:spPr>
          <a:xfrm flipH="1">
            <a:off x="4038600" y="4086253"/>
            <a:ext cx="457200" cy="4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20" idx="0"/>
          </p:cNvCxnSpPr>
          <p:nvPr/>
        </p:nvCxnSpPr>
        <p:spPr>
          <a:xfrm>
            <a:off x="4495800" y="4086253"/>
            <a:ext cx="457200" cy="4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/>
          <p:cNvSpPr/>
          <p:nvPr/>
        </p:nvSpPr>
        <p:spPr>
          <a:xfrm>
            <a:off x="3810000" y="5181598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/>
          <p:cNvCxnSpPr>
            <a:stCxn id="11" idx="2"/>
            <a:endCxn id="29" idx="0"/>
          </p:cNvCxnSpPr>
          <p:nvPr/>
        </p:nvCxnSpPr>
        <p:spPr>
          <a:xfrm>
            <a:off x="4038600" y="4848255"/>
            <a:ext cx="0" cy="33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1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or more - To the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2209798"/>
            <a:ext cx="141256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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 |  A</a:t>
            </a:r>
            <a:endParaRPr lang="en-US" sz="2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5181600" y="226477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638800" y="2970323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729162" y="2970323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6589396" y="5117777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5" name="Straight Connector 4"/>
          <p:cNvCxnSpPr>
            <a:stCxn id="8" idx="2"/>
            <a:endCxn id="21" idx="0"/>
          </p:cNvCxnSpPr>
          <p:nvPr/>
        </p:nvCxnSpPr>
        <p:spPr>
          <a:xfrm flipH="1">
            <a:off x="4957762" y="2617230"/>
            <a:ext cx="452438" cy="35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9" idx="0"/>
          </p:cNvCxnSpPr>
          <p:nvPr/>
        </p:nvCxnSpPr>
        <p:spPr>
          <a:xfrm>
            <a:off x="5410200" y="2617230"/>
            <a:ext cx="457200" cy="35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6114098" y="3686141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5204460" y="3686141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2" name="Straight Connector 31"/>
          <p:cNvCxnSpPr>
            <a:stCxn id="9" idx="2"/>
            <a:endCxn id="30" idx="0"/>
          </p:cNvCxnSpPr>
          <p:nvPr/>
        </p:nvCxnSpPr>
        <p:spPr>
          <a:xfrm flipH="1">
            <a:off x="5433060" y="3322778"/>
            <a:ext cx="434340" cy="36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27" idx="0"/>
          </p:cNvCxnSpPr>
          <p:nvPr/>
        </p:nvCxnSpPr>
        <p:spPr>
          <a:xfrm>
            <a:off x="5867400" y="3322778"/>
            <a:ext cx="475298" cy="36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6589396" y="4401959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5679758" y="4401959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6" name="Straight Connector 35"/>
          <p:cNvCxnSpPr>
            <a:stCxn id="27" idx="2"/>
            <a:endCxn id="35" idx="0"/>
          </p:cNvCxnSpPr>
          <p:nvPr/>
        </p:nvCxnSpPr>
        <p:spPr>
          <a:xfrm flipH="1">
            <a:off x="5908358" y="4038596"/>
            <a:ext cx="434340" cy="36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2"/>
            <a:endCxn id="34" idx="0"/>
          </p:cNvCxnSpPr>
          <p:nvPr/>
        </p:nvCxnSpPr>
        <p:spPr>
          <a:xfrm>
            <a:off x="6342698" y="4038596"/>
            <a:ext cx="475298" cy="36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23" idx="0"/>
          </p:cNvCxnSpPr>
          <p:nvPr/>
        </p:nvCxnSpPr>
        <p:spPr>
          <a:xfrm>
            <a:off x="6817996" y="4754414"/>
            <a:ext cx="0" cy="363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3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1" grpId="0" animBg="1"/>
      <p:bldP spid="23" grpId="0" animBg="1"/>
      <p:bldP spid="27" grpId="0" animBg="1"/>
      <p:bldP spid="30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 lists – Left or right? Which makes more Semantic sense?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667000" y="3220619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677" y="2241834"/>
            <a:ext cx="21153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dList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</a:t>
            </a:r>
            <a:r>
              <a:rPr lang="en-US" sz="2000" dirty="0"/>
              <a:t> d</a:t>
            </a:r>
            <a:r>
              <a:rPr lang="en-US" sz="2000" dirty="0">
                <a:sym typeface="Symbol" panose="05050102010706020507" pitchFamily="18" charset="2"/>
              </a:rPr>
              <a:t> | d </a:t>
            </a:r>
            <a:r>
              <a:rPr lang="en-US" sz="2000" dirty="0" err="1">
                <a:sym typeface="Symbol" panose="05050102010706020507" pitchFamily="18" charset="2"/>
              </a:rPr>
              <a:t>dList</a:t>
            </a:r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000" dirty="0">
                <a:sym typeface="Symbol" panose="05050102010706020507" pitchFamily="18" charset="2"/>
              </a:rPr>
              <a:t>d   |  | </a:t>
            </a:r>
            <a:endParaRPr lang="en-US" sz="20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838200" y="3857877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667000" y="4391277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dList</a:t>
            </a:r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38200" y="4391277"/>
            <a:ext cx="7620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/>
          <p:cNvCxnSpPr>
            <a:stCxn id="5" idx="2"/>
            <a:endCxn id="9" idx="0"/>
          </p:cNvCxnSpPr>
          <p:nvPr/>
        </p:nvCxnSpPr>
        <p:spPr>
          <a:xfrm>
            <a:off x="1219200" y="4210332"/>
            <a:ext cx="0" cy="1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5" idx="0"/>
          </p:cNvCxnSpPr>
          <p:nvPr/>
        </p:nvCxnSpPr>
        <p:spPr>
          <a:xfrm flipH="1">
            <a:off x="1219200" y="3573074"/>
            <a:ext cx="1828800" cy="28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2667000" y="3818023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dList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1752600" y="4391277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1752600" y="5029422"/>
            <a:ext cx="7620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/>
          <p:cNvCxnSpPr>
            <a:stCxn id="29" idx="2"/>
            <a:endCxn id="30" idx="0"/>
          </p:cNvCxnSpPr>
          <p:nvPr/>
        </p:nvCxnSpPr>
        <p:spPr>
          <a:xfrm>
            <a:off x="2133600" y="4743732"/>
            <a:ext cx="0" cy="28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  <a:endCxn id="29" idx="0"/>
          </p:cNvCxnSpPr>
          <p:nvPr/>
        </p:nvCxnSpPr>
        <p:spPr>
          <a:xfrm flipH="1">
            <a:off x="2133600" y="4170478"/>
            <a:ext cx="914400" cy="22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2667000" y="5012831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2667000" y="5610236"/>
            <a:ext cx="7620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048000" y="5365286"/>
            <a:ext cx="0" cy="24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6" idx="0"/>
          </p:cNvCxnSpPr>
          <p:nvPr/>
        </p:nvCxnSpPr>
        <p:spPr>
          <a:xfrm>
            <a:off x="3048000" y="4170478"/>
            <a:ext cx="0" cy="22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48000" y="3573074"/>
            <a:ext cx="0" cy="24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48000" y="4767882"/>
            <a:ext cx="0" cy="24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5486400" y="3187054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dList</a:t>
            </a:r>
            <a:endParaRPr lang="en-US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7467600" y="3776838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486400" y="4357712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dList</a:t>
            </a:r>
            <a:endParaRPr lang="en-US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7467600" y="4310238"/>
            <a:ext cx="7620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3" name="Straight Connector 52"/>
          <p:cNvCxnSpPr>
            <a:stCxn id="50" idx="2"/>
            <a:endCxn id="52" idx="0"/>
          </p:cNvCxnSpPr>
          <p:nvPr/>
        </p:nvCxnSpPr>
        <p:spPr>
          <a:xfrm>
            <a:off x="7848600" y="4129293"/>
            <a:ext cx="0" cy="1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2"/>
            <a:endCxn id="50" idx="0"/>
          </p:cNvCxnSpPr>
          <p:nvPr/>
        </p:nvCxnSpPr>
        <p:spPr>
          <a:xfrm>
            <a:off x="5867400" y="3539509"/>
            <a:ext cx="1981200" cy="237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5486400" y="3784458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dList</a:t>
            </a:r>
            <a:endParaRPr lang="en-US" dirty="0"/>
          </a:p>
        </p:txBody>
      </p:sp>
      <p:sp>
        <p:nvSpPr>
          <p:cNvPr id="56" name="Rectangle: Rounded Corners 55"/>
          <p:cNvSpPr/>
          <p:nvPr/>
        </p:nvSpPr>
        <p:spPr>
          <a:xfrm>
            <a:off x="6477000" y="4350092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6477000" y="4988237"/>
            <a:ext cx="7620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Straight Connector 57"/>
          <p:cNvCxnSpPr>
            <a:stCxn id="56" idx="2"/>
            <a:endCxn id="57" idx="0"/>
          </p:cNvCxnSpPr>
          <p:nvPr/>
        </p:nvCxnSpPr>
        <p:spPr>
          <a:xfrm>
            <a:off x="6858000" y="4702547"/>
            <a:ext cx="0" cy="28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2"/>
            <a:endCxn id="56" idx="0"/>
          </p:cNvCxnSpPr>
          <p:nvPr/>
        </p:nvCxnSpPr>
        <p:spPr>
          <a:xfrm>
            <a:off x="5867400" y="4136913"/>
            <a:ext cx="990600" cy="21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5486400" y="4979266"/>
            <a:ext cx="7620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5486400" y="5576671"/>
            <a:ext cx="7620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5867400" y="5331721"/>
            <a:ext cx="0" cy="24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1" idx="0"/>
          </p:cNvCxnSpPr>
          <p:nvPr/>
        </p:nvCxnSpPr>
        <p:spPr>
          <a:xfrm>
            <a:off x="5867400" y="4136913"/>
            <a:ext cx="0" cy="22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67400" y="3539509"/>
            <a:ext cx="0" cy="24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867400" y="4734317"/>
            <a:ext cx="0" cy="24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6400" y="2263914"/>
            <a:ext cx="21153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dList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</a:t>
            </a:r>
            <a:r>
              <a:rPr lang="en-US" sz="2000" dirty="0"/>
              <a:t> d</a:t>
            </a:r>
            <a:r>
              <a:rPr lang="en-US" sz="2000" dirty="0">
                <a:sym typeface="Symbol" panose="05050102010706020507" pitchFamily="18" charset="2"/>
              </a:rPr>
              <a:t> | </a:t>
            </a:r>
            <a:r>
              <a:rPr lang="en-US" sz="2000" dirty="0" err="1">
                <a:sym typeface="Symbol" panose="05050102010706020507" pitchFamily="18" charset="2"/>
              </a:rPr>
              <a:t>dList</a:t>
            </a:r>
            <a:r>
              <a:rPr lang="en-US" sz="2000" dirty="0">
                <a:sym typeface="Symbol" panose="05050102010706020507" pitchFamily="18" charset="2"/>
              </a:rPr>
              <a:t> d</a:t>
            </a:r>
          </a:p>
          <a:p>
            <a:r>
              <a:rPr lang="en-US" sz="2000" dirty="0">
                <a:sym typeface="Symbol" panose="05050102010706020507" pitchFamily="18" charset="2"/>
              </a:rPr>
              <a:t>d   |  | 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142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difficulties</a:t>
            </a:r>
          </a:p>
        </p:txBody>
      </p:sp>
    </p:spTree>
    <p:extLst>
      <p:ext uri="{BB962C8B-B14F-4D97-AF65-F5344CB8AC3E}">
        <p14:creationId xmlns:p14="http://schemas.microsoft.com/office/powerpoint/2010/main" val="363462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Our goal is to design grammars that are suitable as inputs to parser generators. 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Ambiguous grammars are not well-suited for use by parser generators.</a:t>
            </a:r>
          </a:p>
          <a:p>
            <a:pPr lvl="1"/>
            <a:r>
              <a:rPr lang="en-US" dirty="0"/>
              <a:t>Parser ambiguities can be difficult to discover (e.g., a randomly selected test program fails to parse).</a:t>
            </a:r>
          </a:p>
          <a:p>
            <a:pPr lvl="1"/>
            <a:r>
              <a:rPr lang="en-US" dirty="0"/>
              <a:t>Ambiguous grammars can be tricky to fix.</a:t>
            </a:r>
          </a:p>
          <a:p>
            <a:r>
              <a:rPr lang="en-US" dirty="0"/>
              <a:t>Solution. Let us pay very close attention to ambiguity up front when we are designing grammars.</a:t>
            </a:r>
          </a:p>
          <a:p>
            <a:r>
              <a:rPr lang="en-US" dirty="0"/>
              <a:t>In this class, an ambiguous grammar is considered to be very wrong (a significant amount of points will be deducted for a solution that contains an ambiguous grammar).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1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 grammar rule has the form </a:t>
            </a:r>
            <a:r>
              <a:rPr lang="en-US" dirty="0" err="1"/>
              <a:t>lhs</a:t>
            </a:r>
            <a:r>
              <a:rPr lang="en-US" dirty="0"/>
              <a:t> ::= </a:t>
            </a:r>
            <a:r>
              <a:rPr lang="en-US" dirty="0" err="1"/>
              <a:t>rhs</a:t>
            </a:r>
            <a:r>
              <a:rPr lang="en-US" dirty="0"/>
              <a:t> where </a:t>
            </a:r>
            <a:r>
              <a:rPr lang="en-US" dirty="0" err="1"/>
              <a:t>lhs</a:t>
            </a:r>
            <a:r>
              <a:rPr lang="en-US" dirty="0"/>
              <a:t> is a single (nonterminal) symbol.</a:t>
            </a:r>
          </a:p>
          <a:p>
            <a:r>
              <a:rPr lang="en-US" dirty="0"/>
              <a:t>Recall that a derivation step involves the replacement of a </a:t>
            </a:r>
            <a:r>
              <a:rPr lang="en-US" dirty="0" err="1"/>
              <a:t>lhs</a:t>
            </a:r>
            <a:r>
              <a:rPr lang="en-US" dirty="0"/>
              <a:t> symbol by a corresponding </a:t>
            </a:r>
            <a:r>
              <a:rPr lang="en-US" dirty="0" err="1"/>
              <a:t>rhs</a:t>
            </a:r>
            <a:r>
              <a:rPr lang="en-US" dirty="0"/>
              <a:t> symbol within the context of a string of symbols.</a:t>
            </a:r>
          </a:p>
          <a:p>
            <a:r>
              <a:rPr lang="en-US" dirty="0">
                <a:sym typeface="Symbol" panose="05050102010706020507" pitchFamily="18" charset="2"/>
              </a:rPr>
              <a:t>Example. A  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	 A     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9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methodical approach to creating derivation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Consider the grammar rule. A  </a:t>
            </a:r>
          </a:p>
          <a:p>
            <a:r>
              <a:rPr lang="en-US" dirty="0">
                <a:sym typeface="Symbol" panose="05050102010706020507" pitchFamily="18" charset="2"/>
              </a:rPr>
              <a:t> A  A      A </a:t>
            </a:r>
          </a:p>
          <a:p>
            <a:r>
              <a:rPr lang="en-US" dirty="0">
                <a:sym typeface="Symbol" panose="05050102010706020507" pitchFamily="18" charset="2"/>
              </a:rPr>
              <a:t> A  A    A   </a:t>
            </a:r>
          </a:p>
          <a:p>
            <a:r>
              <a:rPr lang="en-US" dirty="0">
                <a:sym typeface="Symbol" panose="05050102010706020507" pitchFamily="18" charset="2"/>
              </a:rPr>
              <a:t>We will adopt a convention that a derivation step for a string should always involve the leftmost nonterminal in the string. </a:t>
            </a:r>
          </a:p>
          <a:p>
            <a:r>
              <a:rPr lang="en-US" dirty="0">
                <a:sym typeface="Symbol" panose="05050102010706020507" pitchFamily="18" charset="2"/>
              </a:rPr>
              <a:t>The term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leftmost derivation </a:t>
            </a:r>
            <a:r>
              <a:rPr lang="en-US" dirty="0">
                <a:sym typeface="Symbol" panose="05050102010706020507" pitchFamily="18" charset="2"/>
              </a:rPr>
              <a:t>refers to derivation sequences that adhere to this convention.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leftmost derivations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04067"/>
          </a:xfrm>
        </p:spPr>
        <p:txBody>
          <a:bodyPr>
            <a:normAutofit/>
          </a:bodyPr>
          <a:lstStyle/>
          <a:p>
            <a:r>
              <a:rPr lang="en-US" dirty="0"/>
              <a:t>Given a grammar G </a:t>
            </a:r>
            <a:r>
              <a:rPr lang="en-US" dirty="0">
                <a:sym typeface="Symbol" panose="05050102010706020507" pitchFamily="18" charset="2"/>
              </a:rPr>
              <a:t> </a:t>
            </a:r>
            <a:r>
              <a:rPr lang="en-US" dirty="0"/>
              <a:t>V,</a:t>
            </a:r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dirty="0"/>
              <a:t>,R,S</a:t>
            </a:r>
            <a:r>
              <a:rPr lang="en-US" dirty="0">
                <a:sym typeface="Symbol" panose="05050102010706020507" pitchFamily="18" charset="2"/>
              </a:rPr>
              <a:t></a:t>
            </a:r>
            <a:r>
              <a:rPr lang="en-US" dirty="0"/>
              <a:t>. </a:t>
            </a:r>
          </a:p>
          <a:p>
            <a:r>
              <a:rPr lang="en-US" dirty="0"/>
              <a:t>Let (A,</a:t>
            </a:r>
            <a:r>
              <a:rPr lang="en-US" dirty="0">
                <a:sym typeface="Symbol" panose="05050102010706020507" pitchFamily="18" charset="2"/>
              </a:rPr>
              <a:t> ) denote an arbitrary tuple such that</a:t>
            </a:r>
          </a:p>
          <a:p>
            <a:pPr marL="0" indent="0">
              <a:buNone/>
            </a:pPr>
            <a:r>
              <a:rPr lang="en-US" dirty="0"/>
              <a:t>		A </a:t>
            </a:r>
            <a:r>
              <a:rPr lang="en-US" dirty="0">
                <a:sym typeface="Symbol" panose="05050102010706020507" pitchFamily="18" charset="2"/>
              </a:rPr>
              <a:t> V    V  * </a:t>
            </a:r>
          </a:p>
          <a:p>
            <a:r>
              <a:rPr lang="en-US" dirty="0"/>
              <a:t>Let D (A,</a:t>
            </a:r>
            <a:r>
              <a:rPr lang="en-US" dirty="0">
                <a:sym typeface="Symbol" panose="05050102010706020507" pitchFamily="18" charset="2"/>
              </a:rPr>
              <a:t> )</a:t>
            </a:r>
            <a:r>
              <a:rPr lang="en-US" dirty="0"/>
              <a:t> denote the set of all leftmost derivations satisfying the following.</a:t>
            </a:r>
          </a:p>
          <a:p>
            <a:pPr marL="0" indent="0">
              <a:buNone/>
            </a:pPr>
            <a:r>
              <a:rPr lang="en-US" dirty="0"/>
              <a:t>			A </a:t>
            </a:r>
            <a:r>
              <a:rPr lang="en-US" dirty="0">
                <a:sym typeface="Symbol" panose="05050102010706020507" pitchFamily="18" charset="2"/>
              </a:rPr>
              <a:t>*  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If |D</a:t>
            </a:r>
            <a:r>
              <a:rPr lang="en-US" dirty="0"/>
              <a:t> (A,</a:t>
            </a:r>
            <a:r>
              <a:rPr lang="en-US" dirty="0">
                <a:sym typeface="Symbol" panose="05050102010706020507" pitchFamily="18" charset="2"/>
              </a:rPr>
              <a:t> ) | &gt;  then G is said to be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ambiguous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dirty="0">
                <a:sym typeface="Symbol" panose="05050102010706020507" pitchFamily="18" charset="2"/>
              </a:rPr>
              <a:t>If A, : |D</a:t>
            </a:r>
            <a:r>
              <a:rPr lang="en-US" dirty="0"/>
              <a:t> (A,</a:t>
            </a:r>
            <a:r>
              <a:rPr lang="en-US" dirty="0">
                <a:sym typeface="Symbol" panose="05050102010706020507" pitchFamily="18" charset="2"/>
              </a:rPr>
              <a:t> ) |   then G is not ambiguous.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1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graphical 2D representation of derivations</a:t>
            </a:r>
          </a:p>
        </p:txBody>
      </p:sp>
    </p:spTree>
    <p:extLst>
      <p:ext uri="{BB962C8B-B14F-4D97-AF65-F5344CB8AC3E}">
        <p14:creationId xmlns:p14="http://schemas.microsoft.com/office/powerpoint/2010/main" val="64669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93184"/>
            <a:ext cx="23622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 ::= B | 0 A B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 ::= 1 | 1 B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dirty="0">
                <a:sym typeface="Symbol" panose="05050102010706020507" pitchFamily="18" charset="2"/>
              </a:rPr>
              <a:t>  </a:t>
            </a:r>
            <a:r>
              <a:rPr lang="en-US" cap="none" baseline="30000" dirty="0">
                <a:sym typeface="Symbol" panose="05050102010706020507" pitchFamily="18" charset="2"/>
              </a:rPr>
              <a:t>n</a:t>
            </a:r>
            <a:r>
              <a:rPr lang="en-US" cap="none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</a:t>
            </a:r>
            <a:r>
              <a:rPr lang="en-US" cap="none" baseline="30000" dirty="0">
                <a:sym typeface="Symbol" panose="05050102010706020507" pitchFamily="18" charset="2"/>
              </a:rPr>
              <a:t>m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|   </a:t>
            </a:r>
            <a:r>
              <a:rPr lang="en-US" cap="none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 </a:t>
            </a:r>
            <a:r>
              <a:rPr lang="en-US" cap="none" dirty="0">
                <a:sym typeface="Symbol" panose="05050102010706020507" pitchFamily="18" charset="2"/>
              </a:rPr>
              <a:t>n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cap="none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 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3403" y="2239744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* 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645430" y="2866710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AB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24028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 </a:t>
            </a:r>
            <a:r>
              <a:rPr lang="en-US" sz="2000" dirty="0">
                <a:sym typeface="Symbol" panose="05050102010706020507" pitchFamily="18" charset="2"/>
              </a:rPr>
              <a:t> , , , , , ,  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5431" y="3197325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BB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45431" y="3562688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B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5430" y="3928050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 </a:t>
            </a:r>
            <a:endParaRPr lang="en-US" sz="2000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7071908" y="2971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454688" y="3624649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071908" y="361567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7689128" y="3615669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7071908" y="425954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7071908" y="4903410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7689128" y="4259539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2" name="Straight Connector 21"/>
          <p:cNvCxnSpPr>
            <a:stCxn id="2" idx="2"/>
            <a:endCxn id="16" idx="0"/>
          </p:cNvCxnSpPr>
          <p:nvPr/>
        </p:nvCxnSpPr>
        <p:spPr>
          <a:xfrm flipH="1">
            <a:off x="6683288" y="3324255"/>
            <a:ext cx="617220" cy="300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2"/>
            <a:endCxn id="17" idx="0"/>
          </p:cNvCxnSpPr>
          <p:nvPr/>
        </p:nvCxnSpPr>
        <p:spPr>
          <a:xfrm>
            <a:off x="7300508" y="3324255"/>
            <a:ext cx="0" cy="29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2"/>
            <a:endCxn id="18" idx="0"/>
          </p:cNvCxnSpPr>
          <p:nvPr/>
        </p:nvCxnSpPr>
        <p:spPr>
          <a:xfrm>
            <a:off x="7300508" y="3324255"/>
            <a:ext cx="617220" cy="29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  <a:endCxn id="19" idx="0"/>
          </p:cNvCxnSpPr>
          <p:nvPr/>
        </p:nvCxnSpPr>
        <p:spPr>
          <a:xfrm>
            <a:off x="7300508" y="3968125"/>
            <a:ext cx="0" cy="29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2"/>
            <a:endCxn id="21" idx="0"/>
          </p:cNvCxnSpPr>
          <p:nvPr/>
        </p:nvCxnSpPr>
        <p:spPr>
          <a:xfrm>
            <a:off x="7917728" y="3968124"/>
            <a:ext cx="0" cy="29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2"/>
            <a:endCxn id="20" idx="0"/>
          </p:cNvCxnSpPr>
          <p:nvPr/>
        </p:nvCxnSpPr>
        <p:spPr>
          <a:xfrm>
            <a:off x="7300508" y="4611995"/>
            <a:ext cx="0" cy="29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6831" y="28712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882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a grammar from a parse tree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337717" y="2665146"/>
            <a:ext cx="2373131" cy="1906854"/>
            <a:chOff x="678180" y="2255599"/>
            <a:chExt cx="2373131" cy="1906854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443491" y="2255599"/>
              <a:ext cx="457200" cy="35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678180" y="2964179"/>
              <a:ext cx="457200" cy="35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1443491" y="2964179"/>
              <a:ext cx="457200" cy="35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2208802" y="2964179"/>
              <a:ext cx="457200" cy="35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78180" y="3809998"/>
              <a:ext cx="457200" cy="35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828800" y="3809998"/>
              <a:ext cx="457200" cy="35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94111" y="3809998"/>
              <a:ext cx="457200" cy="3524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3" name="Straight Connector 12"/>
            <p:cNvCxnSpPr>
              <a:stCxn id="5" idx="2"/>
              <a:endCxn id="6" idx="0"/>
            </p:cNvCxnSpPr>
            <p:nvPr/>
          </p:nvCxnSpPr>
          <p:spPr>
            <a:xfrm flipH="1">
              <a:off x="906780" y="2608054"/>
              <a:ext cx="765311" cy="356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2"/>
              <a:endCxn id="7" idx="0"/>
            </p:cNvCxnSpPr>
            <p:nvPr/>
          </p:nvCxnSpPr>
          <p:spPr>
            <a:xfrm>
              <a:off x="1672091" y="2608054"/>
              <a:ext cx="0" cy="356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2"/>
              <a:endCxn id="8" idx="0"/>
            </p:cNvCxnSpPr>
            <p:nvPr/>
          </p:nvCxnSpPr>
          <p:spPr>
            <a:xfrm>
              <a:off x="1672091" y="2608054"/>
              <a:ext cx="765311" cy="356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2"/>
              <a:endCxn id="9" idx="0"/>
            </p:cNvCxnSpPr>
            <p:nvPr/>
          </p:nvCxnSpPr>
          <p:spPr>
            <a:xfrm>
              <a:off x="906780" y="3316634"/>
              <a:ext cx="0" cy="49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0" idx="0"/>
            </p:cNvCxnSpPr>
            <p:nvPr/>
          </p:nvCxnSpPr>
          <p:spPr>
            <a:xfrm flipH="1">
              <a:off x="2057400" y="3316634"/>
              <a:ext cx="380002" cy="49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2"/>
              <a:endCxn id="11" idx="0"/>
            </p:cNvCxnSpPr>
            <p:nvPr/>
          </p:nvCxnSpPr>
          <p:spPr>
            <a:xfrm>
              <a:off x="2437402" y="3316634"/>
              <a:ext cx="385309" cy="493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14708" y="297618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::= A B 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14617" y="37691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::=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9517" y="382581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::= D A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5547517" y="2771747"/>
            <a:ext cx="381000" cy="778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>
            <a:off x="2866276" y="3496612"/>
            <a:ext cx="268684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/>
          <p:cNvSpPr/>
          <p:nvPr/>
        </p:nvSpPr>
        <p:spPr>
          <a:xfrm>
            <a:off x="5852317" y="3609947"/>
            <a:ext cx="262391" cy="801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2286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 ::= B | 0 A B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 ::= 1 | 1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676400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ym typeface="Symbol" panose="05050102010706020507" pitchFamily="18" charset="2"/>
              </a:rPr>
              <a:t>* </a:t>
            </a:r>
            <a:endParaRPr lang="en-US" sz="2000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3581400" y="304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2895600" y="1165860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3581400" y="1165859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4267200" y="1165858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895600" y="2937458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3581400" y="2937457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4267200" y="2937456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3581400" y="391088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" name="Straight Connector 11"/>
          <p:cNvCxnSpPr>
            <a:stCxn id="25" idx="2"/>
            <a:endCxn id="27" idx="0"/>
          </p:cNvCxnSpPr>
          <p:nvPr/>
        </p:nvCxnSpPr>
        <p:spPr>
          <a:xfrm flipH="1">
            <a:off x="3124200" y="657255"/>
            <a:ext cx="685800" cy="50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5" idx="2"/>
            <a:endCxn id="29" idx="0"/>
          </p:cNvCxnSpPr>
          <p:nvPr/>
        </p:nvCxnSpPr>
        <p:spPr>
          <a:xfrm>
            <a:off x="3810000" y="657255"/>
            <a:ext cx="0" cy="50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5" idx="2"/>
            <a:endCxn id="31" idx="0"/>
          </p:cNvCxnSpPr>
          <p:nvPr/>
        </p:nvCxnSpPr>
        <p:spPr>
          <a:xfrm>
            <a:off x="3810000" y="657255"/>
            <a:ext cx="685800" cy="50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36" idx="0"/>
          </p:cNvCxnSpPr>
          <p:nvPr/>
        </p:nvCxnSpPr>
        <p:spPr>
          <a:xfrm flipH="1">
            <a:off x="3124200" y="1518314"/>
            <a:ext cx="685800" cy="141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2"/>
            <a:endCxn id="37" idx="0"/>
          </p:cNvCxnSpPr>
          <p:nvPr/>
        </p:nvCxnSpPr>
        <p:spPr>
          <a:xfrm>
            <a:off x="3810000" y="1518314"/>
            <a:ext cx="0" cy="141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2"/>
            <a:endCxn id="38" idx="0"/>
          </p:cNvCxnSpPr>
          <p:nvPr/>
        </p:nvCxnSpPr>
        <p:spPr>
          <a:xfrm>
            <a:off x="3810000" y="1518314"/>
            <a:ext cx="685800" cy="141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7" idx="2"/>
            <a:endCxn id="39" idx="0"/>
          </p:cNvCxnSpPr>
          <p:nvPr/>
        </p:nvCxnSpPr>
        <p:spPr>
          <a:xfrm>
            <a:off x="3810000" y="3289912"/>
            <a:ext cx="0" cy="62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/>
          <p:cNvSpPr/>
          <p:nvPr/>
        </p:nvSpPr>
        <p:spPr>
          <a:xfrm>
            <a:off x="3924300" y="478911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3276600" y="4789114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1" name="Straight Connector 50"/>
          <p:cNvCxnSpPr>
            <a:stCxn id="39" idx="2"/>
            <a:endCxn id="49" idx="0"/>
          </p:cNvCxnSpPr>
          <p:nvPr/>
        </p:nvCxnSpPr>
        <p:spPr>
          <a:xfrm flipH="1">
            <a:off x="3505200" y="4263340"/>
            <a:ext cx="304800" cy="52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2"/>
            <a:endCxn id="48" idx="0"/>
          </p:cNvCxnSpPr>
          <p:nvPr/>
        </p:nvCxnSpPr>
        <p:spPr>
          <a:xfrm>
            <a:off x="3810000" y="4263340"/>
            <a:ext cx="342900" cy="52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/>
          <p:cNvSpPr/>
          <p:nvPr/>
        </p:nvSpPr>
        <p:spPr>
          <a:xfrm>
            <a:off x="3924300" y="5667345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6" name="Straight Connector 55"/>
          <p:cNvCxnSpPr>
            <a:stCxn id="48" idx="2"/>
            <a:endCxn id="54" idx="0"/>
          </p:cNvCxnSpPr>
          <p:nvPr/>
        </p:nvCxnSpPr>
        <p:spPr>
          <a:xfrm>
            <a:off x="4152900" y="5141570"/>
            <a:ext cx="0" cy="52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267200" y="3910884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9" name="Straight Connector 58"/>
          <p:cNvCxnSpPr>
            <a:stCxn id="38" idx="2"/>
            <a:endCxn id="57" idx="0"/>
          </p:cNvCxnSpPr>
          <p:nvPr/>
        </p:nvCxnSpPr>
        <p:spPr>
          <a:xfrm>
            <a:off x="4495800" y="3289911"/>
            <a:ext cx="0" cy="62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4267200" y="1814469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2" name="Straight Connector 61"/>
          <p:cNvCxnSpPr>
            <a:stCxn id="31" idx="2"/>
            <a:endCxn id="60" idx="0"/>
          </p:cNvCxnSpPr>
          <p:nvPr/>
        </p:nvCxnSpPr>
        <p:spPr>
          <a:xfrm>
            <a:off x="4495800" y="1518313"/>
            <a:ext cx="0" cy="29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/>
          <p:cNvSpPr/>
          <p:nvPr/>
        </p:nvSpPr>
        <p:spPr>
          <a:xfrm>
            <a:off x="6629400" y="304800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5943600" y="1165860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: Rounded Corners 64"/>
          <p:cNvSpPr/>
          <p:nvPr/>
        </p:nvSpPr>
        <p:spPr>
          <a:xfrm>
            <a:off x="6629400" y="1165859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7315200" y="1165858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5943600" y="2937458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6629400" y="2937457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7315200" y="2937456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6629400" y="3910885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1" name="Straight Connector 70"/>
          <p:cNvCxnSpPr>
            <a:stCxn id="63" idx="2"/>
            <a:endCxn id="64" idx="0"/>
          </p:cNvCxnSpPr>
          <p:nvPr/>
        </p:nvCxnSpPr>
        <p:spPr>
          <a:xfrm flipH="1">
            <a:off x="6172200" y="657255"/>
            <a:ext cx="685800" cy="50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3" idx="2"/>
            <a:endCxn id="65" idx="0"/>
          </p:cNvCxnSpPr>
          <p:nvPr/>
        </p:nvCxnSpPr>
        <p:spPr>
          <a:xfrm>
            <a:off x="6858000" y="657255"/>
            <a:ext cx="0" cy="50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3" idx="2"/>
            <a:endCxn id="66" idx="0"/>
          </p:cNvCxnSpPr>
          <p:nvPr/>
        </p:nvCxnSpPr>
        <p:spPr>
          <a:xfrm>
            <a:off x="6858000" y="657255"/>
            <a:ext cx="685800" cy="50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5" idx="2"/>
            <a:endCxn id="67" idx="0"/>
          </p:cNvCxnSpPr>
          <p:nvPr/>
        </p:nvCxnSpPr>
        <p:spPr>
          <a:xfrm flipH="1">
            <a:off x="6172200" y="1518314"/>
            <a:ext cx="685800" cy="141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5" idx="2"/>
            <a:endCxn id="68" idx="0"/>
          </p:cNvCxnSpPr>
          <p:nvPr/>
        </p:nvCxnSpPr>
        <p:spPr>
          <a:xfrm>
            <a:off x="6858000" y="1518314"/>
            <a:ext cx="0" cy="141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5" idx="2"/>
            <a:endCxn id="69" idx="0"/>
          </p:cNvCxnSpPr>
          <p:nvPr/>
        </p:nvCxnSpPr>
        <p:spPr>
          <a:xfrm>
            <a:off x="6858000" y="1518314"/>
            <a:ext cx="685800" cy="141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2"/>
            <a:endCxn id="70" idx="0"/>
          </p:cNvCxnSpPr>
          <p:nvPr/>
        </p:nvCxnSpPr>
        <p:spPr>
          <a:xfrm>
            <a:off x="6858000" y="3289912"/>
            <a:ext cx="0" cy="62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6629400" y="4789114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0" name="Straight Connector 79"/>
          <p:cNvCxnSpPr>
            <a:stCxn id="70" idx="2"/>
            <a:endCxn id="79" idx="0"/>
          </p:cNvCxnSpPr>
          <p:nvPr/>
        </p:nvCxnSpPr>
        <p:spPr>
          <a:xfrm>
            <a:off x="6858000" y="4263340"/>
            <a:ext cx="0" cy="52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/>
          <p:cNvSpPr/>
          <p:nvPr/>
        </p:nvSpPr>
        <p:spPr>
          <a:xfrm>
            <a:off x="7315200" y="3910884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5" name="Straight Connector 84"/>
          <p:cNvCxnSpPr>
            <a:stCxn id="69" idx="2"/>
            <a:endCxn id="84" idx="0"/>
          </p:cNvCxnSpPr>
          <p:nvPr/>
        </p:nvCxnSpPr>
        <p:spPr>
          <a:xfrm>
            <a:off x="7543800" y="3289911"/>
            <a:ext cx="0" cy="62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/>
          <p:cNvSpPr/>
          <p:nvPr/>
        </p:nvSpPr>
        <p:spPr>
          <a:xfrm>
            <a:off x="7315200" y="1814469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7" name="Straight Connector 86"/>
          <p:cNvCxnSpPr>
            <a:stCxn id="66" idx="2"/>
            <a:endCxn id="86" idx="0"/>
          </p:cNvCxnSpPr>
          <p:nvPr/>
        </p:nvCxnSpPr>
        <p:spPr>
          <a:xfrm>
            <a:off x="7543800" y="1518313"/>
            <a:ext cx="0" cy="29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/>
          <p:cNvSpPr/>
          <p:nvPr/>
        </p:nvSpPr>
        <p:spPr>
          <a:xfrm>
            <a:off x="8100059" y="3910884"/>
            <a:ext cx="457200" cy="352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8100059" y="4789114"/>
            <a:ext cx="457200" cy="3524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>
            <a:off x="8328659" y="4263339"/>
            <a:ext cx="0" cy="52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9" idx="2"/>
            <a:endCxn id="88" idx="0"/>
          </p:cNvCxnSpPr>
          <p:nvPr/>
        </p:nvCxnSpPr>
        <p:spPr>
          <a:xfrm>
            <a:off x="7543800" y="3289911"/>
            <a:ext cx="784859" cy="62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2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8" grpId="0" animBg="1"/>
      <p:bldP spid="49" grpId="0" animBg="1"/>
      <p:bldP spid="54" grpId="0" animBg="1"/>
      <p:bldP spid="57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9" grpId="0" animBg="1"/>
      <p:bldP spid="84" grpId="0" animBg="1"/>
      <p:bldP spid="86" grpId="0" animBg="1"/>
      <p:bldP spid="88" grpId="0" animBg="1"/>
      <p:bldP spid="89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7371</TotalTime>
  <Words>1088</Words>
  <Application>Microsoft Office PowerPoint</Application>
  <PresentationFormat>On-screen Show (4:3)</PresentationFormat>
  <Paragraphs>268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Arial</vt:lpstr>
      <vt:lpstr>Courier New</vt:lpstr>
      <vt:lpstr>Symbol</vt:lpstr>
      <vt:lpstr>Gallery</vt:lpstr>
      <vt:lpstr>Ambiguity and Parse trees </vt:lpstr>
      <vt:lpstr>L   n m |   n  n  m </vt:lpstr>
      <vt:lpstr>Derivations</vt:lpstr>
      <vt:lpstr>A methodical approach to creating derivation sequences</vt:lpstr>
      <vt:lpstr>Uniqueness of leftmost derivations</vt:lpstr>
      <vt:lpstr>Parse trees</vt:lpstr>
      <vt:lpstr>L   n m |   n  n  m </vt:lpstr>
      <vt:lpstr>Reverse engineering a grammar from a parse tree</vt:lpstr>
      <vt:lpstr>PowerPoint Presentation</vt:lpstr>
      <vt:lpstr>Remarks</vt:lpstr>
      <vt:lpstr>L   n m |   n  n  m </vt:lpstr>
      <vt:lpstr>A grammar for The Language *</vt:lpstr>
      <vt:lpstr>S * </vt:lpstr>
      <vt:lpstr>The Dangling Else problem</vt:lpstr>
      <vt:lpstr>PowerPoint Presentation</vt:lpstr>
      <vt:lpstr>A Solution to the Dangling else problem</vt:lpstr>
      <vt:lpstr>PowerPoint Presentation</vt:lpstr>
      <vt:lpstr>The Structure of Lists</vt:lpstr>
      <vt:lpstr>Zero or more - To the left</vt:lpstr>
      <vt:lpstr>One or more - To the left</vt:lpstr>
      <vt:lpstr>Zero or more - To the right</vt:lpstr>
      <vt:lpstr>Digit lists – Left or right? Which makes more Semantic sense?</vt:lpstr>
      <vt:lpstr>Ambiguous Grammars</vt:lpstr>
      <vt:lpstr>Remarks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282</cp:revision>
  <dcterms:created xsi:type="dcterms:W3CDTF">2012-08-22T13:17:44Z</dcterms:created>
  <dcterms:modified xsi:type="dcterms:W3CDTF">2018-01-30T14:48:00Z</dcterms:modified>
</cp:coreProperties>
</file>