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32"/>
  </p:notesMasterIdLst>
  <p:handoutMasterIdLst>
    <p:handoutMasterId r:id="rId33"/>
  </p:handoutMasterIdLst>
  <p:sldIdLst>
    <p:sldId id="337" r:id="rId2"/>
    <p:sldId id="365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0" r:id="rId17"/>
    <p:sldId id="360" r:id="rId18"/>
    <p:sldId id="352" r:id="rId19"/>
    <p:sldId id="353" r:id="rId20"/>
    <p:sldId id="354" r:id="rId21"/>
    <p:sldId id="355" r:id="rId22"/>
    <p:sldId id="356" r:id="rId23"/>
    <p:sldId id="358" r:id="rId24"/>
    <p:sldId id="361" r:id="rId25"/>
    <p:sldId id="363" r:id="rId26"/>
    <p:sldId id="362" r:id="rId27"/>
    <p:sldId id="357" r:id="rId28"/>
    <p:sldId id="359" r:id="rId29"/>
    <p:sldId id="364" r:id="rId30"/>
    <p:sldId id="271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D38E"/>
    <a:srgbClr val="B71E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 BNF to Capture precedence and associativity</a:t>
            </a:r>
          </a:p>
        </p:txBody>
      </p:sp>
    </p:spTree>
    <p:extLst>
      <p:ext uri="{BB962C8B-B14F-4D97-AF65-F5344CB8AC3E}">
        <p14:creationId xmlns:p14="http://schemas.microsoft.com/office/powerpoint/2010/main" val="334437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on the left-hand side of a binary infix left-associative operator should have a longer derivation sequence than the expression on its right-hand side.</a:t>
            </a:r>
          </a:p>
          <a:p>
            <a:r>
              <a:rPr lang="en-US" dirty="0"/>
              <a:t>The expression on the right-hand side of a binary infix right-associative operator should have a longer derivation sequence than the expression on its left-hand side.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Separators versus 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/>
          </a:bodyPr>
          <a:lstStyle/>
          <a:p>
            <a:r>
              <a:rPr lang="en-US" dirty="0"/>
              <a:t>Java method call has the following form.</a:t>
            </a:r>
          </a:p>
          <a:p>
            <a:pPr marL="0" indent="0">
              <a:buNone/>
            </a:pPr>
            <a:r>
              <a:rPr lang="en-US" dirty="0"/>
              <a:t>		name ( expr</a:t>
            </a:r>
            <a:r>
              <a:rPr lang="en-US" baseline="-25000" dirty="0"/>
              <a:t>1</a:t>
            </a:r>
            <a:r>
              <a:rPr lang="en-US" dirty="0"/>
              <a:t>, expr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expr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  <a:p>
            <a:r>
              <a:rPr lang="en-US" dirty="0"/>
              <a:t>Note that the actual parameters of the method call are a comma-separated list of expressions. </a:t>
            </a:r>
          </a:p>
          <a:p>
            <a:r>
              <a:rPr lang="en-US" dirty="0"/>
              <a:t>A sum has a similar structure.</a:t>
            </a:r>
          </a:p>
          <a:p>
            <a:pPr marL="0" indent="0">
              <a:buNone/>
            </a:pPr>
            <a:r>
              <a:rPr lang="en-US" dirty="0"/>
              <a:t>		expr</a:t>
            </a:r>
            <a:r>
              <a:rPr lang="en-US" baseline="-25000" dirty="0"/>
              <a:t>1</a:t>
            </a:r>
            <a:r>
              <a:rPr lang="en-US" dirty="0"/>
              <a:t> + expr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/>
              <a:t>expr</a:t>
            </a:r>
            <a:r>
              <a:rPr lang="en-US" baseline="-25000" dirty="0" err="1"/>
              <a:t>n</a:t>
            </a:r>
            <a:r>
              <a:rPr lang="en-US" dirty="0"/>
              <a:t>    </a:t>
            </a:r>
          </a:p>
          <a:p>
            <a:r>
              <a:rPr lang="en-US" dirty="0"/>
              <a:t>Structurally, a sum is a “+”-separated list of expressions. </a:t>
            </a:r>
          </a:p>
          <a:p>
            <a:r>
              <a:rPr lang="en-US" dirty="0"/>
              <a:t>More importantly, sums are list-like in nature.</a:t>
            </a:r>
          </a:p>
        </p:txBody>
      </p:sp>
    </p:spTree>
    <p:extLst>
      <p:ext uri="{BB962C8B-B14F-4D97-AF65-F5344CB8AC3E}">
        <p14:creationId xmlns:p14="http://schemas.microsoft.com/office/powerpoint/2010/main" val="254432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recursive is left associative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2590800"/>
            <a:ext cx="533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expr  integer | integer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967162" y="35052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128962" y="41148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967162" y="41148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05362" y="41148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290762" y="47244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128962" y="47244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967162" y="47244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290762" y="52578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flipH="1">
            <a:off x="3509962" y="38100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>
            <a:off x="4348162" y="3810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>
            <a:off x="4348162" y="38100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9" idx="0"/>
          </p:cNvCxnSpPr>
          <p:nvPr/>
        </p:nvCxnSpPr>
        <p:spPr>
          <a:xfrm flipH="1">
            <a:off x="2671762" y="44196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3509962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1" idx="0"/>
          </p:cNvCxnSpPr>
          <p:nvPr/>
        </p:nvCxnSpPr>
        <p:spPr>
          <a:xfrm>
            <a:off x="3509962" y="44196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4" idx="0"/>
          </p:cNvCxnSpPr>
          <p:nvPr/>
        </p:nvCxnSpPr>
        <p:spPr>
          <a:xfrm>
            <a:off x="2671762" y="5029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62200" y="2270760"/>
            <a:ext cx="0" cy="381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657600" y="2270760"/>
            <a:ext cx="0" cy="381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62200" y="227076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recursive is Right associative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2590800"/>
            <a:ext cx="533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::= integer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 expr | integer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967162" y="35052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128962" y="41148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967162" y="41148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05362" y="41148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921442" y="47244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759642" y="47244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597842" y="47244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597842" y="5334000"/>
            <a:ext cx="762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flipH="1">
            <a:off x="3509962" y="38100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>
            <a:off x="4348162" y="3810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>
            <a:off x="4348162" y="38100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 flipH="1">
            <a:off x="4302442" y="44196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0"/>
          </p:cNvCxnSpPr>
          <p:nvPr/>
        </p:nvCxnSpPr>
        <p:spPr>
          <a:xfrm>
            <a:off x="5140642" y="4419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0"/>
          </p:cNvCxnSpPr>
          <p:nvPr/>
        </p:nvCxnSpPr>
        <p:spPr>
          <a:xfrm>
            <a:off x="5140642" y="44196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4" idx="0"/>
          </p:cNvCxnSpPr>
          <p:nvPr/>
        </p:nvCxnSpPr>
        <p:spPr>
          <a:xfrm>
            <a:off x="5978842" y="5029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62200" y="2270760"/>
            <a:ext cx="0" cy="381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05400" y="2270760"/>
            <a:ext cx="0" cy="3810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62200" y="227076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for fully parenthesizing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table defining the precedence and associativity of every operator.</a:t>
            </a:r>
          </a:p>
          <a:p>
            <a:r>
              <a:rPr lang="en-US" dirty="0"/>
              <a:t>Given an expression in which parenthesis are to be inserted.</a:t>
            </a:r>
          </a:p>
          <a:p>
            <a:r>
              <a:rPr lang="en-US" dirty="0"/>
              <a:t>We will develop an algorithm for inserting parenthesis into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81487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       ^  ^   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97158" y="2133600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        ^  ^   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7157" y="2564190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        ^  ^   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97157" y="2994780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       ( ^ ( ^   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497157" y="3425370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       ( ^ ( ^   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97157" y="3855960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       ( ^ ( ^   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919" y="4286550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        ( ^ ( ^   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3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 for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table defining the precedence and associativity of every operator. (Operators having the same precedence must also have the same associativity).</a:t>
            </a:r>
          </a:p>
          <a:p>
            <a:r>
              <a:rPr lang="en-US" dirty="0"/>
              <a:t>Given an expression in which parenthesis are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177752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5334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Process precedence levels in decreasing order (i.e., start with the </a:t>
            </a:r>
            <a:r>
              <a:rPr lang="en-US" b="1" dirty="0">
                <a:solidFill>
                  <a:srgbClr val="FF0000"/>
                </a:solidFill>
              </a:rPr>
              <a:t>highest precedence level</a:t>
            </a:r>
            <a:r>
              <a:rPr lang="en-US" dirty="0"/>
              <a:t>).</a:t>
            </a:r>
          </a:p>
          <a:p>
            <a:r>
              <a:rPr lang="en-US" dirty="0"/>
              <a:t>If the precedence level being processed is left-associative.</a:t>
            </a:r>
          </a:p>
          <a:p>
            <a:pPr lvl="1"/>
            <a:r>
              <a:rPr lang="en-US" dirty="0"/>
              <a:t>Scan the expression from the left, searching for the first unprocessed occurrence of an operator belonging to this precedence level. Insert parenthesis appropriately.</a:t>
            </a:r>
          </a:p>
          <a:p>
            <a:pPr lvl="1"/>
            <a:r>
              <a:rPr lang="en-US" dirty="0"/>
              <a:t>Continue processing this precedence level until all operators belonging to this precedence level have been processed. Then move on to the next lower precedence level.</a:t>
            </a:r>
          </a:p>
          <a:p>
            <a:r>
              <a:rPr lang="en-US" dirty="0"/>
              <a:t>If the precedence level being processed is right-associative.</a:t>
            </a:r>
          </a:p>
          <a:p>
            <a:pPr lvl="1"/>
            <a:r>
              <a:rPr lang="en-US" dirty="0"/>
              <a:t>Scan the expression from the right, searching for the first unprocessed occurrence of an operator belonging to this precedence level. Insert parenthesis appropriately.</a:t>
            </a:r>
          </a:p>
          <a:p>
            <a:pPr lvl="1"/>
            <a:r>
              <a:rPr lang="en-US" dirty="0"/>
              <a:t>Continue processing this precedence level until all operators belonging to this precedence level have been processed. Then move on to the next lower precedence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3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754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algorithm for inserting parenthesis into an expression is applicable to any set of operators provided all operators at a given precedence level have the same left/right associativity. </a:t>
            </a:r>
          </a:p>
          <a:p>
            <a:r>
              <a:rPr lang="en-US" dirty="0"/>
              <a:t>It is not uncommon for the precedence and associativity table of a programming language to contain more than 15 operators. </a:t>
            </a:r>
          </a:p>
          <a:p>
            <a:r>
              <a:rPr lang="en-US" dirty="0"/>
              <a:t>Assuming symbols can be distinguished any expression containing any number of operators can be parenthesized provided one is given the precedence and associativity table for the operators.</a:t>
            </a:r>
          </a:p>
        </p:txBody>
      </p:sp>
    </p:spTree>
    <p:extLst>
      <p:ext uri="{BB962C8B-B14F-4D97-AF65-F5344CB8AC3E}">
        <p14:creationId xmlns:p14="http://schemas.microsoft.com/office/powerpoint/2010/main" val="380072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Grammar from a Precedence and Associativity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Start with the </a:t>
            </a:r>
            <a:r>
              <a:rPr lang="en-US" b="1" dirty="0">
                <a:solidFill>
                  <a:srgbClr val="FF0000"/>
                </a:solidFill>
              </a:rPr>
              <a:t>lowest precedence level</a:t>
            </a:r>
            <a:r>
              <a:rPr lang="en-US" dirty="0"/>
              <a:t> and work your way up. </a:t>
            </a:r>
          </a:p>
          <a:p>
            <a:r>
              <a:rPr lang="en-US" dirty="0"/>
              <a:t>Create an appropriate nonterminal symbol A for the precedence level.</a:t>
            </a:r>
          </a:p>
          <a:p>
            <a:r>
              <a:rPr lang="en-US" dirty="0"/>
              <a:t>If the precedence level is left-associative, the rule will be left-recursive.</a:t>
            </a:r>
          </a:p>
          <a:p>
            <a:pPr marL="0" indent="0">
              <a:buNone/>
            </a:pPr>
            <a:r>
              <a:rPr lang="en-US" dirty="0"/>
              <a:t>		          A </a:t>
            </a:r>
            <a:r>
              <a:rPr lang="en-US" dirty="0">
                <a:sym typeface="Symbol" panose="05050102010706020507" pitchFamily="18" charset="2"/>
              </a:rPr>
              <a:t> A </a:t>
            </a:r>
            <a:endParaRPr lang="en-US" dirty="0"/>
          </a:p>
          <a:p>
            <a:r>
              <a:rPr lang="en-US" dirty="0"/>
              <a:t>If the precedence level is right-associative, the rule will be right-recursive. </a:t>
            </a:r>
            <a:br>
              <a:rPr lang="en-US" dirty="0"/>
            </a:br>
            <a:r>
              <a:rPr lang="en-US" dirty="0"/>
              <a:t>		          A </a:t>
            </a:r>
            <a:r>
              <a:rPr lang="en-US" dirty="0">
                <a:sym typeface="Symbol" panose="05050102010706020507" pitchFamily="18" charset="2"/>
              </a:rPr>
              <a:t>  A</a:t>
            </a:r>
            <a:endParaRPr lang="en-US" dirty="0"/>
          </a:p>
          <a:p>
            <a:r>
              <a:rPr lang="en-US" dirty="0"/>
              <a:t>Create a rule of the form A </a:t>
            </a:r>
            <a:r>
              <a:rPr lang="en-US" dirty="0">
                <a:sym typeface="Symbol" panose="05050102010706020507" pitchFamily="18" charset="2"/>
              </a:rPr>
              <a:t> B where B is the nonterminal symbol for the next higher precedence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2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  <a:p>
            <a:r>
              <a:rPr lang="en-US" dirty="0"/>
              <a:t>Ambiguity</a:t>
            </a:r>
          </a:p>
          <a:p>
            <a:r>
              <a:rPr lang="en-US" dirty="0"/>
              <a:t>Parse trees corresponding to lists</a:t>
            </a:r>
          </a:p>
          <a:p>
            <a:pPr lvl="1"/>
            <a:r>
              <a:rPr lang="en-US" dirty="0"/>
              <a:t>Left-recursive - grows towards the left</a:t>
            </a:r>
          </a:p>
          <a:p>
            <a:pPr lvl="1"/>
            <a:r>
              <a:rPr lang="en-US" dirty="0"/>
              <a:t>Right-recursive - grows towards the right</a:t>
            </a:r>
          </a:p>
          <a:p>
            <a:r>
              <a:rPr lang="en-US" dirty="0"/>
              <a:t>Algorithms for evaluating parse trees</a:t>
            </a:r>
          </a:p>
        </p:txBody>
      </p:sp>
    </p:spTree>
    <p:extLst>
      <p:ext uri="{BB962C8B-B14F-4D97-AF65-F5344CB8AC3E}">
        <p14:creationId xmlns:p14="http://schemas.microsoft.com/office/powerpoint/2010/main" val="3471839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80913"/>
              </p:ext>
            </p:extLst>
          </p:nvPr>
        </p:nvGraphicFramePr>
        <p:xfrm>
          <a:off x="1371600" y="4572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790565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71779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995252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43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78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 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(low)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4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anose="05050102010706020507" pitchFamily="18" charset="2"/>
                        </a:rPr>
                        <a:t>^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(high)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243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2057400"/>
            <a:ext cx="4800600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::= expr 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| expr –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| term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term   ::= factor ^ term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| factor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factor ::= integer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| ( expr 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5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the parse tree for    </a:t>
            </a:r>
            <a:r>
              <a:rPr lang="en-US" dirty="0">
                <a:sym typeface="Symbol" panose="05050102010706020507" pitchFamily="18" charset="2"/>
              </a:rPr>
              <a:t>     ^  ^ 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9300" y="826532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 - the last semantic operation must be derived first.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876800" y="1676400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876800" y="3051092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72790" y="2351484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263390" y="2351484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76800" y="2348388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324600" y="3051092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dirty="0"/>
              <a:t>erm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787390" y="3051092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063490" y="3725224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324600" y="3725224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772400" y="3725224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dirty="0"/>
              <a:t>erm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35190" y="3725224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772400" y="4339112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511290" y="4339112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959090" y="4953000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668780" y="3051092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655570" y="3051092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3272790" y="3047996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272790" y="3725224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668780" y="3725224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668780" y="4339112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1855470" y="4953000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459480" y="4339112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276850" y="1981200"/>
            <a:ext cx="0" cy="36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7" idx="0"/>
          </p:cNvCxnSpPr>
          <p:nvPr/>
        </p:nvCxnSpPr>
        <p:spPr>
          <a:xfrm flipH="1">
            <a:off x="4476750" y="1981200"/>
            <a:ext cx="800100" cy="3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 flipH="1">
            <a:off x="3672840" y="1981200"/>
            <a:ext cx="1604010" cy="3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76850" y="2653188"/>
            <a:ext cx="0" cy="39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>
            <a:off x="5276850" y="2653188"/>
            <a:ext cx="723900" cy="39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9" idx="0"/>
          </p:cNvCxnSpPr>
          <p:nvPr/>
        </p:nvCxnSpPr>
        <p:spPr>
          <a:xfrm>
            <a:off x="5276850" y="2653188"/>
            <a:ext cx="1447800" cy="39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72840" y="2656284"/>
            <a:ext cx="0" cy="39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  <a:endCxn id="19" idx="0"/>
          </p:cNvCxnSpPr>
          <p:nvPr/>
        </p:nvCxnSpPr>
        <p:spPr>
          <a:xfrm flipH="1">
            <a:off x="2868930" y="2656284"/>
            <a:ext cx="803910" cy="39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8" idx="0"/>
          </p:cNvCxnSpPr>
          <p:nvPr/>
        </p:nvCxnSpPr>
        <p:spPr>
          <a:xfrm flipH="1">
            <a:off x="2068830" y="2656284"/>
            <a:ext cx="1604010" cy="39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2"/>
            <a:endCxn id="22" idx="0"/>
          </p:cNvCxnSpPr>
          <p:nvPr/>
        </p:nvCxnSpPr>
        <p:spPr>
          <a:xfrm>
            <a:off x="2068830" y="335589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3" idx="0"/>
          </p:cNvCxnSpPr>
          <p:nvPr/>
        </p:nvCxnSpPr>
        <p:spPr>
          <a:xfrm>
            <a:off x="2068830" y="4030024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3" idx="2"/>
            <a:endCxn id="24" idx="0"/>
          </p:cNvCxnSpPr>
          <p:nvPr/>
        </p:nvCxnSpPr>
        <p:spPr>
          <a:xfrm>
            <a:off x="2068830" y="4643912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2"/>
            <a:endCxn id="21" idx="0"/>
          </p:cNvCxnSpPr>
          <p:nvPr/>
        </p:nvCxnSpPr>
        <p:spPr>
          <a:xfrm>
            <a:off x="3672840" y="3352796"/>
            <a:ext cx="0" cy="37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1" idx="2"/>
            <a:endCxn id="25" idx="0"/>
          </p:cNvCxnSpPr>
          <p:nvPr/>
        </p:nvCxnSpPr>
        <p:spPr>
          <a:xfrm>
            <a:off x="3672840" y="4030024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2"/>
            <a:endCxn id="11" idx="0"/>
          </p:cNvCxnSpPr>
          <p:nvPr/>
        </p:nvCxnSpPr>
        <p:spPr>
          <a:xfrm>
            <a:off x="5276850" y="335589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2"/>
            <a:endCxn id="12" idx="0"/>
          </p:cNvCxnSpPr>
          <p:nvPr/>
        </p:nvCxnSpPr>
        <p:spPr>
          <a:xfrm>
            <a:off x="6724650" y="335589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9" idx="2"/>
            <a:endCxn id="14" idx="0"/>
          </p:cNvCxnSpPr>
          <p:nvPr/>
        </p:nvCxnSpPr>
        <p:spPr>
          <a:xfrm>
            <a:off x="6724650" y="3355892"/>
            <a:ext cx="7239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2"/>
            <a:endCxn id="13" idx="0"/>
          </p:cNvCxnSpPr>
          <p:nvPr/>
        </p:nvCxnSpPr>
        <p:spPr>
          <a:xfrm>
            <a:off x="6724650" y="3355892"/>
            <a:ext cx="14478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2"/>
            <a:endCxn id="16" idx="0"/>
          </p:cNvCxnSpPr>
          <p:nvPr/>
        </p:nvCxnSpPr>
        <p:spPr>
          <a:xfrm>
            <a:off x="6724650" y="4030024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2"/>
            <a:endCxn id="15" idx="0"/>
          </p:cNvCxnSpPr>
          <p:nvPr/>
        </p:nvCxnSpPr>
        <p:spPr>
          <a:xfrm>
            <a:off x="8172450" y="4030024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2"/>
            <a:endCxn id="17" idx="0"/>
          </p:cNvCxnSpPr>
          <p:nvPr/>
        </p:nvCxnSpPr>
        <p:spPr>
          <a:xfrm>
            <a:off x="8172450" y="4643912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35880" y="152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constructing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e denote an expression containing n binary operators.</a:t>
            </a:r>
          </a:p>
          <a:p>
            <a:r>
              <a:rPr lang="en-US" dirty="0"/>
              <a:t>Let op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 </a:t>
            </a:r>
            <a:r>
              <a:rPr lang="en-US" dirty="0"/>
              <a:t>op</a:t>
            </a:r>
            <a:r>
              <a:rPr lang="en-US" baseline="-25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   </a:t>
            </a:r>
            <a:r>
              <a:rPr lang="en-US" dirty="0" err="1"/>
              <a:t>op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baseline="-25000" dirty="0">
                <a:sym typeface="Symbol" panose="05050102010706020507" pitchFamily="18" charset="2"/>
              </a:rPr>
              <a:t></a:t>
            </a:r>
            <a:r>
              <a:rPr lang="en-US" dirty="0">
                <a:sym typeface="Symbol" panose="05050102010706020507" pitchFamily="18" charset="2"/>
              </a:rPr>
              <a:t> </a:t>
            </a:r>
            <a:r>
              <a:rPr lang="en-US" dirty="0" err="1"/>
              <a:t>op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denote the order in which operator </a:t>
            </a:r>
            <a:r>
              <a:rPr lang="en-US" b="1" dirty="0">
                <a:solidFill>
                  <a:srgbClr val="FF0000"/>
                </a:solidFill>
              </a:rPr>
              <a:t>calculations are performed</a:t>
            </a:r>
            <a:r>
              <a:rPr lang="en-US" dirty="0"/>
              <a:t> when evaluating e using an inside-out, left-to-right evaluation scheme.</a:t>
            </a:r>
          </a:p>
          <a:p>
            <a:r>
              <a:rPr lang="en-US" dirty="0"/>
              <a:t>A parse tree corresponding to e can be created by deriving the operators in the following order.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en-US" dirty="0" err="1"/>
              <a:t>op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</a:t>
            </a:r>
            <a:r>
              <a:rPr lang="en-US" dirty="0"/>
              <a:t> </a:t>
            </a:r>
            <a:r>
              <a:rPr lang="en-US" dirty="0" err="1"/>
              <a:t>op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baseline="-25000" dirty="0">
                <a:sym typeface="Symbol" panose="05050102010706020507" pitchFamily="18" charset="2"/>
              </a:rPr>
              <a:t></a:t>
            </a:r>
            <a:r>
              <a:rPr lang="en-US" dirty="0">
                <a:sym typeface="Symbol" panose="05050102010706020507" pitchFamily="18" charset="2"/>
              </a:rPr>
              <a:t>   </a:t>
            </a:r>
            <a:r>
              <a:rPr lang="en-US" dirty="0"/>
              <a:t>op</a:t>
            </a:r>
            <a:r>
              <a:rPr lang="en-US" baseline="-25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 </a:t>
            </a:r>
            <a:r>
              <a:rPr lang="en-US" dirty="0"/>
              <a:t>op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3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0" y="73854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the parse tree for    </a:t>
            </a:r>
            <a:r>
              <a:rPr lang="en-US" dirty="0">
                <a:sym typeface="Symbol" panose="05050102010706020507" pitchFamily="18" charset="2"/>
              </a:rPr>
              <a:t>   ^  ^   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876800" y="1495666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72790" y="2170750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059680" y="2170750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655570" y="2870358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7" name="Straight Connector 26"/>
          <p:cNvCxnSpPr>
            <a:stCxn id="4" idx="2"/>
            <a:endCxn id="20" idx="0"/>
          </p:cNvCxnSpPr>
          <p:nvPr/>
        </p:nvCxnSpPr>
        <p:spPr>
          <a:xfrm>
            <a:off x="5276850" y="1800466"/>
            <a:ext cx="2247900" cy="38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7" idx="0"/>
          </p:cNvCxnSpPr>
          <p:nvPr/>
        </p:nvCxnSpPr>
        <p:spPr>
          <a:xfrm flipH="1">
            <a:off x="5273040" y="1800466"/>
            <a:ext cx="3810" cy="3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6" idx="0"/>
          </p:cNvCxnSpPr>
          <p:nvPr/>
        </p:nvCxnSpPr>
        <p:spPr>
          <a:xfrm flipH="1">
            <a:off x="3672840" y="1800466"/>
            <a:ext cx="1604010" cy="3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8" idx="0"/>
          </p:cNvCxnSpPr>
          <p:nvPr/>
        </p:nvCxnSpPr>
        <p:spPr>
          <a:xfrm>
            <a:off x="3672840" y="2475550"/>
            <a:ext cx="3810" cy="40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  <a:endCxn id="19" idx="0"/>
          </p:cNvCxnSpPr>
          <p:nvPr/>
        </p:nvCxnSpPr>
        <p:spPr>
          <a:xfrm flipH="1">
            <a:off x="2868930" y="2475550"/>
            <a:ext cx="803910" cy="39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8" idx="0"/>
          </p:cNvCxnSpPr>
          <p:nvPr/>
        </p:nvCxnSpPr>
        <p:spPr>
          <a:xfrm flipH="1">
            <a:off x="2068830" y="2475550"/>
            <a:ext cx="1604010" cy="39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668780" y="2870358"/>
            <a:ext cx="800100" cy="2206708"/>
            <a:chOff x="1668780" y="2870358"/>
            <a:chExt cx="800100" cy="2206708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1668780" y="2870358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668780" y="3544490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1668780" y="4158378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855470" y="4772266"/>
              <a:ext cx="42672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5" name="Straight Connector 44"/>
            <p:cNvCxnSpPr>
              <a:stCxn id="18" idx="2"/>
              <a:endCxn id="22" idx="0"/>
            </p:cNvCxnSpPr>
            <p:nvPr/>
          </p:nvCxnSpPr>
          <p:spPr>
            <a:xfrm>
              <a:off x="2068830" y="3175158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2" idx="2"/>
              <a:endCxn id="23" idx="0"/>
            </p:cNvCxnSpPr>
            <p:nvPr/>
          </p:nvCxnSpPr>
          <p:spPr>
            <a:xfrm>
              <a:off x="2068830" y="3849290"/>
              <a:ext cx="0" cy="309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3" idx="2"/>
              <a:endCxn id="24" idx="0"/>
            </p:cNvCxnSpPr>
            <p:nvPr/>
          </p:nvCxnSpPr>
          <p:spPr>
            <a:xfrm>
              <a:off x="2068830" y="4463178"/>
              <a:ext cx="0" cy="309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124700" y="2185748"/>
            <a:ext cx="800100" cy="1595916"/>
            <a:chOff x="4876800" y="2348388"/>
            <a:chExt cx="800100" cy="1595916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4876800" y="2348388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term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4876800" y="3025616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5063490" y="3639504"/>
              <a:ext cx="42672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1" name="Straight Connector 50"/>
            <p:cNvCxnSpPr>
              <a:stCxn id="20" idx="2"/>
              <a:endCxn id="21" idx="0"/>
            </p:cNvCxnSpPr>
            <p:nvPr/>
          </p:nvCxnSpPr>
          <p:spPr>
            <a:xfrm>
              <a:off x="5276850" y="2653188"/>
              <a:ext cx="0" cy="372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>
            <a:stCxn id="21" idx="2"/>
            <a:endCxn id="25" idx="0"/>
          </p:cNvCxnSpPr>
          <p:nvPr/>
        </p:nvCxnSpPr>
        <p:spPr>
          <a:xfrm>
            <a:off x="7524750" y="3167776"/>
            <a:ext cx="0" cy="30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3276600" y="2881788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24400" y="3584492"/>
            <a:ext cx="8001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dirty="0"/>
              <a:t>erm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187190" y="3584492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634990" y="4258624"/>
            <a:ext cx="42672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676650" y="3186588"/>
            <a:ext cx="0" cy="39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>
            <a:off x="3676650" y="3186588"/>
            <a:ext cx="723900" cy="39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9" idx="0"/>
          </p:cNvCxnSpPr>
          <p:nvPr/>
        </p:nvCxnSpPr>
        <p:spPr>
          <a:xfrm>
            <a:off x="3676650" y="3186588"/>
            <a:ext cx="1447800" cy="39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276600" y="3584492"/>
            <a:ext cx="800100" cy="978932"/>
            <a:chOff x="3276600" y="3584492"/>
            <a:chExt cx="800100" cy="97893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276600" y="3584492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3463290" y="4258624"/>
              <a:ext cx="42672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55" name="Straight Connector 54"/>
            <p:cNvCxnSpPr>
              <a:stCxn id="5" idx="2"/>
              <a:endCxn id="11" idx="0"/>
            </p:cNvCxnSpPr>
            <p:nvPr/>
          </p:nvCxnSpPr>
          <p:spPr>
            <a:xfrm>
              <a:off x="3676650" y="3889292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9" idx="2"/>
            <a:endCxn id="12" idx="0"/>
          </p:cNvCxnSpPr>
          <p:nvPr/>
        </p:nvCxnSpPr>
        <p:spPr>
          <a:xfrm>
            <a:off x="5124450" y="388929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9" idx="2"/>
            <a:endCxn id="14" idx="0"/>
          </p:cNvCxnSpPr>
          <p:nvPr/>
        </p:nvCxnSpPr>
        <p:spPr>
          <a:xfrm>
            <a:off x="5124450" y="3889292"/>
            <a:ext cx="7239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2"/>
            <a:endCxn id="13" idx="0"/>
          </p:cNvCxnSpPr>
          <p:nvPr/>
        </p:nvCxnSpPr>
        <p:spPr>
          <a:xfrm>
            <a:off x="5124450" y="3889292"/>
            <a:ext cx="14478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24400" y="4258624"/>
            <a:ext cx="800100" cy="918688"/>
            <a:chOff x="4724400" y="4258624"/>
            <a:chExt cx="800100" cy="9186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724400" y="4258624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4911090" y="4872512"/>
              <a:ext cx="42672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63" name="Straight Connector 62"/>
            <p:cNvCxnSpPr>
              <a:stCxn id="12" idx="2"/>
              <a:endCxn id="16" idx="0"/>
            </p:cNvCxnSpPr>
            <p:nvPr/>
          </p:nvCxnSpPr>
          <p:spPr>
            <a:xfrm>
              <a:off x="5124450" y="4563424"/>
              <a:ext cx="0" cy="309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172200" y="4258624"/>
            <a:ext cx="800100" cy="1532576"/>
            <a:chOff x="6172200" y="4258624"/>
            <a:chExt cx="800100" cy="1532576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6172200" y="4258624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</a:t>
              </a:r>
              <a:r>
                <a:rPr lang="en-US" dirty="0"/>
                <a:t>erm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6172200" y="4872512"/>
              <a:ext cx="8001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factor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358890" y="5486400"/>
              <a:ext cx="426720" cy="304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5" name="Straight Connector 64"/>
            <p:cNvCxnSpPr>
              <a:stCxn id="13" idx="2"/>
              <a:endCxn id="15" idx="0"/>
            </p:cNvCxnSpPr>
            <p:nvPr/>
          </p:nvCxnSpPr>
          <p:spPr>
            <a:xfrm>
              <a:off x="6572250" y="4563424"/>
              <a:ext cx="0" cy="309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2"/>
              <a:endCxn id="17" idx="0"/>
            </p:cNvCxnSpPr>
            <p:nvPr/>
          </p:nvCxnSpPr>
          <p:spPr>
            <a:xfrm>
              <a:off x="6572250" y="5177312"/>
              <a:ext cx="0" cy="309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76900" y="87868"/>
            <a:ext cx="301686" cy="603656"/>
            <a:chOff x="5676900" y="87868"/>
            <a:chExt cx="301686" cy="60365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5833110" y="401722"/>
              <a:ext cx="0" cy="289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676900" y="87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49757" y="87868"/>
            <a:ext cx="301686" cy="603656"/>
            <a:chOff x="4649757" y="87868"/>
            <a:chExt cx="301686" cy="60365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800600" y="401722"/>
              <a:ext cx="0" cy="289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649757" y="87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71354" y="87868"/>
            <a:ext cx="301686" cy="603656"/>
            <a:chOff x="4971354" y="87868"/>
            <a:chExt cx="301686" cy="603656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5124450" y="401722"/>
              <a:ext cx="0" cy="289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1354" y="87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7810" y="87868"/>
            <a:ext cx="301686" cy="603656"/>
            <a:chOff x="5337810" y="87868"/>
            <a:chExt cx="301686" cy="60365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486400" y="401722"/>
              <a:ext cx="0" cy="289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337810" y="87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53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49276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26766" y="2030438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77163" y="2569699"/>
            <a:ext cx="104745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7FB419-1385-490E-9781-21D3DDB7296A}"/>
              </a:ext>
            </a:extLst>
          </p:cNvPr>
          <p:cNvSpPr/>
          <p:nvPr/>
        </p:nvSpPr>
        <p:spPr>
          <a:xfrm>
            <a:off x="1524000" y="4800600"/>
            <a:ext cx="104745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581"/>
            <a:ext cx="9144000" cy="491700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55077" y="2693963"/>
            <a:ext cx="745587" cy="30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50" y="154671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can be large. However, they can be automatically created by a parser.</a:t>
            </a:r>
          </a:p>
          <a:p>
            <a:r>
              <a:rPr lang="en-US" dirty="0"/>
              <a:t>After parsing, trees are typically translated into a compact internal form called an abstract syntax tree (AST).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4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09800"/>
            <a:ext cx="1826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   ^  ^   </a:t>
            </a:r>
            <a:endParaRPr lang="en-US" sz="20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324600" y="294394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943600" y="3541872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324600" y="4309348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705600" y="3541872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086600" y="24384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467600" y="294394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086600" y="4309348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705600" y="5029676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467600" y="5029676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Example</a:t>
            </a:r>
          </a:p>
        </p:txBody>
      </p:sp>
      <p:cxnSp>
        <p:nvCxnSpPr>
          <p:cNvPr id="16" name="Straight Connector 15"/>
          <p:cNvCxnSpPr>
            <a:stCxn id="9" idx="2"/>
            <a:endCxn id="5" idx="0"/>
          </p:cNvCxnSpPr>
          <p:nvPr/>
        </p:nvCxnSpPr>
        <p:spPr>
          <a:xfrm flipH="1">
            <a:off x="6515100" y="2743200"/>
            <a:ext cx="762000" cy="20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10" idx="0"/>
          </p:cNvCxnSpPr>
          <p:nvPr/>
        </p:nvCxnSpPr>
        <p:spPr>
          <a:xfrm>
            <a:off x="7277100" y="2743200"/>
            <a:ext cx="381000" cy="20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 flipH="1">
            <a:off x="6134100" y="3248740"/>
            <a:ext cx="381000" cy="2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8" idx="0"/>
          </p:cNvCxnSpPr>
          <p:nvPr/>
        </p:nvCxnSpPr>
        <p:spPr>
          <a:xfrm>
            <a:off x="6515100" y="3248740"/>
            <a:ext cx="381000" cy="29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7" idx="0"/>
          </p:cNvCxnSpPr>
          <p:nvPr/>
        </p:nvCxnSpPr>
        <p:spPr>
          <a:xfrm flipH="1">
            <a:off x="6515100" y="3846672"/>
            <a:ext cx="381000" cy="46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11" idx="0"/>
          </p:cNvCxnSpPr>
          <p:nvPr/>
        </p:nvCxnSpPr>
        <p:spPr>
          <a:xfrm>
            <a:off x="6896100" y="3846672"/>
            <a:ext cx="381000" cy="46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 flipH="1">
            <a:off x="6896100" y="4614148"/>
            <a:ext cx="381000" cy="41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3" idx="0"/>
          </p:cNvCxnSpPr>
          <p:nvPr/>
        </p:nvCxnSpPr>
        <p:spPr>
          <a:xfrm>
            <a:off x="7277100" y="4614148"/>
            <a:ext cx="381000" cy="41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0179" y="2971800"/>
            <a:ext cx="353282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plus(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plus(2,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pow(3,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pow(4,5)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),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72497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1066800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(5  6)  (7  8  9)</a:t>
            </a:r>
            <a:endParaRPr lang="en-US" sz="2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400800" y="18288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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5176324" y="2475858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00600" y="18288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</a:t>
            </a:r>
            <a:endParaRPr lang="en-US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5605389" y="1219200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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6781800" y="2475858"/>
            <a:ext cx="381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</a:t>
            </a:r>
            <a:endParaRPr lang="en-US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4419600" y="2475858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6019800" y="2475858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400800" y="320040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7162800" y="3200400"/>
            <a:ext cx="3810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1" name="Straight Connector 30"/>
          <p:cNvCxnSpPr>
            <a:stCxn id="24" idx="2"/>
            <a:endCxn id="23" idx="0"/>
          </p:cNvCxnSpPr>
          <p:nvPr/>
        </p:nvCxnSpPr>
        <p:spPr>
          <a:xfrm flipH="1">
            <a:off x="4991100" y="1524000"/>
            <a:ext cx="804789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2"/>
            <a:endCxn id="8" idx="0"/>
          </p:cNvCxnSpPr>
          <p:nvPr/>
        </p:nvCxnSpPr>
        <p:spPr>
          <a:xfrm>
            <a:off x="5795889" y="1524000"/>
            <a:ext cx="79541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2"/>
            <a:endCxn id="26" idx="0"/>
          </p:cNvCxnSpPr>
          <p:nvPr/>
        </p:nvCxnSpPr>
        <p:spPr>
          <a:xfrm flipH="1">
            <a:off x="4610100" y="2133600"/>
            <a:ext cx="381000" cy="34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2"/>
            <a:endCxn id="9" idx="0"/>
          </p:cNvCxnSpPr>
          <p:nvPr/>
        </p:nvCxnSpPr>
        <p:spPr>
          <a:xfrm>
            <a:off x="4991100" y="2133600"/>
            <a:ext cx="375724" cy="34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27" idx="0"/>
          </p:cNvCxnSpPr>
          <p:nvPr/>
        </p:nvCxnSpPr>
        <p:spPr>
          <a:xfrm flipH="1">
            <a:off x="6210300" y="2133600"/>
            <a:ext cx="381000" cy="34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25" idx="0"/>
          </p:cNvCxnSpPr>
          <p:nvPr/>
        </p:nvCxnSpPr>
        <p:spPr>
          <a:xfrm>
            <a:off x="6591300" y="2133600"/>
            <a:ext cx="381000" cy="34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2"/>
            <a:endCxn id="28" idx="0"/>
          </p:cNvCxnSpPr>
          <p:nvPr/>
        </p:nvCxnSpPr>
        <p:spPr>
          <a:xfrm flipH="1">
            <a:off x="6591300" y="2780658"/>
            <a:ext cx="381000" cy="419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2"/>
            <a:endCxn id="29" idx="0"/>
          </p:cNvCxnSpPr>
          <p:nvPr/>
        </p:nvCxnSpPr>
        <p:spPr>
          <a:xfrm>
            <a:off x="6972300" y="2780658"/>
            <a:ext cx="381000" cy="419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92166" y="4648200"/>
            <a:ext cx="4021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times(  plus(5,6), plus(7,times(8,9))  )</a:t>
            </a:r>
          </a:p>
        </p:txBody>
      </p:sp>
    </p:spTree>
    <p:extLst>
      <p:ext uri="{BB962C8B-B14F-4D97-AF65-F5344CB8AC3E}">
        <p14:creationId xmlns:p14="http://schemas.microsoft.com/office/powerpoint/2010/main" val="33563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623067"/>
          </a:xfrm>
        </p:spPr>
        <p:txBody>
          <a:bodyPr>
            <a:normAutofit/>
          </a:bodyPr>
          <a:lstStyle/>
          <a:p>
            <a:r>
              <a:rPr lang="en-US" dirty="0"/>
              <a:t>Let M denote the set of all arithmetic expressions composed of integers and the addition and multiplication operators.</a:t>
            </a:r>
          </a:p>
          <a:p>
            <a:pPr marL="0" indent="0">
              <a:buNone/>
            </a:pPr>
            <a:r>
              <a:rPr lang="en-US" dirty="0"/>
              <a:t>		M </a:t>
            </a:r>
            <a:r>
              <a:rPr lang="en-US" dirty="0">
                <a:sym typeface="Symbol" panose="05050102010706020507" pitchFamily="18" charset="2"/>
              </a:rPr>
              <a:t>  , ,  ,   ,  </a:t>
            </a:r>
          </a:p>
          <a:p>
            <a:r>
              <a:rPr lang="en-US" dirty="0">
                <a:sym typeface="Symbol" panose="05050102010706020507" pitchFamily="18" charset="2"/>
              </a:rPr>
              <a:t>Aside. How would one go about enumerating the elements of this set?</a:t>
            </a:r>
          </a:p>
          <a:p>
            <a:r>
              <a:rPr lang="en-US" dirty="0"/>
              <a:t>We are interested in constructing a grammar G such that L</a:t>
            </a:r>
            <a:r>
              <a:rPr lang="en-US" dirty="0">
                <a:sym typeface="Symbol" panose="05050102010706020507" pitchFamily="18" charset="2"/>
              </a:rPr>
              <a:t>G  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159" y="1066800"/>
            <a:ext cx="20574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 </a:t>
            </a:r>
            <a:r>
              <a:rPr lang="en-US" sz="2000" dirty="0">
                <a:sym typeface="Symbol" panose="05050102010706020507" pitchFamily="18" charset="2"/>
              </a:rPr>
              <a:t> E  E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| E  E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|  E 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| integer</a:t>
            </a:r>
          </a:p>
          <a:p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>
                <a:sym typeface="Symbol" panose="05050102010706020507" pitchFamily="18" charset="2"/>
              </a:rPr>
              <a:t>integer  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5893"/>
              </p:ext>
            </p:extLst>
          </p:nvPr>
        </p:nvGraphicFramePr>
        <p:xfrm>
          <a:off x="1143000" y="350520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011499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8755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* 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*   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6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*   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*     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68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55548" y="544883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Claim. L</a:t>
            </a:r>
            <a:r>
              <a:rPr lang="en-US" sz="2000" dirty="0">
                <a:sym typeface="Symbol" panose="05050102010706020507" pitchFamily="18" charset="2"/>
              </a:rPr>
              <a:t>G  M</a:t>
            </a:r>
            <a:r>
              <a:rPr lang="en-US" sz="20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381000"/>
            <a:ext cx="5439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 G be a grammar containing the following rules.</a:t>
            </a:r>
          </a:p>
        </p:txBody>
      </p:sp>
    </p:spTree>
    <p:extLst>
      <p:ext uri="{BB962C8B-B14F-4D97-AF65-F5344CB8AC3E}">
        <p14:creationId xmlns:p14="http://schemas.microsoft.com/office/powerpoint/2010/main" val="454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660" y="152400"/>
            <a:ext cx="205740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 </a:t>
            </a:r>
            <a:r>
              <a:rPr lang="en-US" sz="2000" dirty="0">
                <a:sym typeface="Symbol" panose="05050102010706020507" pitchFamily="18" charset="2"/>
              </a:rPr>
              <a:t> E  E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| E  E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|  E 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| integer</a:t>
            </a:r>
          </a:p>
          <a:p>
            <a:r>
              <a:rPr lang="en-US" sz="2000" dirty="0">
                <a:sym typeface="Symbol" panose="05050102010706020507" pitchFamily="18" charset="2"/>
              </a:rPr>
              <a:t>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36720" y="152400"/>
            <a:ext cx="399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addition to the fact that L</a:t>
            </a:r>
            <a:r>
              <a:rPr lang="en-US" sz="2000" dirty="0">
                <a:sym typeface="Symbol" panose="05050102010706020507" pitchFamily="18" charset="2"/>
              </a:rPr>
              <a:t>G  M</a:t>
            </a:r>
            <a:r>
              <a:rPr lang="en-US" sz="2000" dirty="0"/>
              <a:t>, G is also ambiguous.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2575560" y="2667000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851660" y="331880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575560" y="330356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99460" y="330356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127760" y="409604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851660" y="408080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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2575560" y="408080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248400" y="2667000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524500" y="331880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248400" y="330356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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6972300" y="330356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248400" y="395888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6972300" y="394364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696200" y="3943648"/>
            <a:ext cx="381000" cy="304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1127760" y="4800600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2575560" y="4800600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3299460" y="407318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524500" y="396650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248400" y="461420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7696200" y="4614208"/>
            <a:ext cx="381000" cy="3048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/>
          <p:cNvCxnSpPr>
            <a:stCxn id="2" idx="2"/>
            <a:endCxn id="7" idx="0"/>
          </p:cNvCxnSpPr>
          <p:nvPr/>
        </p:nvCxnSpPr>
        <p:spPr>
          <a:xfrm flipH="1">
            <a:off x="2042160" y="2971800"/>
            <a:ext cx="723900" cy="3470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" idx="2"/>
            <a:endCxn id="10" idx="0"/>
          </p:cNvCxnSpPr>
          <p:nvPr/>
        </p:nvCxnSpPr>
        <p:spPr>
          <a:xfrm>
            <a:off x="2766060" y="2971800"/>
            <a:ext cx="0" cy="3317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" idx="2"/>
            <a:endCxn id="11" idx="0"/>
          </p:cNvCxnSpPr>
          <p:nvPr/>
        </p:nvCxnSpPr>
        <p:spPr>
          <a:xfrm>
            <a:off x="2766060" y="2971800"/>
            <a:ext cx="723900" cy="3317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6720" y="968008"/>
            <a:ext cx="348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(by example). E</a:t>
            </a:r>
            <a:r>
              <a:rPr lang="en-US" dirty="0">
                <a:sym typeface="Symbol" panose="05050102010706020507" pitchFamily="18" charset="2"/>
              </a:rPr>
              <a:t> *     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/>
          <p:cNvCxnSpPr>
            <a:stCxn id="7" idx="2"/>
            <a:endCxn id="14" idx="0"/>
          </p:cNvCxnSpPr>
          <p:nvPr/>
        </p:nvCxnSpPr>
        <p:spPr>
          <a:xfrm flipH="1">
            <a:off x="1318260" y="3623608"/>
            <a:ext cx="723900" cy="4724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2"/>
            <a:endCxn id="15" idx="0"/>
          </p:cNvCxnSpPr>
          <p:nvPr/>
        </p:nvCxnSpPr>
        <p:spPr>
          <a:xfrm>
            <a:off x="2042160" y="3623608"/>
            <a:ext cx="0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16" idx="0"/>
          </p:cNvCxnSpPr>
          <p:nvPr/>
        </p:nvCxnSpPr>
        <p:spPr>
          <a:xfrm>
            <a:off x="2042160" y="3623608"/>
            <a:ext cx="723900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2"/>
            <a:endCxn id="24" idx="0"/>
          </p:cNvCxnSpPr>
          <p:nvPr/>
        </p:nvCxnSpPr>
        <p:spPr>
          <a:xfrm>
            <a:off x="1318260" y="4400848"/>
            <a:ext cx="0" cy="399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2"/>
            <a:endCxn id="25" idx="0"/>
          </p:cNvCxnSpPr>
          <p:nvPr/>
        </p:nvCxnSpPr>
        <p:spPr>
          <a:xfrm>
            <a:off x="2766060" y="4385608"/>
            <a:ext cx="0" cy="4149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2"/>
            <a:endCxn id="26" idx="0"/>
          </p:cNvCxnSpPr>
          <p:nvPr/>
        </p:nvCxnSpPr>
        <p:spPr>
          <a:xfrm>
            <a:off x="3489960" y="3608368"/>
            <a:ext cx="0" cy="4648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2"/>
            <a:endCxn id="18" idx="0"/>
          </p:cNvCxnSpPr>
          <p:nvPr/>
        </p:nvCxnSpPr>
        <p:spPr>
          <a:xfrm flipH="1">
            <a:off x="5715000" y="2971800"/>
            <a:ext cx="723900" cy="3470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2"/>
            <a:endCxn id="19" idx="0"/>
          </p:cNvCxnSpPr>
          <p:nvPr/>
        </p:nvCxnSpPr>
        <p:spPr>
          <a:xfrm>
            <a:off x="6438900" y="2971800"/>
            <a:ext cx="0" cy="3317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20" idx="0"/>
          </p:cNvCxnSpPr>
          <p:nvPr/>
        </p:nvCxnSpPr>
        <p:spPr>
          <a:xfrm>
            <a:off x="6438900" y="2971800"/>
            <a:ext cx="723900" cy="3317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27" idx="0"/>
          </p:cNvCxnSpPr>
          <p:nvPr/>
        </p:nvCxnSpPr>
        <p:spPr>
          <a:xfrm>
            <a:off x="5715000" y="3623608"/>
            <a:ext cx="0" cy="3429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0" idx="2"/>
            <a:endCxn id="21" idx="0"/>
          </p:cNvCxnSpPr>
          <p:nvPr/>
        </p:nvCxnSpPr>
        <p:spPr>
          <a:xfrm flipH="1">
            <a:off x="6438900" y="3608368"/>
            <a:ext cx="723900" cy="3505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2"/>
            <a:endCxn id="22" idx="0"/>
          </p:cNvCxnSpPr>
          <p:nvPr/>
        </p:nvCxnSpPr>
        <p:spPr>
          <a:xfrm>
            <a:off x="7162800" y="3608368"/>
            <a:ext cx="0" cy="3352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0" idx="2"/>
            <a:endCxn id="23" idx="0"/>
          </p:cNvCxnSpPr>
          <p:nvPr/>
        </p:nvCxnSpPr>
        <p:spPr>
          <a:xfrm>
            <a:off x="7162800" y="3608368"/>
            <a:ext cx="723900" cy="3352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1" idx="2"/>
            <a:endCxn id="28" idx="0"/>
          </p:cNvCxnSpPr>
          <p:nvPr/>
        </p:nvCxnSpPr>
        <p:spPr>
          <a:xfrm>
            <a:off x="6438900" y="4263688"/>
            <a:ext cx="0" cy="3505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3" idx="2"/>
            <a:endCxn id="29" idx="0"/>
          </p:cNvCxnSpPr>
          <p:nvPr/>
        </p:nvCxnSpPr>
        <p:spPr>
          <a:xfrm>
            <a:off x="7886700" y="4248448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95400" y="5594212"/>
            <a:ext cx="703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these parse trees is semantically more appropriate than the other.</a:t>
            </a:r>
          </a:p>
        </p:txBody>
      </p:sp>
      <p:sp>
        <p:nvSpPr>
          <p:cNvPr id="67" name="&quot;Not Allowed&quot; Symbol 66"/>
          <p:cNvSpPr/>
          <p:nvPr/>
        </p:nvSpPr>
        <p:spPr>
          <a:xfrm>
            <a:off x="5110184" y="1898761"/>
            <a:ext cx="3474720" cy="3474720"/>
          </a:xfrm>
          <a:prstGeom prst="noSmoking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9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/>
      <p:bldP spid="65" grpId="0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semantic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Before a tree is evaluated, its subtrees must be evaluated.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subtrees of a tree are evaluated from left-to-right.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The  operator has a higher precedence than the  operator.</a:t>
            </a:r>
            <a:endParaRPr lang="en-US" dirty="0"/>
          </a:p>
          <a:p>
            <a:r>
              <a:rPr lang="en-US" dirty="0"/>
              <a:t>We would like to construct a grammar where it takes more derivation steps to generate an expression involving the </a:t>
            </a:r>
            <a:r>
              <a:rPr lang="en-US" dirty="0">
                <a:sym typeface="Symbol" panose="05050102010706020507" pitchFamily="18" charset="2"/>
              </a:rPr>
              <a:t> operator than it does to generate an expression involving the  operator.</a:t>
            </a:r>
          </a:p>
        </p:txBody>
      </p:sp>
    </p:spTree>
    <p:extLst>
      <p:ext uri="{BB962C8B-B14F-4D97-AF65-F5344CB8AC3E}">
        <p14:creationId xmlns:p14="http://schemas.microsoft.com/office/powerpoint/2010/main" val="178562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685800"/>
            <a:ext cx="57912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expr  term |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term * factor | factor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factor ::= ( expr 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| integer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2438400"/>
            <a:ext cx="57912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term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 expr |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factor * term | factor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factor ::= ( expr 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| integer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4572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grammars are acceptable. </a:t>
            </a:r>
          </a:p>
          <a:p>
            <a:r>
              <a:rPr lang="en-US" dirty="0"/>
              <a:t>This is because both the </a:t>
            </a:r>
            <a:r>
              <a:rPr lang="en-US" dirty="0">
                <a:sym typeface="Symbol" panose="05050102010706020507" pitchFamily="18" charset="2"/>
              </a:rPr>
              <a:t> and </a:t>
            </a:r>
            <a:r>
              <a:rPr lang="en-US" dirty="0"/>
              <a:t> operators are associative.</a:t>
            </a:r>
          </a:p>
        </p:txBody>
      </p:sp>
    </p:spTree>
    <p:extLst>
      <p:ext uri="{BB962C8B-B14F-4D97-AF65-F5344CB8AC3E}">
        <p14:creationId xmlns:p14="http://schemas.microsoft.com/office/powerpoint/2010/main" val="349982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is a left-associative operator.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ym typeface="Symbol" panose="05050102010706020507" pitchFamily="18" charset="2"/>
              </a:rPr>
              <a:t>            ~</a:t>
            </a:r>
            <a:endParaRPr lang="en-US" dirty="0"/>
          </a:p>
          <a:p>
            <a:r>
              <a:rPr lang="en-US" dirty="0"/>
              <a:t>Exponentiation is a right-associative operator.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ym typeface="Symbol" panose="05050102010706020507" pitchFamily="18" charset="2"/>
              </a:rPr>
              <a:t></a:t>
            </a:r>
            <a:r>
              <a:rPr lang="en-US" baseline="30000" dirty="0">
                <a:sym typeface="Symbol" panose="05050102010706020507" pitchFamily="18" charset="2"/>
              </a:rPr>
              <a:t></a:t>
            </a:r>
            <a:r>
              <a:rPr lang="en-US" baseline="60000" dirty="0">
                <a:sym typeface="Symbol" panose="05050102010706020507" pitchFamily="18" charset="2"/>
              </a:rPr>
              <a:t></a:t>
            </a:r>
            <a:r>
              <a:rPr lang="en-US" dirty="0">
                <a:sym typeface="Symbol" panose="05050102010706020507" pitchFamily="18" charset="2"/>
              </a:rPr>
              <a:t>  </a:t>
            </a:r>
            <a:r>
              <a:rPr lang="en-US" baseline="30000" dirty="0">
                <a:sym typeface="Symbol" panose="05050102010706020507" pitchFamily="18" charset="2"/>
              </a:rPr>
              <a:t></a:t>
            </a:r>
            <a:r>
              <a:rPr lang="en-US" baseline="60000" dirty="0">
                <a:sym typeface="Symbol" panose="05050102010706020507" pitchFamily="18" charset="2"/>
              </a:rPr>
              <a:t></a:t>
            </a:r>
            <a:r>
              <a:rPr lang="en-US" baseline="30000" dirty="0">
                <a:sym typeface="Symbol" panose="05050102010706020507" pitchFamily="18" charset="2"/>
              </a:rPr>
              <a:t></a:t>
            </a:r>
            <a:endParaRPr lang="en-US" dirty="0"/>
          </a:p>
          <a:p>
            <a:r>
              <a:rPr lang="en-US" dirty="0"/>
              <a:t>Notational systems will, in general, contain operators that are associative, left-associative, and right-associative. </a:t>
            </a:r>
          </a:p>
        </p:txBody>
      </p:sp>
    </p:spTree>
    <p:extLst>
      <p:ext uri="{BB962C8B-B14F-4D97-AF65-F5344CB8AC3E}">
        <p14:creationId xmlns:p14="http://schemas.microsoft.com/office/powerpoint/2010/main" val="238811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7320</TotalTime>
  <Words>1236</Words>
  <Application>Microsoft Office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Wingdings</vt:lpstr>
      <vt:lpstr>Symbol</vt:lpstr>
      <vt:lpstr>Courier New</vt:lpstr>
      <vt:lpstr>Calibri</vt:lpstr>
      <vt:lpstr>Gallery</vt:lpstr>
      <vt:lpstr>Expressions</vt:lpstr>
      <vt:lpstr>Review</vt:lpstr>
      <vt:lpstr>A grammar for arithmetic expressions</vt:lpstr>
      <vt:lpstr>PowerPoint Presentation</vt:lpstr>
      <vt:lpstr>PowerPoint Presentation</vt:lpstr>
      <vt:lpstr>Guiding semantic principles</vt:lpstr>
      <vt:lpstr>observations</vt:lpstr>
      <vt:lpstr>PowerPoint Presentation</vt:lpstr>
      <vt:lpstr>Associativity</vt:lpstr>
      <vt:lpstr>Observation</vt:lpstr>
      <vt:lpstr>Aside: Separators versus Binary operators</vt:lpstr>
      <vt:lpstr>Left recursive is left associative</vt:lpstr>
      <vt:lpstr>Right recursive is Right associative</vt:lpstr>
      <vt:lpstr>An algorithm for fully parenthesizing Expressions</vt:lpstr>
      <vt:lpstr>example</vt:lpstr>
      <vt:lpstr>Initial Conditions for our Algorithm</vt:lpstr>
      <vt:lpstr>PowerPoint Presentation</vt:lpstr>
      <vt:lpstr>Generality</vt:lpstr>
      <vt:lpstr>Constructing a Grammar from a Precedence and Associativity Table</vt:lpstr>
      <vt:lpstr>PowerPoint Presentation</vt:lpstr>
      <vt:lpstr>PowerPoint Presentation</vt:lpstr>
      <vt:lpstr>Guidelines for constructing Parse trees</vt:lpstr>
      <vt:lpstr>PowerPoint Presentation</vt:lpstr>
      <vt:lpstr>PowerPoint Presentation</vt:lpstr>
      <vt:lpstr>PowerPoint Presentation</vt:lpstr>
      <vt:lpstr>PowerPoint Presentation</vt:lpstr>
      <vt:lpstr>Abstract syntax trees (AST)</vt:lpstr>
      <vt:lpstr>AST Example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265</cp:revision>
  <dcterms:created xsi:type="dcterms:W3CDTF">2012-08-22T13:17:44Z</dcterms:created>
  <dcterms:modified xsi:type="dcterms:W3CDTF">2018-02-01T14:42:04Z</dcterms:modified>
</cp:coreProperties>
</file>