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41" r:id="rId1"/>
  </p:sldMasterIdLst>
  <p:notesMasterIdLst>
    <p:notesMasterId r:id="rId20"/>
  </p:notesMasterIdLst>
  <p:handoutMasterIdLst>
    <p:handoutMasterId r:id="rId21"/>
  </p:handoutMasterIdLst>
  <p:sldIdLst>
    <p:sldId id="337" r:id="rId2"/>
    <p:sldId id="338" r:id="rId3"/>
    <p:sldId id="343" r:id="rId4"/>
    <p:sldId id="339" r:id="rId5"/>
    <p:sldId id="358" r:id="rId6"/>
    <p:sldId id="341" r:id="rId7"/>
    <p:sldId id="340" r:id="rId8"/>
    <p:sldId id="342" r:id="rId9"/>
    <p:sldId id="344" r:id="rId10"/>
    <p:sldId id="347" r:id="rId11"/>
    <p:sldId id="346" r:id="rId12"/>
    <p:sldId id="348" r:id="rId13"/>
    <p:sldId id="349" r:id="rId14"/>
    <p:sldId id="351" r:id="rId15"/>
    <p:sldId id="345" r:id="rId16"/>
    <p:sldId id="356" r:id="rId17"/>
    <p:sldId id="357" r:id="rId18"/>
    <p:sldId id="27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960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4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BD33-A1F8-49A9-B04D-B1E56D19E00D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7FBBA-C8F5-4977-836B-5049A9A3F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A4BAE-1822-43CE-B35A-9B725FBDFD71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D5283-29F1-4D12-A1A6-FE6586F50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3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9846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2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32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80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7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6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4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12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75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29BA9-25EC-47D4-918F-FB08A3BC88F7}" type="datetimeFigureOut">
              <a:rPr lang="en-US" smtClean="0"/>
              <a:t>2/1/2018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3F89F3-B602-48AE-91E7-754DA5E0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9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notation for describing the tokens of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34437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languages defined by regular expressions.</a:t>
            </a:r>
          </a:p>
        </p:txBody>
      </p:sp>
    </p:spTree>
    <p:extLst>
      <p:ext uri="{BB962C8B-B14F-4D97-AF65-F5344CB8AC3E}">
        <p14:creationId xmlns:p14="http://schemas.microsoft.com/office/powerpoint/2010/main" val="48244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Defining S</a:t>
            </a:r>
            <a:r>
              <a:rPr lang="en-US" baseline="30000" dirty="0"/>
              <a:t>n</a:t>
            </a:r>
            <a:r>
              <a:rPr lang="en-US" dirty="0"/>
              <a:t> for sets of strings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709909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Assumption: The notion of string concatenation is understood.</a:t>
            </a:r>
          </a:p>
          <a:p>
            <a:pPr marL="0" indent="0">
              <a:buNone/>
            </a:pPr>
            <a:r>
              <a:rPr lang="en-US" dirty="0"/>
              <a:t>Given: A set S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>
                <a:sym typeface="Symbol" panose="05050102010706020507" pitchFamily="18" charset="2"/>
              </a:rPr>
              <a:t> </a:t>
            </a:r>
            <a:r>
              <a:rPr lang="en-US" dirty="0">
                <a:sym typeface="Symbol" panose="05050102010706020507" pitchFamily="18" charset="2"/>
              </a:rPr>
              <a:t>   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baseline="30000" dirty="0" err="1">
                <a:sym typeface="Symbol" panose="05050102010706020507" pitchFamily="18" charset="2"/>
              </a:rPr>
              <a:t>j</a:t>
            </a:r>
            <a:r>
              <a:rPr lang="en-US" baseline="30000" dirty="0">
                <a:sym typeface="Symbol" panose="05050102010706020507" pitchFamily="18" charset="2"/>
              </a:rPr>
              <a:t> </a:t>
            </a:r>
            <a:r>
              <a:rPr lang="en-US" dirty="0">
                <a:sym typeface="Symbol" panose="05050102010706020507" pitchFamily="18" charset="2"/>
              </a:rPr>
              <a:t>  </a:t>
            </a:r>
            <a:r>
              <a:rPr lang="en-US" dirty="0" err="1">
                <a:sym typeface="Symbol" panose="05050102010706020507" pitchFamily="18" charset="2"/>
              </a:rPr>
              <a:t>xy</a:t>
            </a:r>
            <a:r>
              <a:rPr lang="en-US" dirty="0">
                <a:sym typeface="Symbol" panose="05050102010706020507" pitchFamily="18" charset="2"/>
              </a:rPr>
              <a:t> | x  </a:t>
            </a:r>
            <a:r>
              <a:rPr lang="en-US" dirty="0" err="1"/>
              <a:t>S</a:t>
            </a:r>
            <a:r>
              <a:rPr lang="en-US" baseline="30000" dirty="0" err="1">
                <a:sym typeface="Symbol" panose="05050102010706020507" pitchFamily="18" charset="2"/>
              </a:rPr>
              <a:t>j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  y </a:t>
            </a:r>
            <a:r>
              <a:rPr lang="en-US" dirty="0"/>
              <a:t> S </a:t>
            </a:r>
            <a:r>
              <a:rPr lang="en-US" dirty="0">
                <a:sym typeface="Symbol" panose="05050102010706020507" pitchFamily="18" charset="2"/>
              </a:rPr>
              <a:t>, where j is a non-negative integer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28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sym typeface="Symbol" panose="05050102010706020507" pitchFamily="18" charset="2"/>
              </a:rPr>
              <a:t>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2057400"/>
            <a:ext cx="657225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    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>
                <a:sym typeface="Symbol" panose="05050102010706020507" pitchFamily="18" charset="2"/>
              </a:rPr>
              <a:t> </a:t>
            </a:r>
            <a:r>
              <a:rPr lang="en-US" dirty="0">
                <a:sym typeface="Symbol" panose="05050102010706020507" pitchFamily="18" charset="2"/>
              </a:rPr>
              <a:t>   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6040" y="3671590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   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 y   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6040" y="3124200"/>
            <a:ext cx="2600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</a:t>
            </a:r>
            <a:r>
              <a:rPr lang="en-US" sz="2000" dirty="0"/>
              <a:t> S</a:t>
            </a:r>
            <a:r>
              <a:rPr lang="en-US" sz="2000" baseline="30000" dirty="0">
                <a:sym typeface="Symbol" panose="05050102010706020507" pitchFamily="18" charset="2"/>
              </a:rPr>
              <a:t></a:t>
            </a:r>
            <a:r>
              <a:rPr lang="en-US" sz="2000" dirty="0">
                <a:sym typeface="Symbol" panose="05050102010706020507" pitchFamily="18" charset="2"/>
              </a:rPr>
              <a:t>  y  </a:t>
            </a:r>
            <a:r>
              <a:rPr lang="en-US" sz="2000" dirty="0"/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4480" y="3124200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</a:t>
            </a:r>
            <a:endParaRPr lang="en-US" sz="2000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36040" y="4218980"/>
            <a:ext cx="1386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  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8" name="Rectangle 7"/>
          <p:cNvSpPr/>
          <p:nvPr/>
        </p:nvSpPr>
        <p:spPr>
          <a:xfrm>
            <a:off x="2036040" y="4766370"/>
            <a:ext cx="1104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 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</p:spTree>
    <p:extLst>
      <p:ext uri="{BB962C8B-B14F-4D97-AF65-F5344CB8AC3E}">
        <p14:creationId xmlns:p14="http://schemas.microsoft.com/office/powerpoint/2010/main" val="1205558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sym typeface="Symbol" panose="05050102010706020507" pitchFamily="18" charset="2"/>
              </a:rPr>
              <a:t>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2057400"/>
            <a:ext cx="657225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>
                <a:sym typeface="Symbol" panose="05050102010706020507" pitchFamily="18" charset="2"/>
              </a:rPr>
              <a:t> </a:t>
            </a:r>
            <a:r>
              <a:rPr lang="en-US" dirty="0">
                <a:sym typeface="Symbol" panose="05050102010706020507" pitchFamily="18" charset="2"/>
              </a:rPr>
              <a:t>   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    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   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5560" y="4244340"/>
            <a:ext cx="34131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  y  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5" name="Rectangle 4"/>
          <p:cNvSpPr/>
          <p:nvPr/>
        </p:nvSpPr>
        <p:spPr>
          <a:xfrm>
            <a:off x="2005560" y="3634740"/>
            <a:ext cx="26003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</a:t>
            </a:r>
            <a:r>
              <a:rPr lang="en-US" sz="2000" dirty="0"/>
              <a:t> S</a:t>
            </a:r>
            <a:r>
              <a:rPr lang="en-US" sz="2000" baseline="30000" dirty="0">
                <a:sym typeface="Symbol" panose="05050102010706020507" pitchFamily="18" charset="2"/>
              </a:rPr>
              <a:t></a:t>
            </a:r>
            <a:r>
              <a:rPr lang="en-US" sz="2000" dirty="0">
                <a:sym typeface="Symbol" panose="05050102010706020507" pitchFamily="18" charset="2"/>
              </a:rPr>
              <a:t>  y  </a:t>
            </a:r>
            <a:r>
              <a:rPr lang="en-US" sz="2000" dirty="0"/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634740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</a:t>
            </a:r>
            <a:endParaRPr lang="en-US" sz="2000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05560" y="4846320"/>
            <a:ext cx="213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    </a:t>
            </a:r>
          </a:p>
        </p:txBody>
      </p:sp>
    </p:spTree>
    <p:extLst>
      <p:ext uri="{BB962C8B-B14F-4D97-AF65-F5344CB8AC3E}">
        <p14:creationId xmlns:p14="http://schemas.microsoft.com/office/powerpoint/2010/main" val="3085004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>
                <a:sym typeface="Symbol" panose="05050102010706020507" pitchFamily="18" charset="2"/>
              </a:rPr>
              <a:t></a:t>
            </a:r>
            <a:r>
              <a:rPr lang="en-US" baseline="30000" dirty="0">
                <a:sym typeface="Symbol" panose="05050102010706020507" pitchFamily="18" charset="2"/>
              </a:rPr>
              <a:t>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0" y="2057400"/>
            <a:ext cx="6572250" cy="198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baseline="30000" dirty="0">
                <a:sym typeface="Symbol" panose="05050102010706020507" pitchFamily="18" charset="2"/>
              </a:rPr>
              <a:t> </a:t>
            </a:r>
            <a:r>
              <a:rPr lang="en-US" dirty="0">
                <a:sym typeface="Symbol" panose="05050102010706020507" pitchFamily="18" charset="2"/>
              </a:rPr>
              <a:t>   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    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   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S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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     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660" y="4724400"/>
            <a:ext cx="48905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      y  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3660" y="4114800"/>
            <a:ext cx="2581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</a:t>
            </a:r>
            <a:r>
              <a:rPr lang="en-US" sz="2000" dirty="0" err="1">
                <a:sym typeface="Symbol" panose="05050102010706020507" pitchFamily="18" charset="2"/>
              </a:rPr>
              <a:t>xy</a:t>
            </a:r>
            <a:r>
              <a:rPr lang="en-US" sz="2000" dirty="0">
                <a:sym typeface="Symbol" panose="05050102010706020507" pitchFamily="18" charset="2"/>
              </a:rPr>
              <a:t> | x </a:t>
            </a:r>
            <a:r>
              <a:rPr lang="en-US" sz="2000" dirty="0"/>
              <a:t> S</a:t>
            </a:r>
            <a:r>
              <a:rPr lang="en-US" sz="2000" baseline="30000" dirty="0">
                <a:sym typeface="Symbol" panose="05050102010706020507" pitchFamily="18" charset="2"/>
              </a:rPr>
              <a:t> </a:t>
            </a:r>
            <a:r>
              <a:rPr lang="en-US" sz="2000" dirty="0">
                <a:sym typeface="Symbol" panose="05050102010706020507" pitchFamily="18" charset="2"/>
              </a:rPr>
              <a:t> y  </a:t>
            </a:r>
            <a:r>
              <a:rPr lang="en-US" sz="2000" dirty="0"/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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2100" y="4114800"/>
            <a:ext cx="567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S</a:t>
            </a:r>
            <a:r>
              <a:rPr lang="en-US" sz="2000" baseline="30000" dirty="0">
                <a:sym typeface="Symbol" panose="05050102010706020507" pitchFamily="18" charset="2"/>
              </a:rPr>
              <a:t></a:t>
            </a:r>
            <a:endParaRPr lang="en-US" sz="2000" dirty="0">
              <a:sym typeface="Symbol" panose="05050102010706020507" pitchFamily="18" charset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43660" y="5326380"/>
            <a:ext cx="4676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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         </a:t>
            </a:r>
          </a:p>
        </p:txBody>
      </p:sp>
    </p:spTree>
    <p:extLst>
      <p:ext uri="{BB962C8B-B14F-4D97-AF65-F5344CB8AC3E}">
        <p14:creationId xmlns:p14="http://schemas.microsoft.com/office/powerpoint/2010/main" val="174550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790707"/>
          </a:xfrm>
        </p:spPr>
        <p:txBody>
          <a:bodyPr>
            <a:normAutofit/>
          </a:bodyPr>
          <a:lstStyle/>
          <a:p>
            <a:r>
              <a:rPr lang="en-US" dirty="0"/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dirty="0"/>
              <a:t> ]] </a:t>
            </a:r>
            <a:r>
              <a:rPr lang="en-US" dirty="0">
                <a:sym typeface="Symbol" panose="05050102010706020507" pitchFamily="18" charset="2"/>
              </a:rPr>
              <a:t>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 </a:t>
            </a:r>
          </a:p>
          <a:p>
            <a:r>
              <a:rPr lang="en-US" dirty="0">
                <a:sym typeface="Symbol" panose="05050102010706020507" pitchFamily="18" charset="2"/>
              </a:rPr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dirty="0">
                <a:sym typeface="Symbol" panose="05050102010706020507" pitchFamily="18" charset="2"/>
              </a:rPr>
              <a:t> ]] 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  </a:t>
            </a:r>
          </a:p>
          <a:p>
            <a:r>
              <a:rPr lang="en-US" dirty="0">
                <a:sym typeface="Symbol" panose="05050102010706020507" pitchFamily="18" charset="2"/>
              </a:rPr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>
                <a:sym typeface="Symbol" panose="05050102010706020507" pitchFamily="18" charset="2"/>
              </a:rPr>
              <a:t> ]] 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 a </a:t>
            </a:r>
            <a:r>
              <a:rPr lang="en-US" dirty="0">
                <a:sym typeface="Symbol" panose="05050102010706020507" pitchFamily="18" charset="2"/>
              </a:rPr>
              <a:t>    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when a  </a:t>
            </a:r>
          </a:p>
          <a:p>
            <a:r>
              <a:rPr lang="en-US" dirty="0">
                <a:sym typeface="Symbol" panose="05050102010706020507" pitchFamily="18" charset="2"/>
              </a:rPr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r  s</a:t>
            </a:r>
            <a:r>
              <a:rPr lang="en-US" dirty="0">
                <a:sym typeface="Symbol" panose="05050102010706020507" pitchFamily="18" charset="2"/>
              </a:rPr>
              <a:t> ]]  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]]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</a:t>
            </a:r>
            <a:r>
              <a:rPr lang="en-US" dirty="0">
                <a:sym typeface="Symbol" panose="05050102010706020507" pitchFamily="18" charset="2"/>
              </a:rPr>
              <a:t> 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]]</a:t>
            </a:r>
          </a:p>
          <a:p>
            <a:r>
              <a:rPr lang="en-US" dirty="0"/>
              <a:t>L[[ </a:t>
            </a:r>
            <a:r>
              <a:rPr lang="en-US" dirty="0">
                <a:solidFill>
                  <a:srgbClr val="FF0000"/>
                </a:solidFill>
              </a:rPr>
              <a:t>r s</a:t>
            </a:r>
            <a:r>
              <a:rPr lang="en-US" dirty="0"/>
              <a:t> ]] </a:t>
            </a:r>
            <a:r>
              <a:rPr lang="en-US" dirty="0">
                <a:sym typeface="Symbol" panose="05050102010706020507" pitchFamily="18" charset="2"/>
              </a:rPr>
              <a:t>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 </a:t>
            </a:r>
            <a:r>
              <a:rPr lang="en-US" dirty="0" err="1">
                <a:solidFill>
                  <a:srgbClr val="0070C0"/>
                </a:solidFill>
                <a:sym typeface="Symbol" panose="05050102010706020507" pitchFamily="18" charset="2"/>
              </a:rPr>
              <a:t>xy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 | x  </a:t>
            </a:r>
            <a:r>
              <a:rPr lang="en-US" dirty="0">
                <a:sym typeface="Symbol" panose="05050102010706020507" pitchFamily="18" charset="2"/>
              </a:rPr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dirty="0">
                <a:sym typeface="Symbol" panose="05050102010706020507" pitchFamily="18" charset="2"/>
              </a:rPr>
              <a:t> ]]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 y  </a:t>
            </a:r>
            <a:r>
              <a:rPr lang="en-US" dirty="0">
                <a:sym typeface="Symbol" panose="05050102010706020507" pitchFamily="18" charset="2"/>
              </a:rPr>
              <a:t>L[[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]] </a:t>
            </a:r>
            <a:r>
              <a:rPr lang="en-US" dirty="0">
                <a:solidFill>
                  <a:srgbClr val="0070C0"/>
                </a:solidFill>
                <a:sym typeface="Symbol" panose="05050102010706020507" pitchFamily="18" charset="2"/>
              </a:rPr>
              <a:t>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/>
              <a:t>L[[ </a:t>
            </a:r>
            <a:r>
              <a:rPr lang="en-US" dirty="0">
                <a:solidFill>
                  <a:srgbClr val="FF0000"/>
                </a:solidFill>
              </a:rPr>
              <a:t>r*</a:t>
            </a:r>
            <a:r>
              <a:rPr lang="en-US" dirty="0"/>
              <a:t> ]] </a:t>
            </a:r>
            <a:r>
              <a:rPr lang="en-US" dirty="0">
                <a:sym typeface="Symbol" panose="05050102010706020507" pitchFamily="18" charset="2"/>
              </a:rPr>
              <a:t>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81768" y="4787465"/>
                <a:ext cx="1319656" cy="8789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ea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chemeClr val="tx1"/>
                                  </a:solidFill>
                                </a:rPr>
                                <m:t>[[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rgbClr val="0070C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rgbClr val="FF0000"/>
                                  </a:solidFill>
                                </a:rPr>
                                <m:t>r</m:t>
                              </m:r>
                              <m:r>
                                <m:rPr>
                                  <m:nor/>
                                </m:rPr>
                                <a:rPr lang="en-US" sz="2000" b="0" i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solidFill>
                                    <a:schemeClr val="tx1"/>
                                  </a:solidFill>
                                </a:rPr>
                                <m:t>]]</m:t>
                              </m:r>
                            </m:e>
                          </m:d>
                          <m:r>
                            <a:rPr lang="en-US" sz="2000" b="0" i="1" baseline="30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68" y="4787465"/>
                <a:ext cx="1319656" cy="8789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68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</a:t>
            </a:r>
            <a:r>
              <a:rPr lang="en-US" dirty="0"/>
              <a:t>* and </a:t>
            </a:r>
            <a:r>
              <a:rPr lang="en-US" cap="none" dirty="0"/>
              <a:t>r</a:t>
            </a:r>
            <a:r>
              <a:rPr lang="en-US" baseline="30000" dirty="0"/>
              <a:t>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211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Symbol" panose="05050102010706020507" pitchFamily="18" charset="2"/>
              </a:rPr>
              <a:t>r*  r</a:t>
            </a:r>
            <a:r>
              <a:rPr lang="en-US" baseline="30000" dirty="0">
                <a:sym typeface="Symbol" panose="05050102010706020507" pitchFamily="18" charset="2"/>
              </a:rPr>
              <a:t></a:t>
            </a:r>
            <a:r>
              <a:rPr lang="en-US" dirty="0">
                <a:sym typeface="Symbol" panose="05050102010706020507" pitchFamily="18" charset="2"/>
              </a:rPr>
              <a:t>  r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 r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  </a:t>
            </a:r>
          </a:p>
          <a:p>
            <a:r>
              <a:rPr lang="en-US" dirty="0">
                <a:sym typeface="Symbol" panose="05050102010706020507" pitchFamily="18" charset="2"/>
              </a:rPr>
              <a:t>r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 r</a:t>
            </a:r>
            <a:r>
              <a:rPr lang="en-US" baseline="30000" dirty="0">
                <a:sym typeface="Symbol" panose="05050102010706020507" pitchFamily="18" charset="2"/>
              </a:rPr>
              <a:t></a:t>
            </a:r>
            <a:r>
              <a:rPr lang="en-US" dirty="0">
                <a:sym typeface="Symbol" panose="05050102010706020507" pitchFamily="18" charset="2"/>
              </a:rPr>
              <a:t>  r</a:t>
            </a:r>
            <a:r>
              <a:rPr lang="en-US" baseline="30000" dirty="0">
                <a:sym typeface="Symbol" panose="05050102010706020507" pitchFamily="18" charset="2"/>
              </a:rPr>
              <a:t></a:t>
            </a:r>
            <a:r>
              <a:rPr lang="en-US" dirty="0">
                <a:sym typeface="Symbol" panose="05050102010706020507" pitchFamily="18" charset="2"/>
              </a:rPr>
              <a:t>  </a:t>
            </a:r>
          </a:p>
          <a:p>
            <a:r>
              <a:rPr lang="en-US" dirty="0">
                <a:sym typeface="Symbol" panose="05050102010706020507" pitchFamily="18" charset="2"/>
              </a:rPr>
              <a:t>r*  r</a:t>
            </a:r>
            <a:r>
              <a:rPr lang="en-US" baseline="30000" dirty="0">
                <a:sym typeface="Symbol" panose="05050102010706020507" pitchFamily="18" charset="2"/>
              </a:rPr>
              <a:t></a:t>
            </a:r>
            <a:r>
              <a:rPr lang="en-US" dirty="0">
                <a:sym typeface="Symbol" panose="05050102010706020507" pitchFamily="18" charset="2"/>
              </a:rPr>
              <a:t>  r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</a:p>
          <a:p>
            <a:pPr marL="0" indent="0">
              <a:buNone/>
            </a:pPr>
            <a:r>
              <a:rPr lang="en-US" dirty="0"/>
              <a:t>Overloading the + symbol is problematic and should be done with care to avoid ambiguity.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ym typeface="Symbol" panose="05050102010706020507" pitchFamily="18" charset="2"/>
              </a:rPr>
              <a:t></a:t>
            </a:r>
            <a:r>
              <a:rPr lang="en-US" dirty="0"/>
              <a:t>   versus </a:t>
            </a:r>
            <a:r>
              <a:rPr lang="en-US" dirty="0">
                <a:sym typeface="Symbol" panose="05050102010706020507" pitchFamily="18" charset="2"/>
              </a:rPr>
              <a:t></a:t>
            </a:r>
            <a:r>
              <a:rPr lang="en-US" baseline="30000" dirty="0">
                <a:sym typeface="Symbol" panose="05050102010706020507" pitchFamily="18" charset="2"/>
              </a:rPr>
              <a:t></a:t>
            </a:r>
            <a:r>
              <a:rPr lang="en-US" dirty="0">
                <a:sym typeface="Symbol" panose="05050102010706020507" pitchFamily="18" charset="2"/>
              </a:rPr>
              <a:t>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Parenthesis can make intentions clear in cases where superscript symbols are not possible.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	 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86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 </a:t>
            </a:r>
            <a:r>
              <a:rPr lang="en-US" dirty="0">
                <a:sym typeface="Symbol" panose="05050102010706020507" pitchFamily="18" charset="2"/>
              </a:rPr>
              <a:t>  </a:t>
            </a:r>
            <a:r>
              <a:rPr lang="en-US" cap="none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</a:t>
            </a:r>
            <a:r>
              <a:rPr lang="en-US" cap="none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| </a:t>
            </a:r>
            <a:r>
              <a:rPr lang="en-US" cap="none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  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L interesting in general?</a:t>
            </a:r>
          </a:p>
          <a:p>
            <a:r>
              <a:rPr lang="en-US" dirty="0"/>
              <a:t>L lies beyond the limits of regular expressions. In other words,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		 r : L[[ r ]]   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dirty="0" err="1">
                <a:sym typeface="Symbol" panose="05050102010706020507" pitchFamily="18" charset="2"/>
              </a:rPr>
              <a:t></a:t>
            </a:r>
            <a:r>
              <a:rPr lang="en-US" baseline="30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| n   </a:t>
            </a:r>
          </a:p>
          <a:p>
            <a:r>
              <a:rPr lang="en-US" dirty="0">
                <a:sym typeface="Symbol" panose="05050102010706020507" pitchFamily="18" charset="2"/>
              </a:rPr>
              <a:t>Why is L interesting given that our focus is on describing the syntax of a programming language?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468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2013936"/>
            <a:ext cx="3962400" cy="343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Given an alphabet </a:t>
            </a:r>
            <a:r>
              <a:rPr lang="en-US" sz="1800" dirty="0">
                <a:sym typeface="Symbol" panose="05050102010706020507" pitchFamily="18" charset="2"/>
              </a:rPr>
              <a:t>   a</a:t>
            </a:r>
            <a:r>
              <a:rPr lang="en-US" sz="1800" baseline="-25000" dirty="0">
                <a:sym typeface="Symbol" panose="05050102010706020507" pitchFamily="18" charset="2"/>
              </a:rPr>
              <a:t>1</a:t>
            </a:r>
            <a:r>
              <a:rPr lang="en-US" sz="1800" dirty="0">
                <a:sym typeface="Symbol" panose="05050102010706020507" pitchFamily="18" charset="2"/>
              </a:rPr>
              <a:t>, a</a:t>
            </a:r>
            <a:r>
              <a:rPr lang="en-US" sz="1800" baseline="-25000" dirty="0">
                <a:sym typeface="Symbol" panose="05050102010706020507" pitchFamily="18" charset="2"/>
              </a:rPr>
              <a:t>2</a:t>
            </a:r>
            <a:r>
              <a:rPr lang="en-US" sz="1800" dirty="0">
                <a:sym typeface="Symbol" panose="05050102010706020507" pitchFamily="18" charset="2"/>
              </a:rPr>
              <a:t>,  , a</a:t>
            </a:r>
            <a:r>
              <a:rPr lang="en-US" sz="1800" baseline="-25000" dirty="0">
                <a:sym typeface="Symbol" panose="05050102010706020507" pitchFamily="18" charset="2"/>
              </a:rPr>
              <a:t>n</a:t>
            </a:r>
            <a:r>
              <a:rPr lang="en-US" sz="1800" dirty="0">
                <a:sym typeface="Symbol" panose="05050102010706020507" pitchFamily="18" charset="2"/>
              </a:rPr>
              <a:t>.</a:t>
            </a:r>
            <a:endParaRPr lang="en-US" sz="1800" dirty="0"/>
          </a:p>
          <a:p>
            <a:r>
              <a:rPr lang="en-US" sz="1800" dirty="0"/>
              <a:t>The symbol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sz="1800" dirty="0">
                <a:sym typeface="Symbol" panose="05050102010706020507" pitchFamily="18" charset="2"/>
              </a:rPr>
              <a:t> is a regular expression.</a:t>
            </a:r>
          </a:p>
          <a:p>
            <a:r>
              <a:rPr lang="en-US" sz="1800" dirty="0">
                <a:sym typeface="Symbol" panose="05050102010706020507" pitchFamily="18" charset="2"/>
              </a:rPr>
              <a:t>The symbol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sz="1800" dirty="0">
                <a:sym typeface="Symbol" panose="05050102010706020507" pitchFamily="18" charset="2"/>
              </a:rPr>
              <a:t> is a regular expression.</a:t>
            </a:r>
          </a:p>
          <a:p>
            <a:r>
              <a:rPr lang="en-US" sz="1800" dirty="0">
                <a:sym typeface="Symbol" panose="05050102010706020507" pitchFamily="18" charset="2"/>
              </a:rPr>
              <a:t>Any symbol </a:t>
            </a:r>
            <a:r>
              <a:rPr 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sz="18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sz="1800" dirty="0">
                <a:sym typeface="Symbol" panose="05050102010706020507" pitchFamily="18" charset="2"/>
              </a:rPr>
              <a:t>   is a regular expression.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2013936"/>
            <a:ext cx="4495800" cy="3437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ym typeface="Symbol" panose="05050102010706020507" pitchFamily="18" charset="2"/>
              </a:rPr>
              <a:t>Given that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sz="1800" dirty="0">
                <a:sym typeface="Symbol" panose="05050102010706020507" pitchFamily="18" charset="2"/>
              </a:rPr>
              <a:t> and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sz="1800" dirty="0">
                <a:sym typeface="Symbol" panose="05050102010706020507" pitchFamily="18" charset="2"/>
              </a:rPr>
              <a:t> are regular expressions.</a:t>
            </a:r>
          </a:p>
          <a:p>
            <a:r>
              <a:rPr lang="en-US" sz="1800" dirty="0">
                <a:sym typeface="Symbol" panose="05050102010706020507" pitchFamily="18" charset="2"/>
              </a:rPr>
              <a:t>Alternation.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r + s</a:t>
            </a:r>
            <a:r>
              <a:rPr lang="en-US" sz="1800" dirty="0">
                <a:sym typeface="Symbol" panose="05050102010706020507" pitchFamily="18" charset="2"/>
              </a:rPr>
              <a:t> is a regular expression</a:t>
            </a:r>
          </a:p>
          <a:p>
            <a:r>
              <a:rPr lang="en-US" sz="1800" dirty="0">
                <a:sym typeface="Symbol" panose="05050102010706020507" pitchFamily="18" charset="2"/>
              </a:rPr>
              <a:t>Concatenation. </a:t>
            </a:r>
            <a:r>
              <a:rPr lang="en-US" sz="1800" dirty="0" err="1">
                <a:solidFill>
                  <a:srgbClr val="FF0000"/>
                </a:solidFill>
                <a:sym typeface="Symbol" panose="05050102010706020507" pitchFamily="18" charset="2"/>
              </a:rPr>
              <a:t>rs</a:t>
            </a:r>
            <a:r>
              <a:rPr lang="en-US" sz="1800" dirty="0">
                <a:sym typeface="Symbol" panose="05050102010706020507" pitchFamily="18" charset="2"/>
              </a:rPr>
              <a:t> is a regular expression     </a:t>
            </a:r>
          </a:p>
          <a:p>
            <a:r>
              <a:rPr lang="en-US" sz="1800" dirty="0">
                <a:sym typeface="Symbol" panose="05050102010706020507" pitchFamily="18" charset="2"/>
              </a:rPr>
              <a:t>Closure. </a:t>
            </a:r>
            <a:r>
              <a:rPr 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r*</a:t>
            </a:r>
            <a:r>
              <a:rPr lang="en-US" sz="1800" dirty="0">
                <a:sym typeface="Symbol" panose="05050102010706020507" pitchFamily="18" charset="2"/>
              </a:rPr>
              <a:t> is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077368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and associativity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56688"/>
              </p:ext>
            </p:extLst>
          </p:nvPr>
        </p:nvGraphicFramePr>
        <p:xfrm>
          <a:off x="1681162" y="2438400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00858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811591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0628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Associativity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42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alternation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 (low)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52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concatenation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6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closure</a:t>
                      </a:r>
                      <a:r>
                        <a:rPr lang="en-US" sz="2000" baseline="0" dirty="0"/>
                        <a:t> (*)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 (high)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6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744358" y="633879"/>
            <a:ext cx="2389313" cy="713840"/>
            <a:chOff x="4343400" y="3115270"/>
            <a:chExt cx="2389313" cy="713840"/>
          </a:xfrm>
        </p:grpSpPr>
        <p:sp>
          <p:nvSpPr>
            <p:cNvPr id="6" name="TextBox 5"/>
            <p:cNvSpPr txBox="1"/>
            <p:nvPr/>
          </p:nvSpPr>
          <p:spPr>
            <a:xfrm>
              <a:off x="4713912" y="3429000"/>
              <a:ext cx="1229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+ s  RE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311527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s  RE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81500" y="311527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43400" y="348460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0" y="3276600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(Alt)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44358" y="1962680"/>
            <a:ext cx="2499920" cy="713840"/>
            <a:chOff x="4348644" y="4334470"/>
            <a:chExt cx="2499920" cy="713840"/>
          </a:xfrm>
        </p:grpSpPr>
        <p:sp>
          <p:nvSpPr>
            <p:cNvPr id="18" name="TextBox 17"/>
            <p:cNvSpPr txBox="1"/>
            <p:nvPr/>
          </p:nvSpPr>
          <p:spPr>
            <a:xfrm>
              <a:off x="4834890" y="4648200"/>
              <a:ext cx="995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ym typeface="Symbol" panose="05050102010706020507" pitchFamily="18" charset="2"/>
                </a:rPr>
                <a:t>rs</a:t>
              </a:r>
              <a:r>
                <a:rPr lang="en-US" sz="2000" dirty="0">
                  <a:sym typeface="Symbol" panose="05050102010706020507" pitchFamily="18" charset="2"/>
                </a:rPr>
                <a:t>  RE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9244" y="433447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s  RE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6744" y="433447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48644" y="470380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01244" y="4495800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(Con)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0" y="3276600"/>
            <a:ext cx="2806094" cy="736193"/>
            <a:chOff x="4314354" y="5217587"/>
            <a:chExt cx="2806094" cy="736193"/>
          </a:xfrm>
        </p:grpSpPr>
        <p:sp>
          <p:nvSpPr>
            <p:cNvPr id="23" name="TextBox 22"/>
            <p:cNvSpPr txBox="1"/>
            <p:nvPr/>
          </p:nvSpPr>
          <p:spPr>
            <a:xfrm>
              <a:off x="4795356" y="5553670"/>
              <a:ext cx="995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r*  RE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372" y="5217587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314354" y="560927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66954" y="540127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(Kleene)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4400" y="609600"/>
            <a:ext cx="2558796" cy="695980"/>
            <a:chOff x="1554480" y="1600200"/>
            <a:chExt cx="2558796" cy="695980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6002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a  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2150" y="1896070"/>
              <a:ext cx="880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a  RE</a:t>
              </a:r>
              <a:endParaRPr lang="en-US" sz="20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54480" y="19812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35434" y="1781145"/>
              <a:ext cx="777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Sym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12575" y="3415352"/>
            <a:ext cx="2860430" cy="600165"/>
            <a:chOff x="1447800" y="3286035"/>
            <a:chExt cx="2860430" cy="600165"/>
          </a:xfrm>
        </p:grpSpPr>
        <p:sp>
          <p:nvSpPr>
            <p:cNvPr id="8" name="Rectangle 7"/>
            <p:cNvSpPr/>
            <p:nvPr/>
          </p:nvSpPr>
          <p:spPr>
            <a:xfrm>
              <a:off x="1943100" y="3486090"/>
              <a:ext cx="9601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  RE</a:t>
              </a:r>
              <a:endParaRPr lang="en-US" sz="20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47800" y="351538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19149" y="3286035"/>
              <a:ext cx="10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(Epsilon)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4400" y="2111718"/>
            <a:ext cx="2756245" cy="569806"/>
            <a:chOff x="1487805" y="2630594"/>
            <a:chExt cx="2756245" cy="569806"/>
          </a:xfrm>
        </p:grpSpPr>
        <p:sp>
          <p:nvSpPr>
            <p:cNvPr id="7" name="Rectangle 6"/>
            <p:cNvSpPr/>
            <p:nvPr/>
          </p:nvSpPr>
          <p:spPr>
            <a:xfrm>
              <a:off x="1882140" y="2800290"/>
              <a:ext cx="9601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  RE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487805" y="2819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36595" y="2630594"/>
              <a:ext cx="1007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(Empty)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8200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it is assumed that the entities we are dealing with are </a:t>
            </a:r>
            <a:r>
              <a:rPr lang="en-US" b="1" dirty="0">
                <a:solidFill>
                  <a:srgbClr val="FF0000"/>
                </a:solidFill>
              </a:rPr>
              <a:t>terms</a:t>
            </a:r>
            <a:r>
              <a:rPr lang="en-US" dirty="0"/>
              <a:t> (AKA trees).</a:t>
            </a:r>
          </a:p>
          <a:p>
            <a:r>
              <a:rPr lang="en-US" dirty="0"/>
              <a:t>When converting these into strings, parenthesis may need to be inserted to establish a given precedence and associativity. Parenthesis may also be added to improve readability.</a:t>
            </a:r>
          </a:p>
        </p:txBody>
      </p:sp>
    </p:spTree>
    <p:extLst>
      <p:ext uri="{BB962C8B-B14F-4D97-AF65-F5344CB8AC3E}">
        <p14:creationId xmlns:p14="http://schemas.microsoft.com/office/powerpoint/2010/main" val="172826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2590800"/>
            <a:ext cx="459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When viewed as strings</a:t>
            </a:r>
          </a:p>
        </p:txBody>
      </p:sp>
    </p:spTree>
    <p:extLst>
      <p:ext uri="{BB962C8B-B14F-4D97-AF65-F5344CB8AC3E}">
        <p14:creationId xmlns:p14="http://schemas.microsoft.com/office/powerpoint/2010/main" val="931831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744358" y="633879"/>
            <a:ext cx="2633736" cy="713840"/>
            <a:chOff x="4343400" y="3115270"/>
            <a:chExt cx="2389313" cy="713840"/>
          </a:xfrm>
        </p:grpSpPr>
        <p:sp>
          <p:nvSpPr>
            <p:cNvPr id="6" name="TextBox 5"/>
            <p:cNvSpPr txBox="1"/>
            <p:nvPr/>
          </p:nvSpPr>
          <p:spPr>
            <a:xfrm>
              <a:off x="4713912" y="3429000"/>
              <a:ext cx="12296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(r + s)  RE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311527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s  RE</a:t>
              </a: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381500" y="311527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343400" y="348460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096000" y="3276600"/>
              <a:ext cx="6367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(Alt)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744358" y="1962680"/>
            <a:ext cx="3180442" cy="713840"/>
            <a:chOff x="4348644" y="4334470"/>
            <a:chExt cx="2499920" cy="713840"/>
          </a:xfrm>
        </p:grpSpPr>
        <p:sp>
          <p:nvSpPr>
            <p:cNvPr id="18" name="TextBox 17"/>
            <p:cNvSpPr txBox="1"/>
            <p:nvPr/>
          </p:nvSpPr>
          <p:spPr>
            <a:xfrm>
              <a:off x="4834890" y="4648200"/>
              <a:ext cx="995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(r s)  RE</a:t>
              </a:r>
              <a:endParaRPr lang="en-US" sz="2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9244" y="433447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s  RE</a:t>
              </a:r>
              <a:endParaRPr lang="en-US" sz="2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86744" y="433447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4348644" y="470380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01244" y="4495800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(Con)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572000" y="3276600"/>
            <a:ext cx="3429000" cy="736193"/>
            <a:chOff x="4314354" y="5217587"/>
            <a:chExt cx="2806094" cy="736193"/>
          </a:xfrm>
        </p:grpSpPr>
        <p:sp>
          <p:nvSpPr>
            <p:cNvPr id="23" name="TextBox 22"/>
            <p:cNvSpPr txBox="1"/>
            <p:nvPr/>
          </p:nvSpPr>
          <p:spPr>
            <a:xfrm>
              <a:off x="4795356" y="5553670"/>
              <a:ext cx="995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(r*)  RE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860372" y="5217587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r  RE</a:t>
              </a:r>
              <a:endParaRPr lang="en-US" sz="2000" dirty="0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4314354" y="5609272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6066954" y="5401270"/>
              <a:ext cx="1053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(Kleene)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914400" y="609600"/>
            <a:ext cx="2558796" cy="695980"/>
            <a:chOff x="1554480" y="1600200"/>
            <a:chExt cx="2558796" cy="695980"/>
          </a:xfrm>
        </p:grpSpPr>
        <p:sp>
          <p:nvSpPr>
            <p:cNvPr id="5" name="TextBox 4"/>
            <p:cNvSpPr txBox="1"/>
            <p:nvPr/>
          </p:nvSpPr>
          <p:spPr>
            <a:xfrm>
              <a:off x="1981200" y="1600200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a  </a:t>
              </a:r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62150" y="1896070"/>
              <a:ext cx="880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a  RE</a:t>
              </a:r>
              <a:endParaRPr lang="en-US" sz="2000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1554480" y="19812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335434" y="1781145"/>
              <a:ext cx="7778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</a:t>
              </a:r>
              <a:r>
                <a:rPr lang="en-US" sz="2000" dirty="0" err="1"/>
                <a:t>Sym</a:t>
              </a:r>
              <a:r>
                <a:rPr lang="en-US" sz="2000" dirty="0"/>
                <a:t>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12575" y="3415352"/>
            <a:ext cx="2860430" cy="600165"/>
            <a:chOff x="1447800" y="3286035"/>
            <a:chExt cx="2860430" cy="600165"/>
          </a:xfrm>
        </p:grpSpPr>
        <p:sp>
          <p:nvSpPr>
            <p:cNvPr id="8" name="Rectangle 7"/>
            <p:cNvSpPr/>
            <p:nvPr/>
          </p:nvSpPr>
          <p:spPr>
            <a:xfrm>
              <a:off x="1943100" y="3486090"/>
              <a:ext cx="9601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  RE</a:t>
              </a:r>
              <a:endParaRPr lang="en-US" sz="20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447800" y="351538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19149" y="3286035"/>
              <a:ext cx="10890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(Epsilon)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914400" y="2111718"/>
            <a:ext cx="2756245" cy="569806"/>
            <a:chOff x="1487805" y="2630594"/>
            <a:chExt cx="2756245" cy="569806"/>
          </a:xfrm>
        </p:grpSpPr>
        <p:sp>
          <p:nvSpPr>
            <p:cNvPr id="7" name="Rectangle 6"/>
            <p:cNvSpPr/>
            <p:nvPr/>
          </p:nvSpPr>
          <p:spPr>
            <a:xfrm>
              <a:off x="1882140" y="2800290"/>
              <a:ext cx="9601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ym typeface="Symbol" panose="05050102010706020507" pitchFamily="18" charset="2"/>
                </a:rPr>
                <a:t>  RE</a:t>
              </a:r>
              <a:endParaRPr lang="en-US" sz="2000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487805" y="2819400"/>
              <a:ext cx="1828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36595" y="2630594"/>
              <a:ext cx="10074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(Empty)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838200" y="44958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it is assumed we are dealing with strings. Rules explicitly introduce parenthesis to create a given precedence and associativity. In general, more parenthesis will be introduced than necessary (i.e., these rules do not make use of the precedence and associativity table).</a:t>
            </a:r>
          </a:p>
        </p:txBody>
      </p:sp>
    </p:spTree>
    <p:extLst>
      <p:ext uri="{BB962C8B-B14F-4D97-AF65-F5344CB8AC3E}">
        <p14:creationId xmlns:p14="http://schemas.microsoft.com/office/powerpoint/2010/main" val="14492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Syntax examples That make use of precedence and associativity Conventions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S"/>
            </a:pPr>
            <a:r>
              <a:rPr lang="en-US" dirty="0">
                <a:sym typeface="Symbol" panose="05050102010706020507" pitchFamily="18" charset="2"/>
              </a:rPr>
              <a:t>    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*</a:t>
            </a:r>
          </a:p>
          <a:p>
            <a:r>
              <a:rPr lang="en-US" dirty="0">
                <a:sym typeface="Symbol" panose="05050102010706020507" pitchFamily="18" charset="2"/>
              </a:rPr>
              <a:t>*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  </a:t>
            </a:r>
          </a:p>
          <a:p>
            <a:r>
              <a:rPr lang="en-US" dirty="0">
                <a:sym typeface="Symbol" panose="05050102010706020507" pitchFamily="18" charset="2"/>
              </a:rPr>
              <a:t> </a:t>
            </a:r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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7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  <a:r>
              <a:rPr lang="en-US" dirty="0">
                <a:sym typeface="Symbol" panose="05050102010706020507" pitchFamily="18" charset="2"/>
              </a:rPr>
              <a:t>*  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06629" y="3790890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*  RE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548890" y="3776965"/>
            <a:ext cx="2971800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48890" y="3409697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  RE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12104" y="3407633"/>
            <a:ext cx="10038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*  RE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99384" y="3008098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  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369811" y="300809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  RE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420305" y="2668969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  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330293" y="3405567"/>
            <a:ext cx="952272" cy="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48890" y="3407633"/>
            <a:ext cx="797257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375298" y="3008098"/>
            <a:ext cx="797257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7387" y="359229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06629" y="3229472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Sym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40383" y="322354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(Kleene)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2263" y="2823434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987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2" grpId="0"/>
      <p:bldP spid="19" grpId="0"/>
      <p:bldP spid="20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  <a:r>
              <a:rPr lang="en-US" dirty="0">
                <a:sym typeface="Symbol" panose="05050102010706020507" pitchFamily="18" charset="2"/>
              </a:rPr>
              <a:t>*  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3708" y="3943290"/>
            <a:ext cx="14430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*  RE</a:t>
            </a:r>
            <a:endParaRPr lang="en-US" sz="2000" dirty="0"/>
          </a:p>
        </p:txBody>
      </p:sp>
      <p:cxnSp>
        <p:nvCxnSpPr>
          <p:cNvPr id="6" name="Straight Connector 5"/>
          <p:cNvCxnSpPr>
            <a:endCxn id="21" idx="1"/>
          </p:cNvCxnSpPr>
          <p:nvPr/>
        </p:nvCxnSpPr>
        <p:spPr>
          <a:xfrm flipV="1">
            <a:off x="2438332" y="3920689"/>
            <a:ext cx="3909869" cy="10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514532" y="315748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  RE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527784" y="3560033"/>
            <a:ext cx="1144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  RE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565026" y="2755889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  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4456833" y="3160498"/>
            <a:ext cx="875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  RE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507327" y="2781180"/>
            <a:ext cx="763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ym typeface="Symbol" panose="05050102010706020507" pitchFamily="18" charset="2"/>
              </a:rPr>
              <a:t>  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362200" y="3560033"/>
            <a:ext cx="3279533" cy="21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514532" y="3155424"/>
            <a:ext cx="797257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62320" y="3160498"/>
            <a:ext cx="797257" cy="2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83509" y="336619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2271" y="2977263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Sym</a:t>
            </a:r>
            <a:r>
              <a:rPr lang="en-US" dirty="0"/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48201" y="373602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(Kleene)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29285" y="2975834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Sym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716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  <p:bldP spid="12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6271</TotalTime>
  <Words>827</Words>
  <Application>Microsoft Office PowerPoint</Application>
  <PresentationFormat>On-screen Show 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Symbol</vt:lpstr>
      <vt:lpstr>Calibri</vt:lpstr>
      <vt:lpstr>Cambria Math</vt:lpstr>
      <vt:lpstr>Gallery</vt:lpstr>
      <vt:lpstr>Regular expressions</vt:lpstr>
      <vt:lpstr>Syntax</vt:lpstr>
      <vt:lpstr>Precedence and associativity</vt:lpstr>
      <vt:lpstr>PowerPoint Presentation</vt:lpstr>
      <vt:lpstr>PowerPoint Presentation</vt:lpstr>
      <vt:lpstr>PowerPoint Presentation</vt:lpstr>
      <vt:lpstr>Syntax examples That make use of precedence and associativity Conventions</vt:lpstr>
      <vt:lpstr>Derivation *  RE </vt:lpstr>
      <vt:lpstr>Derivation *  RE </vt:lpstr>
      <vt:lpstr>Semantics</vt:lpstr>
      <vt:lpstr>Aside: Defining Sn for sets of strings</vt:lpstr>
      <vt:lpstr>Example </vt:lpstr>
      <vt:lpstr>Example </vt:lpstr>
      <vt:lpstr>Example </vt:lpstr>
      <vt:lpstr>Semantics</vt:lpstr>
      <vt:lpstr>r* and r+</vt:lpstr>
      <vt:lpstr>L   n n | n   </vt:lpstr>
      <vt:lpstr>The End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vwinter</dc:creator>
  <cp:lastModifiedBy>Victor Winter</cp:lastModifiedBy>
  <cp:revision>261</cp:revision>
  <dcterms:created xsi:type="dcterms:W3CDTF">2012-08-22T13:17:44Z</dcterms:created>
  <dcterms:modified xsi:type="dcterms:W3CDTF">2018-02-01T15:03:04Z</dcterms:modified>
</cp:coreProperties>
</file>