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19"/>
  </p:notesMasterIdLst>
  <p:handoutMasterIdLst>
    <p:handoutMasterId r:id="rId20"/>
  </p:handoutMasterIdLst>
  <p:sldIdLst>
    <p:sldId id="350" r:id="rId2"/>
    <p:sldId id="352" r:id="rId3"/>
    <p:sldId id="353" r:id="rId4"/>
    <p:sldId id="354" r:id="rId5"/>
    <p:sldId id="355" r:id="rId6"/>
    <p:sldId id="357" r:id="rId7"/>
    <p:sldId id="365" r:id="rId8"/>
    <p:sldId id="358" r:id="rId9"/>
    <p:sldId id="363" r:id="rId10"/>
    <p:sldId id="362" r:id="rId11"/>
    <p:sldId id="367" r:id="rId12"/>
    <p:sldId id="364" r:id="rId13"/>
    <p:sldId id="361" r:id="rId14"/>
    <p:sldId id="360" r:id="rId15"/>
    <p:sldId id="366" r:id="rId16"/>
    <p:sldId id="359" r:id="rId17"/>
    <p:sldId id="271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6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mlnj.org/doc/ML-Lex/manu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dialects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ML-Lex and others</a:t>
            </a:r>
          </a:p>
        </p:txBody>
      </p:sp>
    </p:spTree>
    <p:extLst>
      <p:ext uri="{BB962C8B-B14F-4D97-AF65-F5344CB8AC3E}">
        <p14:creationId xmlns:p14="http://schemas.microsoft.com/office/powerpoint/2010/main" val="203431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576532"/>
            <a:ext cx="9144000" cy="4927696"/>
            <a:chOff x="0" y="957532"/>
            <a:chExt cx="9144000" cy="49276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57532"/>
              <a:ext cx="9144000" cy="4927696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81000" y="2072640"/>
              <a:ext cx="800100" cy="220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9EAA7D-FBF8-4696-9FBF-E274B63CBECD}"/>
                </a:ext>
              </a:extLst>
            </p:cNvPr>
            <p:cNvSpPr/>
            <p:nvPr/>
          </p:nvSpPr>
          <p:spPr>
            <a:xfrm>
              <a:off x="56707" y="4322135"/>
              <a:ext cx="381000" cy="14176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898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72"/>
            <a:ext cx="9144000" cy="49276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5290" y="1918335"/>
            <a:ext cx="50292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29000" y="1659255"/>
            <a:ext cx="2019300" cy="449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82340" y="3028950"/>
            <a:ext cx="4122420" cy="723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9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72"/>
            <a:ext cx="9144000" cy="49276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81000" y="1415415"/>
            <a:ext cx="632460" cy="129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49040" y="2278380"/>
            <a:ext cx="5105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F51484-F5FB-4314-8013-61D9775FD85F}"/>
              </a:ext>
            </a:extLst>
          </p:cNvPr>
          <p:cNvSpPr/>
          <p:nvPr/>
        </p:nvSpPr>
        <p:spPr>
          <a:xfrm>
            <a:off x="7088" y="3916901"/>
            <a:ext cx="51054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37E4F7-6860-45EA-A09C-8CC05C4BEF49}"/>
              </a:ext>
            </a:extLst>
          </p:cNvPr>
          <p:cNvSpPr/>
          <p:nvPr/>
        </p:nvSpPr>
        <p:spPr>
          <a:xfrm>
            <a:off x="2072640" y="3790950"/>
            <a:ext cx="426720" cy="144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0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72"/>
            <a:ext cx="9144000" cy="49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1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72"/>
            <a:ext cx="9144000" cy="492769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988820" y="3750945"/>
            <a:ext cx="624840" cy="243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07820" y="4827270"/>
            <a:ext cx="762000" cy="213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10890" y="2463165"/>
            <a:ext cx="525780" cy="205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3417"/>
          <a:stretch/>
        </p:blipFill>
        <p:spPr>
          <a:xfrm>
            <a:off x="1394459" y="135919"/>
            <a:ext cx="6412049" cy="576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1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5" y="1476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75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Ml-Lex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http://www.smlnj.org/doc/ML-Lex/manual.html</a:t>
            </a:r>
            <a:endParaRPr lang="en-US" dirty="0"/>
          </a:p>
          <a:p>
            <a:r>
              <a:rPr lang="en-US" dirty="0"/>
              <a:t>An individual character stands for itself, except for the reserved characters </a:t>
            </a:r>
          </a:p>
          <a:p>
            <a:pPr marL="0" indent="0">
              <a:buNone/>
            </a:pPr>
            <a:r>
              <a:rPr lang="en-US" dirty="0"/>
              <a:t>		? * + | ( ) ^ $ / ; . = &lt; &gt; [ { " \ </a:t>
            </a:r>
          </a:p>
          <a:p>
            <a:r>
              <a:rPr lang="en-US" dirty="0"/>
              <a:t>A backslash followed by one of the reserved characters stands for that character.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0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07770" y="807720"/>
            <a:ext cx="7067550" cy="4238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set of characters enclosed in square brackets [ ] stands for any one of those characters. </a:t>
            </a:r>
          </a:p>
          <a:p>
            <a:r>
              <a:rPr lang="en-US" dirty="0"/>
              <a:t>Inside the brackets, only the three symbols \ - ^ are reserved. An initial up-arrow ^ stands for the complement of the characters listed, e.g. [^</a:t>
            </a:r>
            <a:r>
              <a:rPr lang="en-US" dirty="0" err="1"/>
              <a:t>abc</a:t>
            </a:r>
            <a:r>
              <a:rPr lang="en-US" dirty="0"/>
              <a:t>] stands any character except a, b, or c. </a:t>
            </a:r>
          </a:p>
          <a:p>
            <a:r>
              <a:rPr lang="en-US" dirty="0"/>
              <a:t>The hyphen - denotes a range of characters, e.g. [a-z] stands for any lower-case alphabetic character, and [0-9a-fA-F] stands for any hexadecimal digit. </a:t>
            </a:r>
          </a:p>
          <a:p>
            <a:r>
              <a:rPr lang="en-US" dirty="0"/>
              <a:t>To include ^ literally in a bracketed set, put it anywhere but first; to include - literally in a set, put it first or last.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7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31570" y="434340"/>
            <a:ext cx="6998970" cy="5501640"/>
          </a:xfrm>
        </p:spPr>
        <p:txBody>
          <a:bodyPr>
            <a:normAutofit/>
          </a:bodyPr>
          <a:lstStyle/>
          <a:p>
            <a:r>
              <a:rPr lang="en-US" dirty="0"/>
              <a:t>The dot . character stands for any character except newline, i.e. the same as [^\n] </a:t>
            </a:r>
          </a:p>
          <a:p>
            <a:r>
              <a:rPr lang="en-US" dirty="0"/>
              <a:t>The following special escape sequences are available, inside or outside of square-brackets: </a:t>
            </a:r>
          </a:p>
          <a:p>
            <a:pPr lvl="1"/>
            <a:r>
              <a:rPr lang="en-US" dirty="0"/>
              <a:t>\b backspace </a:t>
            </a:r>
          </a:p>
          <a:p>
            <a:pPr lvl="1"/>
            <a:r>
              <a:rPr lang="en-US" dirty="0"/>
              <a:t>\n newline </a:t>
            </a:r>
          </a:p>
          <a:p>
            <a:pPr lvl="1"/>
            <a:r>
              <a:rPr lang="en-US" dirty="0"/>
              <a:t>\t tab </a:t>
            </a:r>
          </a:p>
          <a:p>
            <a:r>
              <a:rPr lang="en-US" dirty="0"/>
              <a:t>A sequence of characters will stand for itself (reserved characters will be taken literally) if it is enclosed in double quotes " ". </a:t>
            </a:r>
          </a:p>
          <a:p>
            <a:r>
              <a:rPr lang="en-US" dirty="0"/>
              <a:t>A named regular expression (defined in the "definitions" section) may be referred to by enclosing its name in braces { }. </a:t>
            </a:r>
          </a:p>
          <a:p>
            <a:r>
              <a:rPr lang="en-US" dirty="0"/>
              <a:t>Regular expressions may be enclosed in parenthesis.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8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31570" y="434340"/>
            <a:ext cx="6998970" cy="5501640"/>
          </a:xfrm>
        </p:spPr>
        <p:txBody>
          <a:bodyPr>
            <a:normAutofit/>
          </a:bodyPr>
          <a:lstStyle/>
          <a:p>
            <a:r>
              <a:rPr lang="en-US" dirty="0"/>
              <a:t>The postfix operator * stands for Kleene closure: </a:t>
            </a:r>
            <a:r>
              <a:rPr lang="en-US" b="1" dirty="0">
                <a:solidFill>
                  <a:srgbClr val="FF0000"/>
                </a:solidFill>
              </a:rPr>
              <a:t>zero or more </a:t>
            </a:r>
            <a:r>
              <a:rPr lang="en-US" dirty="0"/>
              <a:t>repetitions of the preceding expression. </a:t>
            </a:r>
          </a:p>
          <a:p>
            <a:r>
              <a:rPr lang="en-US" dirty="0"/>
              <a:t>The postfix operator + stands for </a:t>
            </a:r>
            <a:r>
              <a:rPr lang="en-US" b="1" dirty="0">
                <a:solidFill>
                  <a:srgbClr val="FF0000"/>
                </a:solidFill>
              </a:rPr>
              <a:t>one or more</a:t>
            </a:r>
            <a:r>
              <a:rPr lang="en-US" dirty="0"/>
              <a:t> repetitions of the preceding expression. </a:t>
            </a:r>
          </a:p>
          <a:p>
            <a:r>
              <a:rPr lang="en-US" dirty="0"/>
              <a:t>The postfix operator ? stands for </a:t>
            </a:r>
            <a:r>
              <a:rPr lang="en-US" b="1" dirty="0">
                <a:solidFill>
                  <a:srgbClr val="FF0000"/>
                </a:solidFill>
              </a:rPr>
              <a:t>zero or one</a:t>
            </a:r>
            <a:r>
              <a:rPr lang="en-US" dirty="0"/>
              <a:t> occurrence of the preceding expression. </a:t>
            </a:r>
          </a:p>
          <a:p>
            <a:r>
              <a:rPr lang="en-US" dirty="0"/>
              <a:t>Concatenation of expressions denotes concatenation of strings. The expression </a:t>
            </a:r>
            <a:r>
              <a:rPr lang="en-US" i="1" dirty="0" err="1"/>
              <a:t>ef</a:t>
            </a:r>
            <a:r>
              <a:rPr lang="en-US" i="1" dirty="0"/>
              <a:t> </a:t>
            </a:r>
            <a:r>
              <a:rPr lang="en-US" dirty="0"/>
              <a:t>stands for any string that results from the concatenation of one string that matches </a:t>
            </a:r>
            <a:r>
              <a:rPr lang="en-US" i="1" dirty="0"/>
              <a:t>e </a:t>
            </a:r>
            <a:r>
              <a:rPr lang="en-US" dirty="0"/>
              <a:t>with another string that matches </a:t>
            </a:r>
            <a:r>
              <a:rPr lang="en-US" i="1" dirty="0"/>
              <a:t>f</a:t>
            </a:r>
            <a:r>
              <a:rPr lang="en-US" dirty="0"/>
              <a:t>. </a:t>
            </a:r>
          </a:p>
          <a:p>
            <a:r>
              <a:rPr lang="en-US" dirty="0"/>
              <a:t>The infix operator | stands for alternation. The expression </a:t>
            </a:r>
            <a:r>
              <a:rPr lang="en-US" i="1" dirty="0"/>
              <a:t>e </a:t>
            </a:r>
            <a:r>
              <a:rPr lang="en-US" dirty="0"/>
              <a:t>| </a:t>
            </a:r>
            <a:r>
              <a:rPr lang="en-US" i="1" dirty="0"/>
              <a:t>f </a:t>
            </a:r>
            <a:r>
              <a:rPr lang="en-US" dirty="0"/>
              <a:t>stands for anything that either </a:t>
            </a:r>
            <a:r>
              <a:rPr lang="en-US" i="1" dirty="0"/>
              <a:t>e </a:t>
            </a:r>
            <a:r>
              <a:rPr lang="en-US" dirty="0"/>
              <a:t>or </a:t>
            </a:r>
            <a:r>
              <a:rPr lang="en-US" i="1" dirty="0"/>
              <a:t>f </a:t>
            </a:r>
            <a:r>
              <a:rPr lang="en-US" dirty="0"/>
              <a:t>stands for.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5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90160"/>
              </p:ext>
            </p:extLst>
          </p:nvPr>
        </p:nvGraphicFramePr>
        <p:xfrm>
          <a:off x="1444942" y="2120900"/>
          <a:ext cx="657129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649">
                  <a:extLst>
                    <a:ext uri="{9D8B030D-6E8A-4147-A177-3AD203B41FA5}">
                      <a16:colId xmlns:a16="http://schemas.microsoft.com/office/drawing/2014/main" val="765580895"/>
                    </a:ext>
                  </a:extLst>
                </a:gridCol>
                <a:gridCol w="3285649">
                  <a:extLst>
                    <a:ext uri="{9D8B030D-6E8A-4147-A177-3AD203B41FA5}">
                      <a16:colId xmlns:a16="http://schemas.microsoft.com/office/drawing/2014/main" val="39828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Regular</a:t>
                      </a:r>
                      <a:r>
                        <a:rPr lang="en-US" sz="1800" baseline="0" dirty="0"/>
                        <a:t> Expression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| 1 | 2 |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single digit between 0 and 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[0123]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single digit between 0 and 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3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string “0123”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 strings of 0 or more 0’s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55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 strings of 1 or more 0’s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3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 strings of 1 or more 0’s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4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(00)*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 strings with an even number of 0’s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\\[ntb]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newline, tab, or backspace.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69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83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tl</a:t>
            </a:r>
            <a:r>
              <a:rPr lang="en-US" dirty="0"/>
              <a:t>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concrete example</a:t>
            </a:r>
          </a:p>
        </p:txBody>
      </p:sp>
    </p:spTree>
    <p:extLst>
      <p:ext uri="{BB962C8B-B14F-4D97-AF65-F5344CB8AC3E}">
        <p14:creationId xmlns:p14="http://schemas.microsoft.com/office/powerpoint/2010/main" val="225338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</a:t>
            </a:r>
            <a:r>
              <a:rPr lang="en-US" dirty="0" err="1"/>
              <a:t>bnf</a:t>
            </a:r>
            <a:r>
              <a:rPr lang="en-US" dirty="0"/>
              <a:t> and regex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362200"/>
            <a:ext cx="57378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“+” term | term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“*” factor | factor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“(” expr “)” | integer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825240"/>
            <a:ext cx="573786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Reserved = { “+”, “*”, “(”, “)”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+ … + 9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    = 0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posDigit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 = 0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digit*</a:t>
            </a:r>
          </a:p>
        </p:txBody>
      </p:sp>
    </p:spTree>
    <p:extLst>
      <p:ext uri="{BB962C8B-B14F-4D97-AF65-F5344CB8AC3E}">
        <p14:creationId xmlns:p14="http://schemas.microsoft.com/office/powerpoint/2010/main" val="267538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BNF used by TL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2980" y="1994685"/>
            <a:ext cx="760335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USE_LR_PARSER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================================================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                basic expressions                *)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================================================ *)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&lt;expr&gt;   ::= &lt;expr&gt; "+" &lt;term&gt; | &lt;term&gt;          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&lt;term&gt;   ::= &lt;term&gt; "*" &lt;factor&gt; | &lt;factor&gt;      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&lt;factor&gt; ::= "(" &lt;expr&gt; ")" | integer             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F0BE7A-2A94-48AA-8B6B-A7E561401AB1}"/>
              </a:ext>
            </a:extLst>
          </p:cNvPr>
          <p:cNvSpPr/>
          <p:nvPr/>
        </p:nvSpPr>
        <p:spPr>
          <a:xfrm>
            <a:off x="886047" y="2544724"/>
            <a:ext cx="914400" cy="4394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C64507-AF75-4D46-B2C3-6E435FBD19C5}"/>
              </a:ext>
            </a:extLst>
          </p:cNvPr>
          <p:cNvGrpSpPr/>
          <p:nvPr/>
        </p:nvGrpSpPr>
        <p:grpSpPr>
          <a:xfrm>
            <a:off x="1800447" y="2182481"/>
            <a:ext cx="3166089" cy="581983"/>
            <a:chOff x="1800447" y="2182481"/>
            <a:chExt cx="3166089" cy="58198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4349822-A6B4-40C9-8A28-7D3B085BDF03}"/>
                </a:ext>
              </a:extLst>
            </p:cNvPr>
            <p:cNvCxnSpPr>
              <a:endCxn id="4" idx="6"/>
            </p:cNvCxnSpPr>
            <p:nvPr/>
          </p:nvCxnSpPr>
          <p:spPr>
            <a:xfrm flipH="1">
              <a:off x="1800447" y="2395870"/>
              <a:ext cx="1828800" cy="3685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290C6F-AE27-46BE-8902-80815E3F180E}"/>
                </a:ext>
              </a:extLst>
            </p:cNvPr>
            <p:cNvSpPr txBox="1"/>
            <p:nvPr/>
          </p:nvSpPr>
          <p:spPr>
            <a:xfrm>
              <a:off x="3629247" y="2182481"/>
              <a:ext cx="133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symbol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61F3FA9-1FC5-4FB0-A1BD-99B8C245184A}"/>
              </a:ext>
            </a:extLst>
          </p:cNvPr>
          <p:cNvSpPr/>
          <p:nvPr/>
        </p:nvSpPr>
        <p:spPr>
          <a:xfrm>
            <a:off x="7488866" y="4192771"/>
            <a:ext cx="914400" cy="4394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9F6F2A-671A-452A-9B45-CAA8C932FA26}"/>
              </a:ext>
            </a:extLst>
          </p:cNvPr>
          <p:cNvGrpSpPr/>
          <p:nvPr/>
        </p:nvGrpSpPr>
        <p:grpSpPr>
          <a:xfrm>
            <a:off x="7155712" y="2423851"/>
            <a:ext cx="798617" cy="1768920"/>
            <a:chOff x="7155712" y="2423851"/>
            <a:chExt cx="798617" cy="176892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80DCB6D-5AAE-447D-8A08-9FD7B71C6E6C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7616456" y="2758111"/>
              <a:ext cx="329610" cy="14346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62CFAC-948A-452B-91CF-9FE17CE484FB}"/>
                </a:ext>
              </a:extLst>
            </p:cNvPr>
            <p:cNvSpPr txBox="1"/>
            <p:nvPr/>
          </p:nvSpPr>
          <p:spPr>
            <a:xfrm>
              <a:off x="7155712" y="2423851"/>
              <a:ext cx="7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period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83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6287</TotalTime>
  <Words>578</Words>
  <Application>Microsoft Office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Calibri</vt:lpstr>
      <vt:lpstr>Gallery</vt:lpstr>
      <vt:lpstr>Regex dialects</vt:lpstr>
      <vt:lpstr>Ml-Lex</vt:lpstr>
      <vt:lpstr>PowerPoint Presentation</vt:lpstr>
      <vt:lpstr>PowerPoint Presentation</vt:lpstr>
      <vt:lpstr>PowerPoint Presentation</vt:lpstr>
      <vt:lpstr>examples</vt:lpstr>
      <vt:lpstr>Using the tl system</vt:lpstr>
      <vt:lpstr>Mixing bnf and regex</vt:lpstr>
      <vt:lpstr>Actual BNF used by TL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255</cp:revision>
  <dcterms:created xsi:type="dcterms:W3CDTF">2012-08-22T13:17:44Z</dcterms:created>
  <dcterms:modified xsi:type="dcterms:W3CDTF">2018-02-06T14:38:34Z</dcterms:modified>
</cp:coreProperties>
</file>