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8"/>
  </p:notesMasterIdLst>
  <p:handoutMasterIdLst>
    <p:handoutMasterId r:id="rId9"/>
  </p:handoutMasterIdLst>
  <p:sldIdLst>
    <p:sldId id="351" r:id="rId2"/>
    <p:sldId id="352" r:id="rId3"/>
    <p:sldId id="355" r:id="rId4"/>
    <p:sldId id="353" r:id="rId5"/>
    <p:sldId id="354" r:id="rId6"/>
    <p:sldId id="27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3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Look Back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could you expect on a test if it was given at this time?</a:t>
            </a:r>
          </a:p>
        </p:txBody>
      </p:sp>
    </p:spTree>
    <p:extLst>
      <p:ext uri="{BB962C8B-B14F-4D97-AF65-F5344CB8AC3E}">
        <p14:creationId xmlns:p14="http://schemas.microsoft.com/office/powerpoint/2010/main" val="422432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 this point, the course has focused on the following</a:t>
            </a:r>
            <a:br>
              <a:rPr lang="en-US" b="1" dirty="0"/>
            </a:b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Turing completeness and primitive models of computation. </a:t>
            </a:r>
          </a:p>
          <a:p>
            <a:pPr lvl="1"/>
            <a:r>
              <a:rPr lang="en-US" dirty="0"/>
              <a:t>How does one show that a language is Turing complete? </a:t>
            </a:r>
          </a:p>
          <a:p>
            <a:pPr lvl="1"/>
            <a:r>
              <a:rPr lang="en-US" dirty="0"/>
              <a:t>How can one write a program (e.g., construct a Turing Machine) to solve a simple problem?</a:t>
            </a:r>
          </a:p>
          <a:p>
            <a:r>
              <a:rPr lang="en-US" dirty="0"/>
              <a:t>Using BNF grammars and regular expressions to define sets (i.e., languages).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676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3860" y="621664"/>
            <a:ext cx="8549640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description and comparison of sets. </a:t>
            </a:r>
          </a:p>
          <a:p>
            <a:pPr lvl="1"/>
            <a:r>
              <a:rPr lang="en-US" sz="1800" dirty="0"/>
              <a:t>A general type of question is: Do two set descriptions describe the same set? E.g., Let S1 be one description and S2 be another description. Is S1 = S2? Is S1 a subset of S2? Is S1 a superset of S2?</a:t>
            </a:r>
          </a:p>
          <a:p>
            <a:pPr lvl="1"/>
            <a:r>
              <a:rPr lang="en-US" sz="1800" dirty="0"/>
              <a:t>When the sets are well understood we have used English to informally describe sets. E.g., S = the set of all integers.</a:t>
            </a:r>
          </a:p>
          <a:p>
            <a:pPr lvl="1"/>
            <a:r>
              <a:rPr lang="en-US" sz="1800" dirty="0"/>
              <a:t>We have also used the “dot </a:t>
            </a:r>
            <a:r>
              <a:rPr lang="en-US" sz="1800" dirty="0" err="1"/>
              <a:t>dot</a:t>
            </a:r>
            <a:r>
              <a:rPr lang="en-US" sz="1800" dirty="0"/>
              <a:t> </a:t>
            </a:r>
            <a:r>
              <a:rPr lang="en-US" sz="1800" dirty="0" err="1"/>
              <a:t>dot</a:t>
            </a:r>
            <a:r>
              <a:rPr lang="en-US" sz="1800" dirty="0"/>
              <a:t>” notation to describe sets. E.g., S = { 1, 2, 3, …}</a:t>
            </a:r>
          </a:p>
          <a:p>
            <a:pPr lvl="1"/>
            <a:r>
              <a:rPr lang="en-US" sz="1800" dirty="0"/>
              <a:t>We have used standard mathematics to describe sets.</a:t>
            </a:r>
          </a:p>
          <a:p>
            <a:pPr lvl="1"/>
            <a:r>
              <a:rPr lang="en-US" sz="1800" dirty="0"/>
              <a:t>We have used BNF notation to describe sets, and we have used regular expression notation to describe sets.</a:t>
            </a:r>
          </a:p>
          <a:p>
            <a:pPr lvl="1"/>
            <a:r>
              <a:rPr lang="en-US" sz="1800" b="1" dirty="0"/>
              <a:t>NOTE:</a:t>
            </a:r>
            <a:r>
              <a:rPr lang="en-US" sz="1800" dirty="0"/>
              <a:t> In this course, our focus has been on BNF and regular expression notation. Therefore, we will typically ask set relationship questions (e.g., S1 = S2) in cases where either S1 or S2 have been defined using BNF or regular expression notation.  </a:t>
            </a:r>
          </a:p>
        </p:txBody>
      </p:sp>
    </p:spTree>
    <p:extLst>
      <p:ext uri="{BB962C8B-B14F-4D97-AF65-F5344CB8AC3E}">
        <p14:creationId xmlns:p14="http://schemas.microsoft.com/office/powerpoint/2010/main" val="90710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34340" y="365760"/>
            <a:ext cx="8229600" cy="55854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Set membership questions</a:t>
            </a:r>
            <a:r>
              <a:rPr lang="en-US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e </a:t>
            </a:r>
            <a:r>
              <a:rPr lang="en-US" sz="1800" b="1" dirty="0">
                <a:sym typeface="Symbol" panose="05050102010706020507" pitchFamily="18" charset="2"/>
              </a:rPr>
              <a:t> S</a:t>
            </a:r>
            <a:r>
              <a:rPr lang="en-US" sz="1800" dirty="0">
                <a:sym typeface="Symbol" panose="05050102010706020507" pitchFamily="18" charset="2"/>
              </a:rPr>
              <a:t>  </a:t>
            </a:r>
            <a:r>
              <a:rPr lang="en-US" sz="1800" dirty="0"/>
              <a:t>Given a description of a set and an element, is the element a member of the set. E.g., Given a BNF description of a digit list is the element 007 a member of the set? Again, our focus is on BNF and RE set descriptions.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The set membership question is Boolean valued (the answer is yes or no). </a:t>
            </a:r>
            <a:endParaRPr lang="en-US" sz="1800" b="1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Yes.</a:t>
            </a:r>
            <a:r>
              <a:rPr lang="en-US" sz="1800" dirty="0"/>
              <a:t> When the answer to the set membership question is yes, a constructive argument may be requested as to how you arrived at your conclusion. For BNF set descriptions, a derivation sequence or a parse tree can be used to demonstrate why an element is a member of a set. When the set is described using RE notation, a derivation-like argument can also be constructed, or an argument can be made in English. 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No.</a:t>
            </a:r>
            <a:r>
              <a:rPr lang="en-US" sz="1800" dirty="0"/>
              <a:t> When the answer to the set membership question is no, an argument may be requested as to how you arrived at your conclusion. Such an argument must be exhaustive (e.g., a proof). Such proofs can be complex and generally lie outside the scope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123535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2000" y="563880"/>
            <a:ext cx="7802880" cy="5341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Algorithms for connecting BNF syntax with semantics</a:t>
            </a:r>
            <a:r>
              <a:rPr lang="en-US" dirty="0"/>
              <a:t>. </a:t>
            </a:r>
          </a:p>
          <a:p>
            <a:r>
              <a:rPr lang="en-US" dirty="0"/>
              <a:t>An algorithm was presented for evaluating (parse) trees. </a:t>
            </a:r>
          </a:p>
          <a:p>
            <a:pPr lvl="1"/>
            <a:r>
              <a:rPr lang="en-US" dirty="0"/>
              <a:t>The basic idea was to evaluate, in a left-to-right fashion, all the subtrees of a given tree before evaluating the tree itself.</a:t>
            </a:r>
          </a:p>
          <a:p>
            <a:r>
              <a:rPr lang="en-US" dirty="0"/>
              <a:t>In this context, the semantic concepts of </a:t>
            </a:r>
            <a:r>
              <a:rPr lang="en-US" b="1" dirty="0"/>
              <a:t>precedence</a:t>
            </a:r>
            <a:r>
              <a:rPr lang="en-US" dirty="0"/>
              <a:t> and </a:t>
            </a:r>
            <a:r>
              <a:rPr lang="en-US" b="1" dirty="0"/>
              <a:t>associativity</a:t>
            </a:r>
            <a:r>
              <a:rPr lang="en-US" dirty="0"/>
              <a:t> were introduced.</a:t>
            </a:r>
          </a:p>
          <a:p>
            <a:pPr lvl="1"/>
            <a:r>
              <a:rPr lang="en-US" dirty="0"/>
              <a:t>Algorithms for constructing BNF grammars whose parse trees are consistent with a given precedence and associativity were discussed.</a:t>
            </a:r>
          </a:p>
          <a:p>
            <a:r>
              <a:rPr lang="en-US" b="1" dirty="0"/>
              <a:t>Ambiguity</a:t>
            </a:r>
            <a:r>
              <a:rPr lang="en-US" dirty="0"/>
              <a:t> was also introduced as well as its impact on semantic evaluation (e.g., different parse trees generally evaluate differently).</a:t>
            </a:r>
          </a:p>
          <a:p>
            <a:pPr lvl="1"/>
            <a:r>
              <a:rPr lang="en-US" dirty="0"/>
              <a:t>Since we will be working with parser generators, an important requirement is that BNF grammars should not be ambiguous. In this course, ambiguous grammars are considered to be mostly/completely wrong. </a:t>
            </a:r>
          </a:p>
        </p:txBody>
      </p:sp>
    </p:spTree>
    <p:extLst>
      <p:ext uri="{BB962C8B-B14F-4D97-AF65-F5344CB8AC3E}">
        <p14:creationId xmlns:p14="http://schemas.microsoft.com/office/powerpoint/2010/main" val="316807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6306</TotalTime>
  <Words>631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Symbol</vt:lpstr>
      <vt:lpstr>Calibri</vt:lpstr>
      <vt:lpstr>Gallery</vt:lpstr>
      <vt:lpstr>A Look Back</vt:lpstr>
      <vt:lpstr>To this point, the course has focused on the following </vt:lpstr>
      <vt:lpstr>PowerPoint Presentation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256</cp:revision>
  <dcterms:created xsi:type="dcterms:W3CDTF">2012-08-22T13:17:44Z</dcterms:created>
  <dcterms:modified xsi:type="dcterms:W3CDTF">2018-02-06T14:44:23Z</dcterms:modified>
</cp:coreProperties>
</file>