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20"/>
  </p:notesMasterIdLst>
  <p:handoutMasterIdLst>
    <p:handoutMasterId r:id="rId21"/>
  </p:handoutMasterIdLst>
  <p:sldIdLst>
    <p:sldId id="297"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271" r:id="rId19"/>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5" d="100"/>
          <a:sy n="135" d="100"/>
        </p:scale>
        <p:origin x="960"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2/15/2018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2/15/2018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2/15/2018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2/15/2018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2/15/2018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 State</a:t>
            </a:r>
          </a:p>
        </p:txBody>
      </p:sp>
      <p:sp>
        <p:nvSpPr>
          <p:cNvPr id="3" name="Text Placeholder 2"/>
          <p:cNvSpPr>
            <a:spLocks noGrp="1"/>
          </p:cNvSpPr>
          <p:nvPr>
            <p:ph type="subTitle" idx="1"/>
          </p:nvPr>
        </p:nvSpPr>
        <p:spPr/>
        <p:txBody>
          <a:bodyPr/>
          <a:lstStyle/>
          <a:p>
            <a:r>
              <a:rPr lang="en-US" dirty="0"/>
              <a:t>Modeling The execution of imperative programs</a:t>
            </a:r>
          </a:p>
        </p:txBody>
      </p:sp>
    </p:spTree>
    <p:extLst>
      <p:ext uri="{BB962C8B-B14F-4D97-AF65-F5344CB8AC3E}">
        <p14:creationId xmlns:p14="http://schemas.microsoft.com/office/powerpoint/2010/main" val="3169557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609600" y="577850"/>
            <a:ext cx="8077200" cy="646331"/>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t>What does it mean to execute the instruction sequence shown below with respect to the given initial state?</a:t>
            </a:r>
          </a:p>
        </p:txBody>
      </p:sp>
      <p:sp>
        <p:nvSpPr>
          <p:cNvPr id="293902" name="Rectangle 14"/>
          <p:cNvSpPr>
            <a:spLocks noChangeArrowheads="1"/>
          </p:cNvSpPr>
          <p:nvPr/>
        </p:nvSpPr>
        <p:spPr bwMode="auto">
          <a:xfrm>
            <a:off x="3657600" y="3456057"/>
            <a:ext cx="5334000" cy="70788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y = x + y;</a:t>
            </a:r>
          </a:p>
          <a:p>
            <a:pPr algn="l">
              <a:lnSpc>
                <a:spcPct val="50000"/>
              </a:lnSpc>
            </a:pPr>
            <a:endParaRPr lang="en-US" altLang="en-US" sz="2000" dirty="0"/>
          </a:p>
          <a:p>
            <a:pPr algn="l">
              <a:lnSpc>
                <a:spcPct val="50000"/>
              </a:lnSpc>
            </a:pPr>
            <a:r>
              <a:rPr lang="en-US" altLang="en-US" sz="2000" dirty="0"/>
              <a:t>if y &gt; 10 then z = y + x; else z = 1;</a:t>
            </a:r>
          </a:p>
        </p:txBody>
      </p:sp>
      <p:sp>
        <p:nvSpPr>
          <p:cNvPr id="293903" name="Text Box 15"/>
          <p:cNvSpPr txBox="1">
            <a:spLocks noChangeArrowheads="1"/>
          </p:cNvSpPr>
          <p:nvPr/>
        </p:nvSpPr>
        <p:spPr bwMode="auto">
          <a:xfrm>
            <a:off x="2362200" y="2092782"/>
            <a:ext cx="1450654" cy="36933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initial state  </a:t>
            </a:r>
            <a:r>
              <a:rPr lang="en-US" altLang="en-US" dirty="0">
                <a:sym typeface="Symbol" panose="05050102010706020507" pitchFamily="18" charset="2"/>
              </a:rPr>
              <a:t></a:t>
            </a:r>
            <a:endParaRPr lang="en-US" altLang="en-US" dirty="0"/>
          </a:p>
        </p:txBody>
      </p:sp>
      <p:sp>
        <p:nvSpPr>
          <p:cNvPr id="293905" name="Text Box 17"/>
          <p:cNvSpPr txBox="1">
            <a:spLocks noChangeArrowheads="1"/>
          </p:cNvSpPr>
          <p:nvPr/>
        </p:nvSpPr>
        <p:spPr bwMode="auto">
          <a:xfrm>
            <a:off x="381000" y="3581400"/>
            <a:ext cx="2746375"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Instruction Sequence</a:t>
            </a:r>
          </a:p>
        </p:txBody>
      </p:sp>
      <p:sp>
        <p:nvSpPr>
          <p:cNvPr id="293906" name="AutoShape 18"/>
          <p:cNvSpPr>
            <a:spLocks/>
          </p:cNvSpPr>
          <p:nvPr/>
        </p:nvSpPr>
        <p:spPr bwMode="auto">
          <a:xfrm>
            <a:off x="3352800" y="3505200"/>
            <a:ext cx="304800" cy="685800"/>
          </a:xfrm>
          <a:prstGeom prst="leftBrace">
            <a:avLst>
              <a:gd name="adj1" fmla="val 18750"/>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1357244471"/>
              </p:ext>
            </p:extLst>
          </p:nvPr>
        </p:nvGraphicFramePr>
        <p:xfrm>
          <a:off x="3886200" y="2143760"/>
          <a:ext cx="1692275" cy="741680"/>
        </p:xfrm>
        <a:graphic>
          <a:graphicData uri="http://schemas.openxmlformats.org/drawingml/2006/table">
            <a:tbl>
              <a:tblPr firstRow="1" bandRow="1">
                <a:tableStyleId>{69CF1AB2-1976-4502-BF36-3FF5EA218861}</a:tableStyleId>
              </a:tblPr>
              <a:tblGrid>
                <a:gridCol w="854075">
                  <a:extLst>
                    <a:ext uri="{9D8B030D-6E8A-4147-A177-3AD203B41FA5}">
                      <a16:colId xmlns:a16="http://schemas.microsoft.com/office/drawing/2014/main" val="2979703734"/>
                    </a:ext>
                  </a:extLst>
                </a:gridCol>
                <a:gridCol w="838200">
                  <a:extLst>
                    <a:ext uri="{9D8B030D-6E8A-4147-A177-3AD203B41FA5}">
                      <a16:colId xmlns:a16="http://schemas.microsoft.com/office/drawing/2014/main" val="3981091633"/>
                    </a:ext>
                  </a:extLst>
                </a:gridCol>
              </a:tblGrid>
              <a:tr h="370840">
                <a:tc>
                  <a:txBody>
                    <a:bodyPr/>
                    <a:lstStyle/>
                    <a:p>
                      <a:r>
                        <a:rPr lang="en-US" sz="1600" b="0" dirty="0"/>
                        <a:t>x</a:t>
                      </a:r>
                    </a:p>
                  </a:txBody>
                  <a:tcPr/>
                </a:tc>
                <a:tc>
                  <a:txBody>
                    <a:bodyPr/>
                    <a:lstStyle/>
                    <a:p>
                      <a:r>
                        <a:rPr lang="en-US" sz="1600" b="0" dirty="0"/>
                        <a:t>6</a:t>
                      </a:r>
                    </a:p>
                  </a:txBody>
                  <a:tcPr/>
                </a:tc>
                <a:extLst>
                  <a:ext uri="{0D108BD9-81ED-4DB2-BD59-A6C34878D82A}">
                    <a16:rowId xmlns:a16="http://schemas.microsoft.com/office/drawing/2014/main" val="220585514"/>
                  </a:ext>
                </a:extLst>
              </a:tr>
              <a:tr h="370840">
                <a:tc>
                  <a:txBody>
                    <a:bodyPr/>
                    <a:lstStyle/>
                    <a:p>
                      <a:r>
                        <a:rPr lang="en-US" sz="1600" b="0" dirty="0"/>
                        <a:t>y</a:t>
                      </a:r>
                    </a:p>
                  </a:txBody>
                  <a:tcPr/>
                </a:tc>
                <a:tc>
                  <a:txBody>
                    <a:bodyPr/>
                    <a:lstStyle/>
                    <a:p>
                      <a:r>
                        <a:rPr lang="en-US" sz="1600" b="0" dirty="0"/>
                        <a:t>5</a:t>
                      </a:r>
                    </a:p>
                  </a:txBody>
                  <a:tcPr/>
                </a:tc>
                <a:extLst>
                  <a:ext uri="{0D108BD9-81ED-4DB2-BD59-A6C34878D82A}">
                    <a16:rowId xmlns:a16="http://schemas.microsoft.com/office/drawing/2014/main" val="3666305984"/>
                  </a:ext>
                </a:extLst>
              </a:tr>
            </a:tbl>
          </a:graphicData>
        </a:graphic>
      </p:graphicFrame>
    </p:spTree>
    <p:extLst>
      <p:ext uri="{BB962C8B-B14F-4D97-AF65-F5344CB8AC3E}">
        <p14:creationId xmlns:p14="http://schemas.microsoft.com/office/powerpoint/2010/main" val="1257669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extLst>
              <p:ext uri="{D42A27DB-BD31-4B8C-83A1-F6EECF244321}">
                <p14:modId xmlns:p14="http://schemas.microsoft.com/office/powerpoint/2010/main" val="712071802"/>
              </p:ext>
            </p:extLst>
          </p:nvPr>
        </p:nvGraphicFramePr>
        <p:xfrm>
          <a:off x="3878262" y="685800"/>
          <a:ext cx="1692275" cy="741680"/>
        </p:xfrm>
        <a:graphic>
          <a:graphicData uri="http://schemas.openxmlformats.org/drawingml/2006/table">
            <a:tbl>
              <a:tblPr firstRow="1" bandRow="1">
                <a:tableStyleId>{69CF1AB2-1976-4502-BF36-3FF5EA218861}</a:tableStyleId>
              </a:tblPr>
              <a:tblGrid>
                <a:gridCol w="854075">
                  <a:extLst>
                    <a:ext uri="{9D8B030D-6E8A-4147-A177-3AD203B41FA5}">
                      <a16:colId xmlns:a16="http://schemas.microsoft.com/office/drawing/2014/main" val="2979703734"/>
                    </a:ext>
                  </a:extLst>
                </a:gridCol>
                <a:gridCol w="838200">
                  <a:extLst>
                    <a:ext uri="{9D8B030D-6E8A-4147-A177-3AD203B41FA5}">
                      <a16:colId xmlns:a16="http://schemas.microsoft.com/office/drawing/2014/main" val="3981091633"/>
                    </a:ext>
                  </a:extLst>
                </a:gridCol>
              </a:tblGrid>
              <a:tr h="370840">
                <a:tc>
                  <a:txBody>
                    <a:bodyPr/>
                    <a:lstStyle/>
                    <a:p>
                      <a:r>
                        <a:rPr lang="en-US" sz="1600" b="0" dirty="0"/>
                        <a:t>x</a:t>
                      </a:r>
                    </a:p>
                  </a:txBody>
                  <a:tcPr/>
                </a:tc>
                <a:tc>
                  <a:txBody>
                    <a:bodyPr/>
                    <a:lstStyle/>
                    <a:p>
                      <a:r>
                        <a:rPr lang="en-US" sz="1600" b="0" dirty="0"/>
                        <a:t>6</a:t>
                      </a:r>
                    </a:p>
                  </a:txBody>
                  <a:tcPr/>
                </a:tc>
                <a:extLst>
                  <a:ext uri="{0D108BD9-81ED-4DB2-BD59-A6C34878D82A}">
                    <a16:rowId xmlns:a16="http://schemas.microsoft.com/office/drawing/2014/main" val="220585514"/>
                  </a:ext>
                </a:extLst>
              </a:tr>
              <a:tr h="370840">
                <a:tc>
                  <a:txBody>
                    <a:bodyPr/>
                    <a:lstStyle/>
                    <a:p>
                      <a:r>
                        <a:rPr lang="en-US" sz="1600" b="0" dirty="0"/>
                        <a:t>y</a:t>
                      </a:r>
                    </a:p>
                  </a:txBody>
                  <a:tcPr/>
                </a:tc>
                <a:tc>
                  <a:txBody>
                    <a:bodyPr/>
                    <a:lstStyle/>
                    <a:p>
                      <a:r>
                        <a:rPr lang="en-US" sz="1600" b="0" dirty="0"/>
                        <a:t>5</a:t>
                      </a:r>
                    </a:p>
                  </a:txBody>
                  <a:tcPr/>
                </a:tc>
                <a:extLst>
                  <a:ext uri="{0D108BD9-81ED-4DB2-BD59-A6C34878D82A}">
                    <a16:rowId xmlns:a16="http://schemas.microsoft.com/office/drawing/2014/main" val="366630598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173874846"/>
              </p:ext>
            </p:extLst>
          </p:nvPr>
        </p:nvGraphicFramePr>
        <p:xfrm>
          <a:off x="3878261" y="4114800"/>
          <a:ext cx="1692275" cy="1112520"/>
        </p:xfrm>
        <a:graphic>
          <a:graphicData uri="http://schemas.openxmlformats.org/drawingml/2006/table">
            <a:tbl>
              <a:tblPr firstRow="1" bandRow="1">
                <a:tableStyleId>{69CF1AB2-1976-4502-BF36-3FF5EA218861}</a:tableStyleId>
              </a:tblPr>
              <a:tblGrid>
                <a:gridCol w="854075">
                  <a:extLst>
                    <a:ext uri="{9D8B030D-6E8A-4147-A177-3AD203B41FA5}">
                      <a16:colId xmlns:a16="http://schemas.microsoft.com/office/drawing/2014/main" val="2979703734"/>
                    </a:ext>
                  </a:extLst>
                </a:gridCol>
                <a:gridCol w="838200">
                  <a:extLst>
                    <a:ext uri="{9D8B030D-6E8A-4147-A177-3AD203B41FA5}">
                      <a16:colId xmlns:a16="http://schemas.microsoft.com/office/drawing/2014/main" val="3981091633"/>
                    </a:ext>
                  </a:extLst>
                </a:gridCol>
              </a:tblGrid>
              <a:tr h="370840">
                <a:tc>
                  <a:txBody>
                    <a:bodyPr/>
                    <a:lstStyle/>
                    <a:p>
                      <a:r>
                        <a:rPr lang="en-US" sz="1600" b="0" dirty="0"/>
                        <a:t>x</a:t>
                      </a:r>
                    </a:p>
                  </a:txBody>
                  <a:tcPr/>
                </a:tc>
                <a:tc>
                  <a:txBody>
                    <a:bodyPr/>
                    <a:lstStyle/>
                    <a:p>
                      <a:r>
                        <a:rPr lang="en-US" sz="1600" b="0" dirty="0"/>
                        <a:t>6</a:t>
                      </a:r>
                    </a:p>
                  </a:txBody>
                  <a:tcPr/>
                </a:tc>
                <a:extLst>
                  <a:ext uri="{0D108BD9-81ED-4DB2-BD59-A6C34878D82A}">
                    <a16:rowId xmlns:a16="http://schemas.microsoft.com/office/drawing/2014/main" val="220585514"/>
                  </a:ext>
                </a:extLst>
              </a:tr>
              <a:tr h="370840">
                <a:tc>
                  <a:txBody>
                    <a:bodyPr/>
                    <a:lstStyle/>
                    <a:p>
                      <a:r>
                        <a:rPr lang="en-US" sz="1600" b="0" dirty="0"/>
                        <a:t>y</a:t>
                      </a:r>
                    </a:p>
                  </a:txBody>
                  <a:tcPr/>
                </a:tc>
                <a:tc>
                  <a:txBody>
                    <a:bodyPr/>
                    <a:lstStyle/>
                    <a:p>
                      <a:r>
                        <a:rPr lang="en-US" sz="1600" b="0" dirty="0"/>
                        <a:t>11</a:t>
                      </a:r>
                    </a:p>
                  </a:txBody>
                  <a:tcPr/>
                </a:tc>
                <a:extLst>
                  <a:ext uri="{0D108BD9-81ED-4DB2-BD59-A6C34878D82A}">
                    <a16:rowId xmlns:a16="http://schemas.microsoft.com/office/drawing/2014/main" val="3666305984"/>
                  </a:ext>
                </a:extLst>
              </a:tr>
              <a:tr h="370840">
                <a:tc>
                  <a:txBody>
                    <a:bodyPr/>
                    <a:lstStyle/>
                    <a:p>
                      <a:r>
                        <a:rPr lang="en-US" sz="1600" b="0" dirty="0"/>
                        <a:t>z</a:t>
                      </a:r>
                    </a:p>
                  </a:txBody>
                  <a:tcPr/>
                </a:tc>
                <a:tc>
                  <a:txBody>
                    <a:bodyPr/>
                    <a:lstStyle/>
                    <a:p>
                      <a:r>
                        <a:rPr lang="en-US" sz="1600" b="0" dirty="0"/>
                        <a:t>17</a:t>
                      </a:r>
                    </a:p>
                  </a:txBody>
                  <a:tcPr/>
                </a:tc>
                <a:extLst>
                  <a:ext uri="{0D108BD9-81ED-4DB2-BD59-A6C34878D82A}">
                    <a16:rowId xmlns:a16="http://schemas.microsoft.com/office/drawing/2014/main" val="700467020"/>
                  </a:ext>
                </a:extLst>
              </a:tr>
            </a:tbl>
          </a:graphicData>
        </a:graphic>
      </p:graphicFrame>
      <p:sp>
        <p:nvSpPr>
          <p:cNvPr id="2" name="TextBox 1"/>
          <p:cNvSpPr txBox="1"/>
          <p:nvPr/>
        </p:nvSpPr>
        <p:spPr>
          <a:xfrm>
            <a:off x="3276600" y="2470249"/>
            <a:ext cx="3238500" cy="646331"/>
          </a:xfrm>
          <a:prstGeom prst="rect">
            <a:avLst/>
          </a:prstGeom>
          <a:solidFill>
            <a:schemeClr val="bg1"/>
          </a:solidFill>
          <a:ln>
            <a:solidFill>
              <a:schemeClr val="accent1"/>
            </a:solidFill>
          </a:ln>
        </p:spPr>
        <p:txBody>
          <a:bodyPr wrap="square" rtlCol="0">
            <a:spAutoFit/>
          </a:bodyPr>
          <a:lstStyle/>
          <a:p>
            <a:r>
              <a:rPr lang="en-US" altLang="en-US" dirty="0"/>
              <a:t>y = x + y;</a:t>
            </a:r>
          </a:p>
          <a:p>
            <a:r>
              <a:rPr lang="en-US" altLang="en-US" dirty="0"/>
              <a:t>if y &gt; 10 then z = y + x; else z = 1;</a:t>
            </a:r>
          </a:p>
        </p:txBody>
      </p:sp>
      <p:cxnSp>
        <p:nvCxnSpPr>
          <p:cNvPr id="4" name="Connector: Elbow 3"/>
          <p:cNvCxnSpPr>
            <a:stCxn id="22" idx="1"/>
            <a:endCxn id="2" idx="1"/>
          </p:cNvCxnSpPr>
          <p:nvPr/>
        </p:nvCxnSpPr>
        <p:spPr>
          <a:xfrm rot="10800000" flipV="1">
            <a:off x="3276600" y="1056639"/>
            <a:ext cx="601662" cy="1736775"/>
          </a:xfrm>
          <a:prstGeom prst="bentConnector3">
            <a:avLst>
              <a:gd name="adj1" fmla="val 1379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p:cNvCxnSpPr>
            <a:stCxn id="2" idx="3"/>
            <a:endCxn id="23" idx="3"/>
          </p:cNvCxnSpPr>
          <p:nvPr/>
        </p:nvCxnSpPr>
        <p:spPr>
          <a:xfrm flipH="1">
            <a:off x="5570536" y="2793415"/>
            <a:ext cx="944564" cy="1877645"/>
          </a:xfrm>
          <a:prstGeom prst="bentConnector3">
            <a:avLst>
              <a:gd name="adj1" fmla="val -2420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075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en-US"/>
              <a:t>Observation</a:t>
            </a:r>
          </a:p>
        </p:txBody>
      </p:sp>
      <p:sp>
        <p:nvSpPr>
          <p:cNvPr id="300036" name="Text Box 4"/>
          <p:cNvSpPr txBox="1">
            <a:spLocks noChangeArrowheads="1"/>
          </p:cNvSpPr>
          <p:nvPr/>
        </p:nvSpPr>
        <p:spPr bwMode="auto">
          <a:xfrm>
            <a:off x="1524000" y="2209800"/>
            <a:ext cx="6950075" cy="2215991"/>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Describing instruction sequence execution in terms of an initial state and a final state allows us to </a:t>
            </a:r>
            <a:r>
              <a:rPr lang="en-US" altLang="en-US" sz="2000" b="1" dirty="0">
                <a:solidFill>
                  <a:srgbClr val="FF0000"/>
                </a:solidFill>
              </a:rPr>
              <a:t>decompose</a:t>
            </a:r>
            <a:r>
              <a:rPr lang="en-US" altLang="en-US" sz="2000" dirty="0"/>
              <a:t> instruction sequences into individual instructions. Given the initial state of any instruction we can compute its final state, which we can then use as the initial state of the following instruction, and so </a:t>
            </a:r>
            <a:r>
              <a:rPr lang="en-US" altLang="en-US" dirty="0"/>
              <a:t>on. </a:t>
            </a:r>
          </a:p>
          <a:p>
            <a:pPr algn="l"/>
            <a:endParaRPr lang="en-US" altLang="en-US" dirty="0"/>
          </a:p>
          <a:p>
            <a:r>
              <a:rPr lang="en-US" altLang="en-US" sz="2000" dirty="0"/>
              <a:t>state</a:t>
            </a:r>
            <a:r>
              <a:rPr lang="en-US" altLang="en-US" sz="2000" baseline="-25000" dirty="0"/>
              <a:t>0</a:t>
            </a:r>
            <a:r>
              <a:rPr lang="en-US" altLang="en-US" sz="2000" dirty="0"/>
              <a:t> </a:t>
            </a:r>
            <a:r>
              <a:rPr lang="en-US" altLang="en-US" sz="2000" dirty="0">
                <a:sym typeface="Symbol" panose="05050102010706020507" pitchFamily="18" charset="2"/>
              </a:rPr>
              <a:t></a:t>
            </a:r>
            <a:r>
              <a:rPr lang="en-US" altLang="en-US" sz="2000" dirty="0">
                <a:sym typeface="Wingdings" panose="05000000000000000000" pitchFamily="2" charset="2"/>
              </a:rPr>
              <a:t> instr</a:t>
            </a:r>
            <a:r>
              <a:rPr lang="en-US" altLang="en-US" sz="2000" baseline="-25000" dirty="0">
                <a:sym typeface="Wingdings" panose="05000000000000000000" pitchFamily="2" charset="2"/>
              </a:rPr>
              <a:t>1</a:t>
            </a:r>
            <a:r>
              <a:rPr lang="en-US" altLang="en-US" sz="2000" dirty="0">
                <a:sym typeface="Wingdings" panose="05000000000000000000" pitchFamily="2" charset="2"/>
              </a:rPr>
              <a:t> </a:t>
            </a:r>
            <a:r>
              <a:rPr lang="en-US" altLang="en-US" sz="2000" dirty="0">
                <a:sym typeface="Symbol" panose="05050102010706020507" pitchFamily="18" charset="2"/>
              </a:rPr>
              <a:t></a:t>
            </a:r>
            <a:r>
              <a:rPr lang="en-US" altLang="en-US" sz="2000" dirty="0">
                <a:sym typeface="Wingdings" panose="05000000000000000000" pitchFamily="2" charset="2"/>
              </a:rPr>
              <a:t> state</a:t>
            </a:r>
            <a:r>
              <a:rPr lang="en-US" altLang="en-US" sz="2000" baseline="-25000" dirty="0">
                <a:sym typeface="Wingdings" panose="05000000000000000000" pitchFamily="2" charset="2"/>
              </a:rPr>
              <a:t>1</a:t>
            </a:r>
            <a:r>
              <a:rPr lang="en-US" altLang="en-US" sz="2000" dirty="0">
                <a:sym typeface="Wingdings" panose="05000000000000000000" pitchFamily="2" charset="2"/>
              </a:rPr>
              <a:t> </a:t>
            </a:r>
            <a:r>
              <a:rPr lang="en-US" altLang="en-US" sz="2000" dirty="0">
                <a:sym typeface="Symbol" panose="05050102010706020507" pitchFamily="18" charset="2"/>
              </a:rPr>
              <a:t></a:t>
            </a:r>
            <a:r>
              <a:rPr lang="en-US" altLang="en-US" sz="2000" dirty="0">
                <a:sym typeface="Wingdings" panose="05000000000000000000" pitchFamily="2" charset="2"/>
              </a:rPr>
              <a:t> instr</a:t>
            </a:r>
            <a:r>
              <a:rPr lang="en-US" altLang="en-US" sz="2000" baseline="-25000" dirty="0">
                <a:sym typeface="Wingdings" panose="05000000000000000000" pitchFamily="2" charset="2"/>
              </a:rPr>
              <a:t>2</a:t>
            </a:r>
            <a:r>
              <a:rPr lang="en-US" altLang="en-US" sz="2000" dirty="0">
                <a:sym typeface="Wingdings" panose="05000000000000000000" pitchFamily="2" charset="2"/>
              </a:rPr>
              <a:t> </a:t>
            </a:r>
            <a:r>
              <a:rPr lang="en-US" altLang="en-US" sz="2000" dirty="0">
                <a:sym typeface="Symbol" panose="05050102010706020507" pitchFamily="18" charset="2"/>
              </a:rPr>
              <a:t></a:t>
            </a:r>
            <a:r>
              <a:rPr lang="en-US" altLang="en-US" sz="2000" dirty="0">
                <a:sym typeface="Wingdings" panose="05000000000000000000" pitchFamily="2" charset="2"/>
              </a:rPr>
              <a:t> state</a:t>
            </a:r>
            <a:r>
              <a:rPr lang="en-US" altLang="en-US" sz="2000" baseline="-25000" dirty="0">
                <a:sym typeface="Wingdings" panose="05000000000000000000" pitchFamily="2" charset="2"/>
              </a:rPr>
              <a:t>2</a:t>
            </a:r>
            <a:r>
              <a:rPr lang="en-US" altLang="en-US" sz="2000" dirty="0">
                <a:sym typeface="Wingdings" panose="05000000000000000000" pitchFamily="2" charset="2"/>
              </a:rPr>
              <a:t> </a:t>
            </a:r>
            <a:r>
              <a:rPr lang="en-US" altLang="en-US" sz="2000" dirty="0">
                <a:sym typeface="Symbol" panose="05050102010706020507" pitchFamily="18" charset="2"/>
              </a:rPr>
              <a:t></a:t>
            </a:r>
            <a:r>
              <a:rPr lang="en-US" altLang="en-US" sz="2000" dirty="0">
                <a:sym typeface="Wingdings" panose="05000000000000000000" pitchFamily="2" charset="2"/>
              </a:rPr>
              <a:t> …</a:t>
            </a:r>
            <a:endParaRPr lang="en-US" altLang="en-US" sz="2000" dirty="0"/>
          </a:p>
        </p:txBody>
      </p:sp>
    </p:spTree>
    <p:extLst>
      <p:ext uri="{BB962C8B-B14F-4D97-AF65-F5344CB8AC3E}">
        <p14:creationId xmlns:p14="http://schemas.microsoft.com/office/powerpoint/2010/main" val="2093840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609600" y="228600"/>
            <a:ext cx="8077200" cy="2246769"/>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Use a symbol table to describe what it means to execute the following program?</a:t>
            </a:r>
          </a:p>
          <a:p>
            <a:pPr algn="l"/>
            <a:r>
              <a:rPr lang="en-US" altLang="en-US" sz="2000" dirty="0"/>
              <a:t>			</a:t>
            </a:r>
          </a:p>
          <a:p>
            <a:pPr algn="l"/>
            <a:r>
              <a:rPr lang="en-US" altLang="en-US" sz="2000" dirty="0"/>
              <a:t>			</a:t>
            </a:r>
            <a:r>
              <a:rPr lang="en-US" altLang="en-US" sz="2000" dirty="0" err="1"/>
              <a:t>int</a:t>
            </a:r>
            <a:r>
              <a:rPr lang="en-US" altLang="en-US" sz="2000" dirty="0"/>
              <a:t> x, y;</a:t>
            </a:r>
          </a:p>
          <a:p>
            <a:pPr algn="l"/>
            <a:r>
              <a:rPr lang="en-US" altLang="en-US" sz="2000" dirty="0"/>
              <a:t>			x = 1;</a:t>
            </a:r>
          </a:p>
          <a:p>
            <a:pPr algn="l"/>
            <a:r>
              <a:rPr lang="en-US" altLang="en-US" sz="2000" dirty="0"/>
              <a:t>			y = x + 2;</a:t>
            </a:r>
          </a:p>
          <a:p>
            <a:pPr algn="l"/>
            <a:r>
              <a:rPr lang="en-US" altLang="en-US" sz="2000" dirty="0"/>
              <a:t>		      	</a:t>
            </a:r>
          </a:p>
        </p:txBody>
      </p:sp>
      <p:sp>
        <p:nvSpPr>
          <p:cNvPr id="292874" name="Text Box 10"/>
          <p:cNvSpPr txBox="1">
            <a:spLocks noChangeArrowheads="1"/>
          </p:cNvSpPr>
          <p:nvPr/>
        </p:nvSpPr>
        <p:spPr bwMode="auto">
          <a:xfrm>
            <a:off x="304800" y="4926013"/>
            <a:ext cx="7596188" cy="396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t>Question:</a:t>
            </a:r>
            <a:r>
              <a:rPr lang="en-US" altLang="en-US" sz="2000"/>
              <a:t> Is this all that can be said about the execution of the program?</a:t>
            </a:r>
          </a:p>
        </p:txBody>
      </p:sp>
      <p:graphicFrame>
        <p:nvGraphicFramePr>
          <p:cNvPr id="13" name="Table 12"/>
          <p:cNvGraphicFramePr>
            <a:graphicFrameLocks noGrp="1"/>
          </p:cNvGraphicFramePr>
          <p:nvPr>
            <p:extLst>
              <p:ext uri="{D42A27DB-BD31-4B8C-83A1-F6EECF244321}">
                <p14:modId xmlns:p14="http://schemas.microsoft.com/office/powerpoint/2010/main" val="4082567494"/>
              </p:ext>
            </p:extLst>
          </p:nvPr>
        </p:nvGraphicFramePr>
        <p:xfrm>
          <a:off x="1600200" y="3144431"/>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79703734"/>
                    </a:ext>
                  </a:extLst>
                </a:gridCol>
                <a:gridCol w="3048000">
                  <a:extLst>
                    <a:ext uri="{9D8B030D-6E8A-4147-A177-3AD203B41FA5}">
                      <a16:colId xmlns:a16="http://schemas.microsoft.com/office/drawing/2014/main" val="3981091633"/>
                    </a:ext>
                  </a:extLst>
                </a:gridCol>
              </a:tblGrid>
              <a:tr h="370840">
                <a:tc>
                  <a:txBody>
                    <a:bodyPr/>
                    <a:lstStyle/>
                    <a:p>
                      <a:r>
                        <a:rPr lang="en-US" sz="1600" dirty="0"/>
                        <a:t>Variable</a:t>
                      </a:r>
                    </a:p>
                  </a:txBody>
                  <a:tcPr/>
                </a:tc>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x</a:t>
                      </a:r>
                    </a:p>
                  </a:txBody>
                  <a:tcPr/>
                </a:tc>
                <a:tc>
                  <a:txBody>
                    <a:bodyPr/>
                    <a:lstStyle/>
                    <a:p>
                      <a:r>
                        <a:rPr lang="en-US" sz="1600" dirty="0"/>
                        <a:t>1</a:t>
                      </a:r>
                    </a:p>
                  </a:txBody>
                  <a:tcPr/>
                </a:tc>
                <a:extLst>
                  <a:ext uri="{0D108BD9-81ED-4DB2-BD59-A6C34878D82A}">
                    <a16:rowId xmlns:a16="http://schemas.microsoft.com/office/drawing/2014/main" val="220585514"/>
                  </a:ext>
                </a:extLst>
              </a:tr>
              <a:tr h="370840">
                <a:tc>
                  <a:txBody>
                    <a:bodyPr/>
                    <a:lstStyle/>
                    <a:p>
                      <a:r>
                        <a:rPr lang="en-US" sz="1600" dirty="0"/>
                        <a:t>y</a:t>
                      </a:r>
                    </a:p>
                  </a:txBody>
                  <a:tcPr/>
                </a:tc>
                <a:tc>
                  <a:txBody>
                    <a:bodyPr/>
                    <a:lstStyle/>
                    <a:p>
                      <a:r>
                        <a:rPr lang="en-US" sz="1600" dirty="0"/>
                        <a:t>3</a:t>
                      </a:r>
                    </a:p>
                  </a:txBody>
                  <a:tcPr/>
                </a:tc>
                <a:extLst>
                  <a:ext uri="{0D108BD9-81ED-4DB2-BD59-A6C34878D82A}">
                    <a16:rowId xmlns:a16="http://schemas.microsoft.com/office/drawing/2014/main" val="3108650723"/>
                  </a:ext>
                </a:extLst>
              </a:tr>
            </a:tbl>
          </a:graphicData>
        </a:graphic>
      </p:graphicFrame>
    </p:spTree>
    <p:extLst>
      <p:ext uri="{BB962C8B-B14F-4D97-AF65-F5344CB8AC3E}">
        <p14:creationId xmlns:p14="http://schemas.microsoft.com/office/powerpoint/2010/main" val="38648546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3" name="Text Box 7"/>
          <p:cNvSpPr txBox="1">
            <a:spLocks noChangeArrowheads="1"/>
          </p:cNvSpPr>
          <p:nvPr/>
        </p:nvSpPr>
        <p:spPr bwMode="auto">
          <a:xfrm>
            <a:off x="152400" y="725031"/>
            <a:ext cx="8839200" cy="255454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b="1" dirty="0"/>
              <a:t>Answer:</a:t>
            </a:r>
            <a:r>
              <a:rPr lang="en-US" altLang="en-US" sz="2000" dirty="0"/>
              <a:t> No! From the declaration statements, we also know that both x and y are variables that should only be bound to integer values.</a:t>
            </a:r>
          </a:p>
          <a:p>
            <a:pPr algn="l"/>
            <a:endParaRPr lang="en-US" altLang="en-US" sz="2000" dirty="0"/>
          </a:p>
          <a:p>
            <a:pPr algn="l"/>
            <a:r>
              <a:rPr lang="en-US" altLang="en-US" sz="2000" dirty="0"/>
              <a:t>How do we represent this information in our table? There are three possibilities: (1) put the type information in the variable column, (2) put the type information in the value column, or (3) create a new column. </a:t>
            </a:r>
          </a:p>
          <a:p>
            <a:pPr algn="l"/>
            <a:endParaRPr lang="en-US" altLang="en-US" sz="2000" dirty="0"/>
          </a:p>
          <a:p>
            <a:pPr algn="l"/>
            <a:r>
              <a:rPr lang="en-US" altLang="en-US" sz="2000" dirty="0"/>
              <a:t>We will place the type information in the variable column.</a:t>
            </a:r>
          </a:p>
        </p:txBody>
      </p:sp>
      <p:graphicFrame>
        <p:nvGraphicFramePr>
          <p:cNvPr id="11" name="Table 10"/>
          <p:cNvGraphicFramePr>
            <a:graphicFrameLocks noGrp="1"/>
          </p:cNvGraphicFramePr>
          <p:nvPr>
            <p:extLst>
              <p:ext uri="{D42A27DB-BD31-4B8C-83A1-F6EECF244321}">
                <p14:modId xmlns:p14="http://schemas.microsoft.com/office/powerpoint/2010/main" val="3777638734"/>
              </p:ext>
            </p:extLst>
          </p:nvPr>
        </p:nvGraphicFramePr>
        <p:xfrm>
          <a:off x="1676400" y="38100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79703734"/>
                    </a:ext>
                  </a:extLst>
                </a:gridCol>
                <a:gridCol w="3048000">
                  <a:extLst>
                    <a:ext uri="{9D8B030D-6E8A-4147-A177-3AD203B41FA5}">
                      <a16:colId xmlns:a16="http://schemas.microsoft.com/office/drawing/2014/main" val="3981091633"/>
                    </a:ext>
                  </a:extLst>
                </a:gridCol>
              </a:tblGrid>
              <a:tr h="370840">
                <a:tc>
                  <a:txBody>
                    <a:bodyPr/>
                    <a:lstStyle/>
                    <a:p>
                      <a:r>
                        <a:rPr lang="en-US" sz="1600" dirty="0"/>
                        <a:t>Variable</a:t>
                      </a:r>
                    </a:p>
                  </a:txBody>
                  <a:tcPr/>
                </a:tc>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a:t>
                      </a:r>
                      <a:r>
                        <a:rPr lang="en-US" sz="1600" dirty="0" err="1"/>
                        <a:t>x,int</a:t>
                      </a:r>
                      <a:r>
                        <a:rPr lang="en-US" sz="1600" dirty="0"/>
                        <a:t>)</a:t>
                      </a:r>
                    </a:p>
                  </a:txBody>
                  <a:tcPr/>
                </a:tc>
                <a:tc>
                  <a:txBody>
                    <a:bodyPr/>
                    <a:lstStyle/>
                    <a:p>
                      <a:r>
                        <a:rPr lang="en-US" sz="1600" dirty="0"/>
                        <a:t>1</a:t>
                      </a:r>
                    </a:p>
                  </a:txBody>
                  <a:tcPr/>
                </a:tc>
                <a:extLst>
                  <a:ext uri="{0D108BD9-81ED-4DB2-BD59-A6C34878D82A}">
                    <a16:rowId xmlns:a16="http://schemas.microsoft.com/office/drawing/2014/main" val="220585514"/>
                  </a:ext>
                </a:extLst>
              </a:tr>
              <a:tr h="370840">
                <a:tc>
                  <a:txBody>
                    <a:bodyPr/>
                    <a:lstStyle/>
                    <a:p>
                      <a:r>
                        <a:rPr lang="en-US" sz="1600" dirty="0"/>
                        <a:t>(</a:t>
                      </a:r>
                      <a:r>
                        <a:rPr lang="en-US" sz="1600" dirty="0" err="1"/>
                        <a:t>y,int</a:t>
                      </a:r>
                      <a:r>
                        <a:rPr lang="en-US" sz="1600" dirty="0"/>
                        <a:t>)</a:t>
                      </a:r>
                    </a:p>
                  </a:txBody>
                  <a:tcPr/>
                </a:tc>
                <a:tc>
                  <a:txBody>
                    <a:bodyPr/>
                    <a:lstStyle/>
                    <a:p>
                      <a:r>
                        <a:rPr lang="en-US" sz="1600" dirty="0"/>
                        <a:t>3</a:t>
                      </a:r>
                    </a:p>
                  </a:txBody>
                  <a:tcPr/>
                </a:tc>
                <a:extLst>
                  <a:ext uri="{0D108BD9-81ED-4DB2-BD59-A6C34878D82A}">
                    <a16:rowId xmlns:a16="http://schemas.microsoft.com/office/drawing/2014/main" val="3108650723"/>
                  </a:ext>
                </a:extLst>
              </a:tr>
            </a:tbl>
          </a:graphicData>
        </a:graphic>
      </p:graphicFrame>
    </p:spTree>
    <p:extLst>
      <p:ext uri="{BB962C8B-B14F-4D97-AF65-F5344CB8AC3E}">
        <p14:creationId xmlns:p14="http://schemas.microsoft.com/office/powerpoint/2010/main" val="751271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609600" y="228600"/>
            <a:ext cx="8077200" cy="19389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Using our extended table notation, describe what it means to execute the following instruction sequence.</a:t>
            </a:r>
          </a:p>
          <a:p>
            <a:pPr algn="l"/>
            <a:r>
              <a:rPr lang="en-US" altLang="en-US" sz="2000" dirty="0"/>
              <a:t>			</a:t>
            </a:r>
          </a:p>
          <a:p>
            <a:pPr algn="l"/>
            <a:r>
              <a:rPr lang="en-US" altLang="en-US" sz="2000" dirty="0"/>
              <a:t>			</a:t>
            </a:r>
            <a:r>
              <a:rPr lang="en-US" altLang="en-US" sz="2000" dirty="0" err="1"/>
              <a:t>int</a:t>
            </a:r>
            <a:r>
              <a:rPr lang="en-US" altLang="en-US" sz="2000" dirty="0"/>
              <a:t> x;</a:t>
            </a:r>
          </a:p>
          <a:p>
            <a:pPr algn="l"/>
            <a:r>
              <a:rPr lang="en-US" altLang="en-US" sz="2000" dirty="0"/>
              <a:t>			</a:t>
            </a:r>
            <a:r>
              <a:rPr lang="en-US" altLang="en-US" sz="2000" dirty="0" err="1"/>
              <a:t>int</a:t>
            </a:r>
            <a:r>
              <a:rPr lang="en-US" altLang="en-US" sz="2000" dirty="0"/>
              <a:t> y;</a:t>
            </a:r>
          </a:p>
          <a:p>
            <a:pPr algn="l"/>
            <a:r>
              <a:rPr lang="en-US" altLang="en-US" sz="2000" dirty="0"/>
              <a:t>					      	</a:t>
            </a:r>
          </a:p>
        </p:txBody>
      </p:sp>
      <p:sp>
        <p:nvSpPr>
          <p:cNvPr id="302089" name="Text Box 9"/>
          <p:cNvSpPr txBox="1">
            <a:spLocks noChangeArrowheads="1"/>
          </p:cNvSpPr>
          <p:nvPr/>
        </p:nvSpPr>
        <p:spPr bwMode="auto">
          <a:xfrm>
            <a:off x="685800" y="4800600"/>
            <a:ext cx="8001000" cy="70788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b="1" dirty="0"/>
              <a:t>Question:</a:t>
            </a:r>
            <a:r>
              <a:rPr lang="en-US" altLang="en-US" sz="2000" dirty="0"/>
              <a:t> What value should be bound to a variable that has not been initialized?</a:t>
            </a:r>
          </a:p>
        </p:txBody>
      </p:sp>
      <p:graphicFrame>
        <p:nvGraphicFramePr>
          <p:cNvPr id="12" name="Table 11"/>
          <p:cNvGraphicFramePr>
            <a:graphicFrameLocks noGrp="1"/>
          </p:cNvGraphicFramePr>
          <p:nvPr>
            <p:extLst>
              <p:ext uri="{D42A27DB-BD31-4B8C-83A1-F6EECF244321}">
                <p14:modId xmlns:p14="http://schemas.microsoft.com/office/powerpoint/2010/main" val="3603652808"/>
              </p:ext>
            </p:extLst>
          </p:nvPr>
        </p:nvGraphicFramePr>
        <p:xfrm>
          <a:off x="1638300" y="27432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79703734"/>
                    </a:ext>
                  </a:extLst>
                </a:gridCol>
                <a:gridCol w="3048000">
                  <a:extLst>
                    <a:ext uri="{9D8B030D-6E8A-4147-A177-3AD203B41FA5}">
                      <a16:colId xmlns:a16="http://schemas.microsoft.com/office/drawing/2014/main" val="3981091633"/>
                    </a:ext>
                  </a:extLst>
                </a:gridCol>
              </a:tblGrid>
              <a:tr h="370840">
                <a:tc>
                  <a:txBody>
                    <a:bodyPr/>
                    <a:lstStyle/>
                    <a:p>
                      <a:r>
                        <a:rPr lang="en-US" sz="1600" dirty="0"/>
                        <a:t>Variable</a:t>
                      </a:r>
                    </a:p>
                  </a:txBody>
                  <a:tcPr/>
                </a:tc>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a:t>
                      </a:r>
                      <a:r>
                        <a:rPr lang="en-US" sz="1600" dirty="0" err="1"/>
                        <a:t>x,int</a:t>
                      </a:r>
                      <a:r>
                        <a:rPr lang="en-US" sz="1600" dirty="0"/>
                        <a:t>)</a:t>
                      </a:r>
                    </a:p>
                  </a:txBody>
                  <a:tcPr/>
                </a:tc>
                <a:tc>
                  <a:txBody>
                    <a:bodyPr/>
                    <a:lstStyle/>
                    <a:p>
                      <a:r>
                        <a:rPr lang="en-US" sz="1600" dirty="0"/>
                        <a:t>?</a:t>
                      </a:r>
                    </a:p>
                  </a:txBody>
                  <a:tcPr/>
                </a:tc>
                <a:extLst>
                  <a:ext uri="{0D108BD9-81ED-4DB2-BD59-A6C34878D82A}">
                    <a16:rowId xmlns:a16="http://schemas.microsoft.com/office/drawing/2014/main" val="220585514"/>
                  </a:ext>
                </a:extLst>
              </a:tr>
              <a:tr h="370840">
                <a:tc>
                  <a:txBody>
                    <a:bodyPr/>
                    <a:lstStyle/>
                    <a:p>
                      <a:r>
                        <a:rPr lang="en-US" sz="1600" dirty="0"/>
                        <a:t>(</a:t>
                      </a:r>
                      <a:r>
                        <a:rPr lang="en-US" sz="1600" dirty="0" err="1"/>
                        <a:t>y,int</a:t>
                      </a:r>
                      <a:r>
                        <a:rPr lang="en-US" sz="1600" dirty="0"/>
                        <a:t>)</a:t>
                      </a:r>
                    </a:p>
                  </a:txBody>
                  <a:tcPr/>
                </a:tc>
                <a:tc>
                  <a:txBody>
                    <a:bodyPr/>
                    <a:lstStyle/>
                    <a:p>
                      <a:r>
                        <a:rPr lang="en-US" sz="1600" dirty="0"/>
                        <a:t>?</a:t>
                      </a:r>
                    </a:p>
                  </a:txBody>
                  <a:tcPr/>
                </a:tc>
                <a:extLst>
                  <a:ext uri="{0D108BD9-81ED-4DB2-BD59-A6C34878D82A}">
                    <a16:rowId xmlns:a16="http://schemas.microsoft.com/office/drawing/2014/main" val="3108650723"/>
                  </a:ext>
                </a:extLst>
              </a:tr>
            </a:tbl>
          </a:graphicData>
        </a:graphic>
      </p:graphicFrame>
    </p:spTree>
    <p:extLst>
      <p:ext uri="{BB962C8B-B14F-4D97-AF65-F5344CB8AC3E}">
        <p14:creationId xmlns:p14="http://schemas.microsoft.com/office/powerpoint/2010/main" val="3181819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en-US" dirty="0"/>
              <a:t>A Richer Representation</a:t>
            </a:r>
          </a:p>
        </p:txBody>
      </p:sp>
      <p:sp>
        <p:nvSpPr>
          <p:cNvPr id="303124" name="AutoShape 20"/>
          <p:cNvSpPr>
            <a:spLocks noChangeArrowheads="1"/>
          </p:cNvSpPr>
          <p:nvPr/>
        </p:nvSpPr>
        <p:spPr bwMode="auto">
          <a:xfrm>
            <a:off x="3886200" y="4378960"/>
            <a:ext cx="1600200" cy="381000"/>
          </a:xfrm>
          <a:prstGeom prst="leftRightArrow">
            <a:avLst>
              <a:gd name="adj1" fmla="val 50000"/>
              <a:gd name="adj2" fmla="val 84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5" name="Text Box 21"/>
          <p:cNvSpPr txBox="1">
            <a:spLocks noChangeArrowheads="1"/>
          </p:cNvSpPr>
          <p:nvPr/>
        </p:nvSpPr>
        <p:spPr bwMode="auto">
          <a:xfrm>
            <a:off x="428625" y="5562600"/>
            <a:ext cx="8334375" cy="8223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Question:</a:t>
            </a:r>
            <a:r>
              <a:rPr lang="en-US" altLang="en-US"/>
              <a:t> How do we preserve the “connection” between variables and their values?</a:t>
            </a:r>
          </a:p>
        </p:txBody>
      </p:sp>
      <p:graphicFrame>
        <p:nvGraphicFramePr>
          <p:cNvPr id="23" name="Table 22"/>
          <p:cNvGraphicFramePr>
            <a:graphicFrameLocks noGrp="1"/>
          </p:cNvGraphicFramePr>
          <p:nvPr>
            <p:extLst>
              <p:ext uri="{D42A27DB-BD31-4B8C-83A1-F6EECF244321}">
                <p14:modId xmlns:p14="http://schemas.microsoft.com/office/powerpoint/2010/main" val="1631660758"/>
              </p:ext>
            </p:extLst>
          </p:nvPr>
        </p:nvGraphicFramePr>
        <p:xfrm>
          <a:off x="1681162" y="196596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79703734"/>
                    </a:ext>
                  </a:extLst>
                </a:gridCol>
                <a:gridCol w="3048000">
                  <a:extLst>
                    <a:ext uri="{9D8B030D-6E8A-4147-A177-3AD203B41FA5}">
                      <a16:colId xmlns:a16="http://schemas.microsoft.com/office/drawing/2014/main" val="3981091633"/>
                    </a:ext>
                  </a:extLst>
                </a:gridCol>
              </a:tblGrid>
              <a:tr h="370840">
                <a:tc>
                  <a:txBody>
                    <a:bodyPr/>
                    <a:lstStyle/>
                    <a:p>
                      <a:r>
                        <a:rPr lang="en-US" sz="1600" dirty="0"/>
                        <a:t>Variable</a:t>
                      </a:r>
                    </a:p>
                  </a:txBody>
                  <a:tcPr/>
                </a:tc>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a:t>
                      </a:r>
                      <a:r>
                        <a:rPr lang="en-US" sz="1600" dirty="0" err="1"/>
                        <a:t>x,int</a:t>
                      </a:r>
                      <a:r>
                        <a:rPr lang="en-US" sz="1600" dirty="0"/>
                        <a:t>)</a:t>
                      </a:r>
                    </a:p>
                  </a:txBody>
                  <a:tcPr/>
                </a:tc>
                <a:tc>
                  <a:txBody>
                    <a:bodyPr/>
                    <a:lstStyle/>
                    <a:p>
                      <a:r>
                        <a:rPr lang="en-US" sz="1600" dirty="0"/>
                        <a:t>1</a:t>
                      </a:r>
                    </a:p>
                  </a:txBody>
                  <a:tcPr/>
                </a:tc>
                <a:extLst>
                  <a:ext uri="{0D108BD9-81ED-4DB2-BD59-A6C34878D82A}">
                    <a16:rowId xmlns:a16="http://schemas.microsoft.com/office/drawing/2014/main" val="220585514"/>
                  </a:ext>
                </a:extLst>
              </a:tr>
              <a:tr h="370840">
                <a:tc>
                  <a:txBody>
                    <a:bodyPr/>
                    <a:lstStyle/>
                    <a:p>
                      <a:r>
                        <a:rPr lang="en-US" sz="1600" dirty="0"/>
                        <a:t>(</a:t>
                      </a:r>
                      <a:r>
                        <a:rPr lang="en-US" sz="1600" dirty="0" err="1"/>
                        <a:t>y,int</a:t>
                      </a:r>
                      <a:r>
                        <a:rPr lang="en-US" sz="1600" dirty="0"/>
                        <a:t>)</a:t>
                      </a:r>
                    </a:p>
                  </a:txBody>
                  <a:tcPr/>
                </a:tc>
                <a:tc>
                  <a:txBody>
                    <a:bodyPr/>
                    <a:lstStyle/>
                    <a:p>
                      <a:r>
                        <a:rPr lang="en-US" sz="1600" dirty="0"/>
                        <a:t>3</a:t>
                      </a:r>
                    </a:p>
                  </a:txBody>
                  <a:tcPr/>
                </a:tc>
                <a:extLst>
                  <a:ext uri="{0D108BD9-81ED-4DB2-BD59-A6C34878D82A}">
                    <a16:rowId xmlns:a16="http://schemas.microsoft.com/office/drawing/2014/main" val="3108650723"/>
                  </a:ext>
                </a:extLst>
              </a:tr>
              <a:tr h="370840">
                <a:tc>
                  <a:txBody>
                    <a:bodyPr/>
                    <a:lstStyle/>
                    <a:p>
                      <a:r>
                        <a:rPr lang="en-US" sz="1600" dirty="0"/>
                        <a:t>(</a:t>
                      </a:r>
                      <a:r>
                        <a:rPr lang="en-US" sz="1600" dirty="0" err="1"/>
                        <a:t>z,int</a:t>
                      </a:r>
                      <a:r>
                        <a:rPr lang="en-US" sz="1600" dirty="0"/>
                        <a:t>)</a:t>
                      </a:r>
                    </a:p>
                  </a:txBody>
                  <a:tcPr/>
                </a:tc>
                <a:tc>
                  <a:txBody>
                    <a:bodyPr/>
                    <a:lstStyle/>
                    <a:p>
                      <a:r>
                        <a:rPr lang="en-US" sz="1600" dirty="0"/>
                        <a:t>1</a:t>
                      </a:r>
                    </a:p>
                  </a:txBody>
                  <a:tcPr/>
                </a:tc>
                <a:extLst>
                  <a:ext uri="{0D108BD9-81ED-4DB2-BD59-A6C34878D82A}">
                    <a16:rowId xmlns:a16="http://schemas.microsoft.com/office/drawing/2014/main" val="383514796"/>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96698115"/>
              </p:ext>
            </p:extLst>
          </p:nvPr>
        </p:nvGraphicFramePr>
        <p:xfrm>
          <a:off x="2518909" y="3850195"/>
          <a:ext cx="1138691" cy="1483360"/>
        </p:xfrm>
        <a:graphic>
          <a:graphicData uri="http://schemas.openxmlformats.org/drawingml/2006/table">
            <a:tbl>
              <a:tblPr firstRow="1" bandRow="1">
                <a:tableStyleId>{5C22544A-7EE6-4342-B048-85BDC9FD1C3A}</a:tableStyleId>
              </a:tblPr>
              <a:tblGrid>
                <a:gridCol w="1138691">
                  <a:extLst>
                    <a:ext uri="{9D8B030D-6E8A-4147-A177-3AD203B41FA5}">
                      <a16:colId xmlns:a16="http://schemas.microsoft.com/office/drawing/2014/main" val="2979703734"/>
                    </a:ext>
                  </a:extLst>
                </a:gridCol>
              </a:tblGrid>
              <a:tr h="370840">
                <a:tc>
                  <a:txBody>
                    <a:bodyPr/>
                    <a:lstStyle/>
                    <a:p>
                      <a:r>
                        <a:rPr lang="en-US" sz="1600" dirty="0"/>
                        <a:t>Variable</a:t>
                      </a:r>
                    </a:p>
                  </a:txBody>
                  <a:tcPr/>
                </a:tc>
                <a:extLst>
                  <a:ext uri="{0D108BD9-81ED-4DB2-BD59-A6C34878D82A}">
                    <a16:rowId xmlns:a16="http://schemas.microsoft.com/office/drawing/2014/main" val="1816374431"/>
                  </a:ext>
                </a:extLst>
              </a:tr>
              <a:tr h="370840">
                <a:tc>
                  <a:txBody>
                    <a:bodyPr/>
                    <a:lstStyle/>
                    <a:p>
                      <a:r>
                        <a:rPr lang="en-US" sz="1600" dirty="0"/>
                        <a:t>(</a:t>
                      </a:r>
                      <a:r>
                        <a:rPr lang="en-US" sz="1600" dirty="0" err="1"/>
                        <a:t>x,int</a:t>
                      </a:r>
                      <a:r>
                        <a:rPr lang="en-US" sz="1600" dirty="0"/>
                        <a:t>)</a:t>
                      </a:r>
                    </a:p>
                  </a:txBody>
                  <a:tcPr/>
                </a:tc>
                <a:extLst>
                  <a:ext uri="{0D108BD9-81ED-4DB2-BD59-A6C34878D82A}">
                    <a16:rowId xmlns:a16="http://schemas.microsoft.com/office/drawing/2014/main" val="220585514"/>
                  </a:ext>
                </a:extLst>
              </a:tr>
              <a:tr h="370840">
                <a:tc>
                  <a:txBody>
                    <a:bodyPr/>
                    <a:lstStyle/>
                    <a:p>
                      <a:r>
                        <a:rPr lang="en-US" sz="1600" dirty="0"/>
                        <a:t>(</a:t>
                      </a:r>
                      <a:r>
                        <a:rPr lang="en-US" sz="1600" dirty="0" err="1"/>
                        <a:t>y,int</a:t>
                      </a:r>
                      <a:r>
                        <a:rPr lang="en-US" sz="1600" dirty="0"/>
                        <a:t>)</a:t>
                      </a:r>
                    </a:p>
                  </a:txBody>
                  <a:tcPr/>
                </a:tc>
                <a:extLst>
                  <a:ext uri="{0D108BD9-81ED-4DB2-BD59-A6C34878D82A}">
                    <a16:rowId xmlns:a16="http://schemas.microsoft.com/office/drawing/2014/main" val="3108650723"/>
                  </a:ext>
                </a:extLst>
              </a:tr>
              <a:tr h="370840">
                <a:tc>
                  <a:txBody>
                    <a:bodyPr/>
                    <a:lstStyle/>
                    <a:p>
                      <a:r>
                        <a:rPr lang="en-US" sz="1600" dirty="0"/>
                        <a:t>(</a:t>
                      </a:r>
                      <a:r>
                        <a:rPr lang="en-US" sz="1600" dirty="0" err="1"/>
                        <a:t>z,int</a:t>
                      </a:r>
                      <a:r>
                        <a:rPr lang="en-US" sz="1600" dirty="0"/>
                        <a:t>)</a:t>
                      </a:r>
                    </a:p>
                  </a:txBody>
                  <a:tcPr/>
                </a:tc>
                <a:extLst>
                  <a:ext uri="{0D108BD9-81ED-4DB2-BD59-A6C34878D82A}">
                    <a16:rowId xmlns:a16="http://schemas.microsoft.com/office/drawing/2014/main" val="383514796"/>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704765965"/>
              </p:ext>
            </p:extLst>
          </p:nvPr>
        </p:nvGraphicFramePr>
        <p:xfrm>
          <a:off x="5715000" y="3810000"/>
          <a:ext cx="914400" cy="1483360"/>
        </p:xfrm>
        <a:graphic>
          <a:graphicData uri="http://schemas.openxmlformats.org/drawingml/2006/table">
            <a:tbl>
              <a:tblPr firstRow="1" bandRow="1">
                <a:tableStyleId>{93296810-A885-4BE3-A3E7-6D5BEEA58F35}</a:tableStyleId>
              </a:tblPr>
              <a:tblGrid>
                <a:gridCol w="914400">
                  <a:extLst>
                    <a:ext uri="{9D8B030D-6E8A-4147-A177-3AD203B41FA5}">
                      <a16:colId xmlns:a16="http://schemas.microsoft.com/office/drawing/2014/main" val="3981091633"/>
                    </a:ext>
                  </a:extLst>
                </a:gridCol>
              </a:tblGrid>
              <a:tr h="370840">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1</a:t>
                      </a:r>
                    </a:p>
                  </a:txBody>
                  <a:tcPr/>
                </a:tc>
                <a:extLst>
                  <a:ext uri="{0D108BD9-81ED-4DB2-BD59-A6C34878D82A}">
                    <a16:rowId xmlns:a16="http://schemas.microsoft.com/office/drawing/2014/main" val="220585514"/>
                  </a:ext>
                </a:extLst>
              </a:tr>
              <a:tr h="370840">
                <a:tc>
                  <a:txBody>
                    <a:bodyPr/>
                    <a:lstStyle/>
                    <a:p>
                      <a:r>
                        <a:rPr lang="en-US" sz="1600" dirty="0"/>
                        <a:t>3</a:t>
                      </a:r>
                    </a:p>
                  </a:txBody>
                  <a:tcPr/>
                </a:tc>
                <a:extLst>
                  <a:ext uri="{0D108BD9-81ED-4DB2-BD59-A6C34878D82A}">
                    <a16:rowId xmlns:a16="http://schemas.microsoft.com/office/drawing/2014/main" val="3108650723"/>
                  </a:ext>
                </a:extLst>
              </a:tr>
              <a:tr h="370840">
                <a:tc>
                  <a:txBody>
                    <a:bodyPr/>
                    <a:lstStyle/>
                    <a:p>
                      <a:r>
                        <a:rPr lang="en-US" sz="1600" dirty="0"/>
                        <a:t>1</a:t>
                      </a:r>
                    </a:p>
                  </a:txBody>
                  <a:tcPr/>
                </a:tc>
                <a:extLst>
                  <a:ext uri="{0D108BD9-81ED-4DB2-BD59-A6C34878D82A}">
                    <a16:rowId xmlns:a16="http://schemas.microsoft.com/office/drawing/2014/main" val="383514796"/>
                  </a:ext>
                </a:extLst>
              </a:tr>
            </a:tbl>
          </a:graphicData>
        </a:graphic>
      </p:graphicFrame>
    </p:spTree>
    <p:extLst>
      <p:ext uri="{BB962C8B-B14F-4D97-AF65-F5344CB8AC3E}">
        <p14:creationId xmlns:p14="http://schemas.microsoft.com/office/powerpoint/2010/main" val="17559567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42" name="Text Box 14"/>
          <p:cNvSpPr txBox="1">
            <a:spLocks noChangeArrowheads="1"/>
          </p:cNvSpPr>
          <p:nvPr/>
        </p:nvSpPr>
        <p:spPr bwMode="auto">
          <a:xfrm>
            <a:off x="1579563" y="3810000"/>
            <a:ext cx="1773237"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Environment</a:t>
            </a:r>
          </a:p>
        </p:txBody>
      </p:sp>
      <p:sp>
        <p:nvSpPr>
          <p:cNvPr id="304147" name="Text Box 19"/>
          <p:cNvSpPr txBox="1">
            <a:spLocks noChangeArrowheads="1"/>
          </p:cNvSpPr>
          <p:nvPr/>
        </p:nvSpPr>
        <p:spPr bwMode="auto">
          <a:xfrm>
            <a:off x="6096000" y="3810000"/>
            <a:ext cx="827088"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Store</a:t>
            </a:r>
          </a:p>
        </p:txBody>
      </p:sp>
      <p:sp>
        <p:nvSpPr>
          <p:cNvPr id="304153" name="AutoShape 25"/>
          <p:cNvSpPr>
            <a:spLocks noChangeArrowheads="1"/>
          </p:cNvSpPr>
          <p:nvPr/>
        </p:nvSpPr>
        <p:spPr bwMode="auto">
          <a:xfrm>
            <a:off x="2209800" y="2819400"/>
            <a:ext cx="457200" cy="762000"/>
          </a:xfrm>
          <a:prstGeom prst="downArrow">
            <a:avLst>
              <a:gd name="adj1" fmla="val 50000"/>
              <a:gd name="adj2" fmla="val 4166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54" name="AutoShape 26"/>
          <p:cNvSpPr>
            <a:spLocks noChangeArrowheads="1"/>
          </p:cNvSpPr>
          <p:nvPr/>
        </p:nvSpPr>
        <p:spPr bwMode="auto">
          <a:xfrm>
            <a:off x="6324600" y="2743200"/>
            <a:ext cx="457200" cy="762000"/>
          </a:xfrm>
          <a:prstGeom prst="downArrow">
            <a:avLst>
              <a:gd name="adj1" fmla="val 50000"/>
              <a:gd name="adj2" fmla="val 4166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1801514025"/>
              </p:ext>
            </p:extLst>
          </p:nvPr>
        </p:nvGraphicFramePr>
        <p:xfrm>
          <a:off x="1300956" y="4224020"/>
          <a:ext cx="1905000" cy="1483360"/>
        </p:xfrm>
        <a:graphic>
          <a:graphicData uri="http://schemas.openxmlformats.org/drawingml/2006/table">
            <a:tbl>
              <a:tblPr firstRow="1" bandRow="1">
                <a:tableStyleId>{5C22544A-7EE6-4342-B048-85BDC9FD1C3A}</a:tableStyleId>
              </a:tblPr>
              <a:tblGrid>
                <a:gridCol w="908844">
                  <a:extLst>
                    <a:ext uri="{9D8B030D-6E8A-4147-A177-3AD203B41FA5}">
                      <a16:colId xmlns:a16="http://schemas.microsoft.com/office/drawing/2014/main" val="2979703734"/>
                    </a:ext>
                  </a:extLst>
                </a:gridCol>
                <a:gridCol w="996156">
                  <a:extLst>
                    <a:ext uri="{9D8B030D-6E8A-4147-A177-3AD203B41FA5}">
                      <a16:colId xmlns:a16="http://schemas.microsoft.com/office/drawing/2014/main" val="3159252545"/>
                    </a:ext>
                  </a:extLst>
                </a:gridCol>
              </a:tblGrid>
              <a:tr h="370840">
                <a:tc>
                  <a:txBody>
                    <a:bodyPr/>
                    <a:lstStyle/>
                    <a:p>
                      <a:r>
                        <a:rPr lang="en-US" sz="1600" dirty="0"/>
                        <a:t>Variable</a:t>
                      </a:r>
                    </a:p>
                  </a:txBody>
                  <a:tcPr/>
                </a:tc>
                <a:tc>
                  <a:txBody>
                    <a:bodyPr/>
                    <a:lstStyle/>
                    <a:p>
                      <a:r>
                        <a:rPr lang="en-US" sz="1600" dirty="0"/>
                        <a:t>Contents</a:t>
                      </a:r>
                    </a:p>
                  </a:txBody>
                  <a:tcPr/>
                </a:tc>
                <a:extLst>
                  <a:ext uri="{0D108BD9-81ED-4DB2-BD59-A6C34878D82A}">
                    <a16:rowId xmlns:a16="http://schemas.microsoft.com/office/drawing/2014/main" val="1816374431"/>
                  </a:ext>
                </a:extLst>
              </a:tr>
              <a:tr h="370840">
                <a:tc>
                  <a:txBody>
                    <a:bodyPr/>
                    <a:lstStyle/>
                    <a:p>
                      <a:r>
                        <a:rPr lang="en-US" sz="1600" dirty="0"/>
                        <a:t>x</a:t>
                      </a:r>
                    </a:p>
                  </a:txBody>
                  <a:tcPr/>
                </a:tc>
                <a:tc>
                  <a:txBody>
                    <a:bodyPr/>
                    <a:lstStyle/>
                    <a:p>
                      <a:r>
                        <a:rPr lang="en-US" sz="1600" dirty="0"/>
                        <a:t>(int,1)</a:t>
                      </a:r>
                    </a:p>
                  </a:txBody>
                  <a:tcPr/>
                </a:tc>
                <a:extLst>
                  <a:ext uri="{0D108BD9-81ED-4DB2-BD59-A6C34878D82A}">
                    <a16:rowId xmlns:a16="http://schemas.microsoft.com/office/drawing/2014/main" val="220585514"/>
                  </a:ext>
                </a:extLst>
              </a:tr>
              <a:tr h="370840">
                <a:tc>
                  <a:txBody>
                    <a:bodyPr/>
                    <a:lstStyle/>
                    <a:p>
                      <a:r>
                        <a:rPr lang="en-US" sz="1600" dirty="0"/>
                        <a:t>y</a:t>
                      </a:r>
                    </a:p>
                  </a:txBody>
                  <a:tcPr/>
                </a:tc>
                <a:tc>
                  <a:txBody>
                    <a:bodyPr/>
                    <a:lstStyle/>
                    <a:p>
                      <a:r>
                        <a:rPr lang="en-US" sz="1600" dirty="0"/>
                        <a:t>(int,2)</a:t>
                      </a:r>
                    </a:p>
                  </a:txBody>
                  <a:tcPr/>
                </a:tc>
                <a:extLst>
                  <a:ext uri="{0D108BD9-81ED-4DB2-BD59-A6C34878D82A}">
                    <a16:rowId xmlns:a16="http://schemas.microsoft.com/office/drawing/2014/main" val="3108650723"/>
                  </a:ext>
                </a:extLst>
              </a:tr>
              <a:tr h="370840">
                <a:tc>
                  <a:txBody>
                    <a:bodyPr/>
                    <a:lstStyle/>
                    <a:p>
                      <a:r>
                        <a:rPr lang="en-US" sz="1600" dirty="0"/>
                        <a:t>z</a:t>
                      </a:r>
                    </a:p>
                  </a:txBody>
                  <a:tcPr/>
                </a:tc>
                <a:tc>
                  <a:txBody>
                    <a:bodyPr/>
                    <a:lstStyle/>
                    <a:p>
                      <a:r>
                        <a:rPr lang="en-US" sz="1600" dirty="0"/>
                        <a:t>(int,3)</a:t>
                      </a:r>
                    </a:p>
                  </a:txBody>
                  <a:tcPr/>
                </a:tc>
                <a:extLst>
                  <a:ext uri="{0D108BD9-81ED-4DB2-BD59-A6C34878D82A}">
                    <a16:rowId xmlns:a16="http://schemas.microsoft.com/office/drawing/2014/main" val="383514796"/>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027443492"/>
              </p:ext>
            </p:extLst>
          </p:nvPr>
        </p:nvGraphicFramePr>
        <p:xfrm>
          <a:off x="5599112" y="4267200"/>
          <a:ext cx="1905000" cy="1483360"/>
        </p:xfrm>
        <a:graphic>
          <a:graphicData uri="http://schemas.openxmlformats.org/drawingml/2006/table">
            <a:tbl>
              <a:tblPr firstRow="1" bandRow="1">
                <a:tableStyleId>{5C22544A-7EE6-4342-B048-85BDC9FD1C3A}</a:tableStyleId>
              </a:tblPr>
              <a:tblGrid>
                <a:gridCol w="954088">
                  <a:extLst>
                    <a:ext uri="{9D8B030D-6E8A-4147-A177-3AD203B41FA5}">
                      <a16:colId xmlns:a16="http://schemas.microsoft.com/office/drawing/2014/main" val="2979703734"/>
                    </a:ext>
                  </a:extLst>
                </a:gridCol>
                <a:gridCol w="950912">
                  <a:extLst>
                    <a:ext uri="{9D8B030D-6E8A-4147-A177-3AD203B41FA5}">
                      <a16:colId xmlns:a16="http://schemas.microsoft.com/office/drawing/2014/main" val="3159252545"/>
                    </a:ext>
                  </a:extLst>
                </a:gridCol>
              </a:tblGrid>
              <a:tr h="370840">
                <a:tc>
                  <a:txBody>
                    <a:bodyPr/>
                    <a:lstStyle/>
                    <a:p>
                      <a:r>
                        <a:rPr lang="en-US" sz="1600" dirty="0"/>
                        <a:t>Address</a:t>
                      </a:r>
                    </a:p>
                  </a:txBody>
                  <a:tcPr/>
                </a:tc>
                <a:tc>
                  <a:txBody>
                    <a:bodyPr/>
                    <a:lstStyle/>
                    <a:p>
                      <a:r>
                        <a:rPr lang="en-US" sz="1600" dirty="0"/>
                        <a:t>Contents</a:t>
                      </a:r>
                    </a:p>
                  </a:txBody>
                  <a:tcPr/>
                </a:tc>
                <a:extLst>
                  <a:ext uri="{0D108BD9-81ED-4DB2-BD59-A6C34878D82A}">
                    <a16:rowId xmlns:a16="http://schemas.microsoft.com/office/drawing/2014/main" val="1816374431"/>
                  </a:ext>
                </a:extLst>
              </a:tr>
              <a:tr h="370840">
                <a:tc>
                  <a:txBody>
                    <a:bodyPr/>
                    <a:lstStyle/>
                    <a:p>
                      <a:r>
                        <a:rPr lang="en-US" sz="1600" dirty="0"/>
                        <a:t>1</a:t>
                      </a:r>
                    </a:p>
                  </a:txBody>
                  <a:tcPr/>
                </a:tc>
                <a:tc>
                  <a:txBody>
                    <a:bodyPr/>
                    <a:lstStyle/>
                    <a:p>
                      <a:r>
                        <a:rPr lang="en-US" sz="1600" dirty="0"/>
                        <a:t>1</a:t>
                      </a:r>
                    </a:p>
                  </a:txBody>
                  <a:tcPr/>
                </a:tc>
                <a:extLst>
                  <a:ext uri="{0D108BD9-81ED-4DB2-BD59-A6C34878D82A}">
                    <a16:rowId xmlns:a16="http://schemas.microsoft.com/office/drawing/2014/main" val="220585514"/>
                  </a:ext>
                </a:extLst>
              </a:tr>
              <a:tr h="370840">
                <a:tc>
                  <a:txBody>
                    <a:bodyPr/>
                    <a:lstStyle/>
                    <a:p>
                      <a:r>
                        <a:rPr lang="en-US" sz="1600" dirty="0"/>
                        <a:t>2</a:t>
                      </a:r>
                    </a:p>
                  </a:txBody>
                  <a:tcPr/>
                </a:tc>
                <a:tc>
                  <a:txBody>
                    <a:bodyPr/>
                    <a:lstStyle/>
                    <a:p>
                      <a:r>
                        <a:rPr lang="en-US" sz="1600" dirty="0"/>
                        <a:t>3</a:t>
                      </a:r>
                    </a:p>
                  </a:txBody>
                  <a:tcPr/>
                </a:tc>
                <a:extLst>
                  <a:ext uri="{0D108BD9-81ED-4DB2-BD59-A6C34878D82A}">
                    <a16:rowId xmlns:a16="http://schemas.microsoft.com/office/drawing/2014/main" val="3108650723"/>
                  </a:ext>
                </a:extLst>
              </a:tr>
              <a:tr h="370840">
                <a:tc>
                  <a:txBody>
                    <a:bodyPr/>
                    <a:lstStyle/>
                    <a:p>
                      <a:r>
                        <a:rPr lang="en-US" sz="1600" dirty="0"/>
                        <a:t>3</a:t>
                      </a:r>
                    </a:p>
                  </a:txBody>
                  <a:tcPr/>
                </a:tc>
                <a:tc>
                  <a:txBody>
                    <a:bodyPr/>
                    <a:lstStyle/>
                    <a:p>
                      <a:r>
                        <a:rPr lang="en-US" sz="1600" dirty="0"/>
                        <a:t>1</a:t>
                      </a:r>
                    </a:p>
                  </a:txBody>
                  <a:tcPr/>
                </a:tc>
                <a:extLst>
                  <a:ext uri="{0D108BD9-81ED-4DB2-BD59-A6C34878D82A}">
                    <a16:rowId xmlns:a16="http://schemas.microsoft.com/office/drawing/2014/main" val="383514796"/>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438392150"/>
              </p:ext>
            </p:extLst>
          </p:nvPr>
        </p:nvGraphicFramePr>
        <p:xfrm>
          <a:off x="1752600" y="914400"/>
          <a:ext cx="1138691" cy="1483360"/>
        </p:xfrm>
        <a:graphic>
          <a:graphicData uri="http://schemas.openxmlformats.org/drawingml/2006/table">
            <a:tbl>
              <a:tblPr firstRow="1" bandRow="1">
                <a:tableStyleId>{5C22544A-7EE6-4342-B048-85BDC9FD1C3A}</a:tableStyleId>
              </a:tblPr>
              <a:tblGrid>
                <a:gridCol w="1138691">
                  <a:extLst>
                    <a:ext uri="{9D8B030D-6E8A-4147-A177-3AD203B41FA5}">
                      <a16:colId xmlns:a16="http://schemas.microsoft.com/office/drawing/2014/main" val="2979703734"/>
                    </a:ext>
                  </a:extLst>
                </a:gridCol>
              </a:tblGrid>
              <a:tr h="370840">
                <a:tc>
                  <a:txBody>
                    <a:bodyPr/>
                    <a:lstStyle/>
                    <a:p>
                      <a:r>
                        <a:rPr lang="en-US" sz="1600" dirty="0"/>
                        <a:t>Variable</a:t>
                      </a:r>
                    </a:p>
                  </a:txBody>
                  <a:tcPr/>
                </a:tc>
                <a:extLst>
                  <a:ext uri="{0D108BD9-81ED-4DB2-BD59-A6C34878D82A}">
                    <a16:rowId xmlns:a16="http://schemas.microsoft.com/office/drawing/2014/main" val="1816374431"/>
                  </a:ext>
                </a:extLst>
              </a:tr>
              <a:tr h="370840">
                <a:tc>
                  <a:txBody>
                    <a:bodyPr/>
                    <a:lstStyle/>
                    <a:p>
                      <a:r>
                        <a:rPr lang="en-US" sz="1600" dirty="0"/>
                        <a:t>(</a:t>
                      </a:r>
                      <a:r>
                        <a:rPr lang="en-US" sz="1600" dirty="0" err="1"/>
                        <a:t>x,int</a:t>
                      </a:r>
                      <a:r>
                        <a:rPr lang="en-US" sz="1600" dirty="0"/>
                        <a:t>)</a:t>
                      </a:r>
                    </a:p>
                  </a:txBody>
                  <a:tcPr/>
                </a:tc>
                <a:extLst>
                  <a:ext uri="{0D108BD9-81ED-4DB2-BD59-A6C34878D82A}">
                    <a16:rowId xmlns:a16="http://schemas.microsoft.com/office/drawing/2014/main" val="220585514"/>
                  </a:ext>
                </a:extLst>
              </a:tr>
              <a:tr h="370840">
                <a:tc>
                  <a:txBody>
                    <a:bodyPr/>
                    <a:lstStyle/>
                    <a:p>
                      <a:r>
                        <a:rPr lang="en-US" sz="1600" dirty="0"/>
                        <a:t>(</a:t>
                      </a:r>
                      <a:r>
                        <a:rPr lang="en-US" sz="1600" dirty="0" err="1"/>
                        <a:t>y,int</a:t>
                      </a:r>
                      <a:r>
                        <a:rPr lang="en-US" sz="1600" dirty="0"/>
                        <a:t>)</a:t>
                      </a:r>
                    </a:p>
                  </a:txBody>
                  <a:tcPr/>
                </a:tc>
                <a:extLst>
                  <a:ext uri="{0D108BD9-81ED-4DB2-BD59-A6C34878D82A}">
                    <a16:rowId xmlns:a16="http://schemas.microsoft.com/office/drawing/2014/main" val="3108650723"/>
                  </a:ext>
                </a:extLst>
              </a:tr>
              <a:tr h="370840">
                <a:tc>
                  <a:txBody>
                    <a:bodyPr/>
                    <a:lstStyle/>
                    <a:p>
                      <a:r>
                        <a:rPr lang="en-US" sz="1600" dirty="0"/>
                        <a:t>(</a:t>
                      </a:r>
                      <a:r>
                        <a:rPr lang="en-US" sz="1600" dirty="0" err="1"/>
                        <a:t>z,int</a:t>
                      </a:r>
                      <a:r>
                        <a:rPr lang="en-US" sz="1600" dirty="0"/>
                        <a:t>)</a:t>
                      </a:r>
                    </a:p>
                  </a:txBody>
                  <a:tcPr/>
                </a:tc>
                <a:extLst>
                  <a:ext uri="{0D108BD9-81ED-4DB2-BD59-A6C34878D82A}">
                    <a16:rowId xmlns:a16="http://schemas.microsoft.com/office/drawing/2014/main" val="383514796"/>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1084556655"/>
              </p:ext>
            </p:extLst>
          </p:nvPr>
        </p:nvGraphicFramePr>
        <p:xfrm>
          <a:off x="6052344" y="914400"/>
          <a:ext cx="914400" cy="1483360"/>
        </p:xfrm>
        <a:graphic>
          <a:graphicData uri="http://schemas.openxmlformats.org/drawingml/2006/table">
            <a:tbl>
              <a:tblPr firstRow="1" bandRow="1">
                <a:tableStyleId>{93296810-A885-4BE3-A3E7-6D5BEEA58F35}</a:tableStyleId>
              </a:tblPr>
              <a:tblGrid>
                <a:gridCol w="914400">
                  <a:extLst>
                    <a:ext uri="{9D8B030D-6E8A-4147-A177-3AD203B41FA5}">
                      <a16:colId xmlns:a16="http://schemas.microsoft.com/office/drawing/2014/main" val="3981091633"/>
                    </a:ext>
                  </a:extLst>
                </a:gridCol>
              </a:tblGrid>
              <a:tr h="370840">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1</a:t>
                      </a:r>
                    </a:p>
                  </a:txBody>
                  <a:tcPr/>
                </a:tc>
                <a:extLst>
                  <a:ext uri="{0D108BD9-81ED-4DB2-BD59-A6C34878D82A}">
                    <a16:rowId xmlns:a16="http://schemas.microsoft.com/office/drawing/2014/main" val="220585514"/>
                  </a:ext>
                </a:extLst>
              </a:tr>
              <a:tr h="370840">
                <a:tc>
                  <a:txBody>
                    <a:bodyPr/>
                    <a:lstStyle/>
                    <a:p>
                      <a:r>
                        <a:rPr lang="en-US" sz="1600" dirty="0"/>
                        <a:t>3</a:t>
                      </a:r>
                    </a:p>
                  </a:txBody>
                  <a:tcPr/>
                </a:tc>
                <a:extLst>
                  <a:ext uri="{0D108BD9-81ED-4DB2-BD59-A6C34878D82A}">
                    <a16:rowId xmlns:a16="http://schemas.microsoft.com/office/drawing/2014/main" val="3108650723"/>
                  </a:ext>
                </a:extLst>
              </a:tr>
              <a:tr h="370840">
                <a:tc>
                  <a:txBody>
                    <a:bodyPr/>
                    <a:lstStyle/>
                    <a:p>
                      <a:r>
                        <a:rPr lang="en-US" sz="1600" dirty="0"/>
                        <a:t>1</a:t>
                      </a:r>
                    </a:p>
                  </a:txBody>
                  <a:tcPr/>
                </a:tc>
                <a:extLst>
                  <a:ext uri="{0D108BD9-81ED-4DB2-BD59-A6C34878D82A}">
                    <a16:rowId xmlns:a16="http://schemas.microsoft.com/office/drawing/2014/main" val="383514796"/>
                  </a:ext>
                </a:extLst>
              </a:tr>
            </a:tbl>
          </a:graphicData>
        </a:graphic>
      </p:graphicFrame>
    </p:spTree>
    <p:extLst>
      <p:ext uri="{BB962C8B-B14F-4D97-AF65-F5344CB8AC3E}">
        <p14:creationId xmlns:p14="http://schemas.microsoft.com/office/powerpoint/2010/main" val="4188070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2444680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Text Box 4"/>
          <p:cNvSpPr txBox="1">
            <a:spLocks noChangeArrowheads="1"/>
          </p:cNvSpPr>
          <p:nvPr/>
        </p:nvSpPr>
        <p:spPr bwMode="auto">
          <a:xfrm>
            <a:off x="1066800" y="1219200"/>
            <a:ext cx="7498080" cy="286232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dirty="0"/>
              <a:t>What does it mean to execute the following sequence of instructions?</a:t>
            </a:r>
          </a:p>
          <a:p>
            <a:pPr algn="l"/>
            <a:endParaRPr lang="en-US" altLang="en-US" sz="2000" dirty="0"/>
          </a:p>
          <a:p>
            <a:pPr algn="l"/>
            <a:r>
              <a:rPr lang="en-US" altLang="en-US" sz="2000" dirty="0"/>
              <a:t>			x = 1;</a:t>
            </a:r>
          </a:p>
          <a:p>
            <a:pPr algn="l"/>
            <a:r>
              <a:rPr lang="en-US" altLang="en-US" sz="2000" dirty="0"/>
              <a:t>			y = x + 2;</a:t>
            </a:r>
          </a:p>
          <a:p>
            <a:pPr algn="l"/>
            <a:endParaRPr lang="en-US" altLang="en-US" sz="2000" dirty="0"/>
          </a:p>
          <a:p>
            <a:pPr algn="l"/>
            <a:r>
              <a:rPr lang="en-US" altLang="en-US" sz="2000" dirty="0"/>
              <a:t>Note that at the end of the execution, the variable x will have the value 1 and the variable y will have the value 3. </a:t>
            </a:r>
          </a:p>
          <a:p>
            <a:pPr algn="l"/>
            <a:endParaRPr lang="en-US" altLang="en-US" sz="2000" dirty="0"/>
          </a:p>
          <a:p>
            <a:pPr algn="l"/>
            <a:r>
              <a:rPr lang="en-US" altLang="en-US" sz="2000" dirty="0"/>
              <a:t>So what does it mean to execute the instruction sequence?</a:t>
            </a:r>
          </a:p>
        </p:txBody>
      </p:sp>
    </p:spTree>
    <p:extLst>
      <p:ext uri="{BB962C8B-B14F-4D97-AF65-F5344CB8AC3E}">
        <p14:creationId xmlns:p14="http://schemas.microsoft.com/office/powerpoint/2010/main" val="129783783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body" idx="4294967295"/>
          </p:nvPr>
        </p:nvSpPr>
        <p:spPr>
          <a:xfrm>
            <a:off x="914400" y="1066800"/>
            <a:ext cx="7772400" cy="3657600"/>
          </a:xfrm>
        </p:spPr>
        <p:txBody>
          <a:bodyPr>
            <a:normAutofit/>
          </a:bodyPr>
          <a:lstStyle/>
          <a:p>
            <a:r>
              <a:rPr lang="en-US" altLang="en-US" dirty="0"/>
              <a:t>For imperative programs, we will define the meaning of instruction execution as a change in the </a:t>
            </a:r>
            <a:r>
              <a:rPr lang="en-US" altLang="en-US" b="1" dirty="0">
                <a:solidFill>
                  <a:srgbClr val="FF0000"/>
                </a:solidFill>
              </a:rPr>
              <a:t>association between variables and values</a:t>
            </a:r>
            <a:r>
              <a:rPr lang="en-US" altLang="en-US" dirty="0"/>
              <a:t> that results from the execution.</a:t>
            </a:r>
          </a:p>
          <a:p>
            <a:r>
              <a:rPr lang="en-US" altLang="en-US" dirty="0"/>
              <a:t>This association is called a </a:t>
            </a:r>
            <a:r>
              <a:rPr lang="en-US" altLang="en-US" b="1" dirty="0">
                <a:solidFill>
                  <a:srgbClr val="FF0000"/>
                </a:solidFill>
              </a:rPr>
              <a:t>program state</a:t>
            </a:r>
            <a:r>
              <a:rPr lang="en-US" altLang="en-US" dirty="0"/>
              <a:t>.</a:t>
            </a:r>
          </a:p>
          <a:p>
            <a:r>
              <a:rPr lang="en-US" altLang="en-US" dirty="0"/>
              <a:t>How can we model this program state?</a:t>
            </a:r>
          </a:p>
          <a:p>
            <a:pPr lvl="1"/>
            <a:r>
              <a:rPr lang="en-US" altLang="en-US" dirty="0"/>
              <a:t>We could write a sequence of English sentences describing the value associated with (i.e., bound to) each variable.</a:t>
            </a:r>
          </a:p>
          <a:p>
            <a:pPr lvl="1"/>
            <a:r>
              <a:rPr lang="en-US" altLang="en-US" dirty="0"/>
              <a:t>We could use some form of table to keep track of the variable-value bindings.</a:t>
            </a:r>
          </a:p>
          <a:p>
            <a:pPr lvl="1"/>
            <a:r>
              <a:rPr lang="en-US" altLang="en-US" dirty="0"/>
              <a:t>We could invent some mathematical notation to describe such bindings.</a:t>
            </a:r>
          </a:p>
        </p:txBody>
      </p:sp>
    </p:spTree>
    <p:extLst>
      <p:ext uri="{BB962C8B-B14F-4D97-AF65-F5344CB8AC3E}">
        <p14:creationId xmlns:p14="http://schemas.microsoft.com/office/powerpoint/2010/main" val="33955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en-US" dirty="0"/>
              <a:t>Table Notation</a:t>
            </a:r>
          </a:p>
        </p:txBody>
      </p:sp>
      <p:sp>
        <p:nvSpPr>
          <p:cNvPr id="287755" name="Text Box 11"/>
          <p:cNvSpPr txBox="1">
            <a:spLocks noChangeArrowheads="1"/>
          </p:cNvSpPr>
          <p:nvPr/>
        </p:nvSpPr>
        <p:spPr bwMode="auto">
          <a:xfrm>
            <a:off x="1371600" y="4274820"/>
            <a:ext cx="6858000" cy="1200329"/>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dirty="0"/>
              <a:t>In the above table, the variable x is bound to the value 1 and the variable y is bound to the value 3.</a:t>
            </a:r>
          </a:p>
          <a:p>
            <a:pPr algn="l"/>
            <a:endParaRPr lang="en-US" altLang="en-US" dirty="0"/>
          </a:p>
          <a:p>
            <a:pPr algn="l"/>
            <a:r>
              <a:rPr lang="en-US" altLang="en-US" dirty="0"/>
              <a:t>Such a table is traditionally called a </a:t>
            </a:r>
            <a:r>
              <a:rPr lang="en-US" altLang="en-US" b="1" dirty="0">
                <a:solidFill>
                  <a:srgbClr val="FF0000"/>
                </a:solidFill>
              </a:rPr>
              <a:t>symbol table</a:t>
            </a:r>
            <a:r>
              <a:rPr lang="en-US" altLang="en-US" dirty="0">
                <a:solidFill>
                  <a:srgbClr val="FF0000"/>
                </a:solidFill>
              </a:rPr>
              <a:t>.</a:t>
            </a:r>
          </a:p>
        </p:txBody>
      </p:sp>
      <p:graphicFrame>
        <p:nvGraphicFramePr>
          <p:cNvPr id="2" name="Table 1"/>
          <p:cNvGraphicFramePr>
            <a:graphicFrameLocks noGrp="1"/>
          </p:cNvGraphicFramePr>
          <p:nvPr>
            <p:extLst>
              <p:ext uri="{D42A27DB-BD31-4B8C-83A1-F6EECF244321}">
                <p14:modId xmlns:p14="http://schemas.microsoft.com/office/powerpoint/2010/main" val="2333538249"/>
              </p:ext>
            </p:extLst>
          </p:nvPr>
        </p:nvGraphicFramePr>
        <p:xfrm>
          <a:off x="1600200" y="2313940"/>
          <a:ext cx="6096000" cy="1076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79703734"/>
                    </a:ext>
                  </a:extLst>
                </a:gridCol>
                <a:gridCol w="3048000">
                  <a:extLst>
                    <a:ext uri="{9D8B030D-6E8A-4147-A177-3AD203B41FA5}">
                      <a16:colId xmlns:a16="http://schemas.microsoft.com/office/drawing/2014/main" val="3981091633"/>
                    </a:ext>
                  </a:extLst>
                </a:gridCol>
              </a:tblGrid>
              <a:tr h="370840">
                <a:tc>
                  <a:txBody>
                    <a:bodyPr/>
                    <a:lstStyle/>
                    <a:p>
                      <a:r>
                        <a:rPr lang="en-US" sz="1600" dirty="0"/>
                        <a:t>Variable</a:t>
                      </a:r>
                    </a:p>
                  </a:txBody>
                  <a:tcPr/>
                </a:tc>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x</a:t>
                      </a:r>
                    </a:p>
                  </a:txBody>
                  <a:tcPr/>
                </a:tc>
                <a:tc>
                  <a:txBody>
                    <a:bodyPr/>
                    <a:lstStyle/>
                    <a:p>
                      <a:r>
                        <a:rPr lang="en-US" sz="1600" dirty="0"/>
                        <a:t>1</a:t>
                      </a:r>
                    </a:p>
                  </a:txBody>
                  <a:tcPr/>
                </a:tc>
                <a:extLst>
                  <a:ext uri="{0D108BD9-81ED-4DB2-BD59-A6C34878D82A}">
                    <a16:rowId xmlns:a16="http://schemas.microsoft.com/office/drawing/2014/main" val="220585514"/>
                  </a:ext>
                </a:extLst>
              </a:tr>
              <a:tr h="248920">
                <a:tc>
                  <a:txBody>
                    <a:bodyPr/>
                    <a:lstStyle/>
                    <a:p>
                      <a:r>
                        <a:rPr lang="en-US" sz="1600" dirty="0"/>
                        <a:t>y</a:t>
                      </a:r>
                    </a:p>
                  </a:txBody>
                  <a:tcPr/>
                </a:tc>
                <a:tc>
                  <a:txBody>
                    <a:bodyPr/>
                    <a:lstStyle/>
                    <a:p>
                      <a:r>
                        <a:rPr lang="en-US" sz="1600" dirty="0"/>
                        <a:t>3</a:t>
                      </a:r>
                    </a:p>
                  </a:txBody>
                  <a:tcPr/>
                </a:tc>
                <a:extLst>
                  <a:ext uri="{0D108BD9-81ED-4DB2-BD59-A6C34878D82A}">
                    <a16:rowId xmlns:a16="http://schemas.microsoft.com/office/drawing/2014/main" val="788692551"/>
                  </a:ext>
                </a:extLst>
              </a:tr>
            </a:tbl>
          </a:graphicData>
        </a:graphic>
      </p:graphicFrame>
    </p:spTree>
    <p:extLst>
      <p:ext uri="{BB962C8B-B14F-4D97-AF65-F5344CB8AC3E}">
        <p14:creationId xmlns:p14="http://schemas.microsoft.com/office/powerpoint/2010/main" val="122100316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609600" y="228600"/>
            <a:ext cx="8077200" cy="147732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Use a symbol table to describe what it means to execute the following program?</a:t>
            </a:r>
          </a:p>
          <a:p>
            <a:pPr algn="l">
              <a:lnSpc>
                <a:spcPct val="50000"/>
              </a:lnSpc>
            </a:pPr>
            <a:r>
              <a:rPr lang="en-US" altLang="en-US" sz="2000" dirty="0"/>
              <a:t>			 		x = 1; </a:t>
            </a:r>
          </a:p>
          <a:p>
            <a:pPr algn="l">
              <a:lnSpc>
                <a:spcPct val="50000"/>
              </a:lnSpc>
            </a:pPr>
            <a:r>
              <a:rPr lang="en-US" altLang="en-US" sz="2000" dirty="0"/>
              <a:t>	</a:t>
            </a:r>
          </a:p>
          <a:p>
            <a:pPr algn="l">
              <a:lnSpc>
                <a:spcPct val="50000"/>
              </a:lnSpc>
            </a:pPr>
            <a:r>
              <a:rPr lang="en-US" altLang="en-US" sz="2000" dirty="0"/>
              <a:t>					y = x + 2;</a:t>
            </a:r>
          </a:p>
          <a:p>
            <a:pPr algn="l">
              <a:lnSpc>
                <a:spcPct val="50000"/>
              </a:lnSpc>
            </a:pPr>
            <a:endParaRPr lang="en-US" altLang="en-US" sz="2000" dirty="0"/>
          </a:p>
          <a:p>
            <a:pPr algn="l">
              <a:lnSpc>
                <a:spcPct val="50000"/>
              </a:lnSpc>
            </a:pPr>
            <a:r>
              <a:rPr lang="en-US" altLang="en-US" sz="2000" dirty="0"/>
              <a:t>		      			z = y + x;</a:t>
            </a:r>
          </a:p>
        </p:txBody>
      </p:sp>
      <p:sp>
        <p:nvSpPr>
          <p:cNvPr id="290826" name="Text Box 10"/>
          <p:cNvSpPr txBox="1">
            <a:spLocks noChangeArrowheads="1"/>
          </p:cNvSpPr>
          <p:nvPr/>
        </p:nvSpPr>
        <p:spPr bwMode="auto">
          <a:xfrm>
            <a:off x="228600" y="3657600"/>
            <a:ext cx="8686800" cy="22256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Let us step through the execution of this sequence of instructions. The execution of the first instruction, binds the variable x to the value 1. The execution of the second instruction, requires us to </a:t>
            </a:r>
            <a:r>
              <a:rPr lang="en-US" altLang="en-US" sz="2000" b="1" dirty="0">
                <a:solidFill>
                  <a:srgbClr val="FF0000"/>
                </a:solidFill>
              </a:rPr>
              <a:t>lookup</a:t>
            </a:r>
            <a:r>
              <a:rPr lang="en-US" altLang="en-US" sz="2000" dirty="0"/>
              <a:t> the value of x in our table in order to evaluate the expression “x + 2”. The resulting value, 3, is then bound to the variable y. Similarly, the execution of the third instruction performs a lookup of both x and y in order to evaluate the expression “y + x”. This expression evaluates to the value 4 which is then bound to the variable z.  </a:t>
            </a:r>
          </a:p>
        </p:txBody>
      </p:sp>
      <p:graphicFrame>
        <p:nvGraphicFramePr>
          <p:cNvPr id="15" name="Table 14"/>
          <p:cNvGraphicFramePr>
            <a:graphicFrameLocks noGrp="1"/>
          </p:cNvGraphicFramePr>
          <p:nvPr>
            <p:extLst>
              <p:ext uri="{D42A27DB-BD31-4B8C-83A1-F6EECF244321}">
                <p14:modId xmlns:p14="http://schemas.microsoft.com/office/powerpoint/2010/main" val="4078501200"/>
              </p:ext>
            </p:extLst>
          </p:nvPr>
        </p:nvGraphicFramePr>
        <p:xfrm>
          <a:off x="1600200" y="1960404"/>
          <a:ext cx="6096000" cy="1412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79703734"/>
                    </a:ext>
                  </a:extLst>
                </a:gridCol>
                <a:gridCol w="3048000">
                  <a:extLst>
                    <a:ext uri="{9D8B030D-6E8A-4147-A177-3AD203B41FA5}">
                      <a16:colId xmlns:a16="http://schemas.microsoft.com/office/drawing/2014/main" val="3981091633"/>
                    </a:ext>
                  </a:extLst>
                </a:gridCol>
              </a:tblGrid>
              <a:tr h="370840">
                <a:tc>
                  <a:txBody>
                    <a:bodyPr/>
                    <a:lstStyle/>
                    <a:p>
                      <a:r>
                        <a:rPr lang="en-US" sz="1600" dirty="0"/>
                        <a:t>Variable</a:t>
                      </a:r>
                    </a:p>
                  </a:txBody>
                  <a:tcPr/>
                </a:tc>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x</a:t>
                      </a:r>
                    </a:p>
                  </a:txBody>
                  <a:tcPr/>
                </a:tc>
                <a:tc>
                  <a:txBody>
                    <a:bodyPr/>
                    <a:lstStyle/>
                    <a:p>
                      <a:r>
                        <a:rPr lang="en-US" sz="1600" dirty="0"/>
                        <a:t>1</a:t>
                      </a:r>
                    </a:p>
                  </a:txBody>
                  <a:tcPr/>
                </a:tc>
                <a:extLst>
                  <a:ext uri="{0D108BD9-81ED-4DB2-BD59-A6C34878D82A}">
                    <a16:rowId xmlns:a16="http://schemas.microsoft.com/office/drawing/2014/main" val="220585514"/>
                  </a:ext>
                </a:extLst>
              </a:tr>
              <a:tr h="248920">
                <a:tc>
                  <a:txBody>
                    <a:bodyPr/>
                    <a:lstStyle/>
                    <a:p>
                      <a:r>
                        <a:rPr lang="en-US" sz="1600" dirty="0"/>
                        <a:t>y</a:t>
                      </a:r>
                    </a:p>
                  </a:txBody>
                  <a:tcPr/>
                </a:tc>
                <a:tc>
                  <a:txBody>
                    <a:bodyPr/>
                    <a:lstStyle/>
                    <a:p>
                      <a:r>
                        <a:rPr lang="en-US" sz="1600" dirty="0"/>
                        <a:t>3</a:t>
                      </a:r>
                    </a:p>
                  </a:txBody>
                  <a:tcPr/>
                </a:tc>
                <a:extLst>
                  <a:ext uri="{0D108BD9-81ED-4DB2-BD59-A6C34878D82A}">
                    <a16:rowId xmlns:a16="http://schemas.microsoft.com/office/drawing/2014/main" val="788692551"/>
                  </a:ext>
                </a:extLst>
              </a:tr>
              <a:tr h="248920">
                <a:tc>
                  <a:txBody>
                    <a:bodyPr/>
                    <a:lstStyle/>
                    <a:p>
                      <a:r>
                        <a:rPr lang="en-US" sz="1600" dirty="0"/>
                        <a:t>z</a:t>
                      </a:r>
                    </a:p>
                  </a:txBody>
                  <a:tcPr/>
                </a:tc>
                <a:tc>
                  <a:txBody>
                    <a:bodyPr/>
                    <a:lstStyle/>
                    <a:p>
                      <a:r>
                        <a:rPr lang="en-US" sz="1600" dirty="0"/>
                        <a:t>4</a:t>
                      </a:r>
                    </a:p>
                  </a:txBody>
                  <a:tcPr/>
                </a:tc>
                <a:extLst>
                  <a:ext uri="{0D108BD9-81ED-4DB2-BD59-A6C34878D82A}">
                    <a16:rowId xmlns:a16="http://schemas.microsoft.com/office/drawing/2014/main" val="1462512208"/>
                  </a:ext>
                </a:extLst>
              </a:tr>
            </a:tbl>
          </a:graphicData>
        </a:graphic>
      </p:graphicFrame>
    </p:spTree>
    <p:extLst>
      <p:ext uri="{BB962C8B-B14F-4D97-AF65-F5344CB8AC3E}">
        <p14:creationId xmlns:p14="http://schemas.microsoft.com/office/powerpoint/2010/main" val="1780687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533400" y="847348"/>
            <a:ext cx="8077200" cy="1785104"/>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Use a symbol table to describe what it means to execute the following program?</a:t>
            </a:r>
          </a:p>
          <a:p>
            <a:pPr algn="l"/>
            <a:endParaRPr lang="en-US" altLang="en-US" sz="2000" dirty="0"/>
          </a:p>
          <a:p>
            <a:pPr algn="l">
              <a:lnSpc>
                <a:spcPct val="50000"/>
              </a:lnSpc>
            </a:pPr>
            <a:r>
              <a:rPr lang="en-US" altLang="en-US" sz="2000" dirty="0"/>
              <a:t>			x = 1;</a:t>
            </a:r>
          </a:p>
          <a:p>
            <a:pPr algn="l">
              <a:lnSpc>
                <a:spcPct val="50000"/>
              </a:lnSpc>
            </a:pPr>
            <a:endParaRPr lang="en-US" altLang="en-US" sz="2000" dirty="0"/>
          </a:p>
          <a:p>
            <a:pPr algn="l">
              <a:lnSpc>
                <a:spcPct val="50000"/>
              </a:lnSpc>
            </a:pPr>
            <a:r>
              <a:rPr lang="en-US" altLang="en-US" sz="2000" dirty="0"/>
              <a:t>			y = x + 2;</a:t>
            </a:r>
          </a:p>
          <a:p>
            <a:pPr algn="l">
              <a:lnSpc>
                <a:spcPct val="50000"/>
              </a:lnSpc>
            </a:pPr>
            <a:endParaRPr lang="en-US" altLang="en-US" sz="2000" dirty="0"/>
          </a:p>
          <a:p>
            <a:pPr algn="l">
              <a:lnSpc>
                <a:spcPct val="50000"/>
              </a:lnSpc>
            </a:pPr>
            <a:r>
              <a:rPr lang="en-US" altLang="en-US" sz="2000" dirty="0"/>
              <a:t>		      	if y </a:t>
            </a:r>
            <a:r>
              <a:rPr lang="en-US" altLang="en-US" sz="2000" dirty="0">
                <a:sym typeface="Symbol" panose="05050102010706020507" pitchFamily="18" charset="2"/>
              </a:rPr>
              <a:t></a:t>
            </a:r>
            <a:r>
              <a:rPr lang="en-US" altLang="en-US" sz="2000" dirty="0"/>
              <a:t> 2 then z = y + x; else z = 1;</a:t>
            </a:r>
          </a:p>
        </p:txBody>
      </p:sp>
      <p:graphicFrame>
        <p:nvGraphicFramePr>
          <p:cNvPr id="15" name="Table 14"/>
          <p:cNvGraphicFramePr>
            <a:graphicFrameLocks noGrp="1"/>
          </p:cNvGraphicFramePr>
          <p:nvPr>
            <p:extLst>
              <p:ext uri="{D42A27DB-BD31-4B8C-83A1-F6EECF244321}">
                <p14:modId xmlns:p14="http://schemas.microsoft.com/office/powerpoint/2010/main" val="2056063780"/>
              </p:ext>
            </p:extLst>
          </p:nvPr>
        </p:nvGraphicFramePr>
        <p:xfrm>
          <a:off x="1524000" y="3616960"/>
          <a:ext cx="6096000" cy="1412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79703734"/>
                    </a:ext>
                  </a:extLst>
                </a:gridCol>
                <a:gridCol w="3048000">
                  <a:extLst>
                    <a:ext uri="{9D8B030D-6E8A-4147-A177-3AD203B41FA5}">
                      <a16:colId xmlns:a16="http://schemas.microsoft.com/office/drawing/2014/main" val="3981091633"/>
                    </a:ext>
                  </a:extLst>
                </a:gridCol>
              </a:tblGrid>
              <a:tr h="370840">
                <a:tc>
                  <a:txBody>
                    <a:bodyPr/>
                    <a:lstStyle/>
                    <a:p>
                      <a:r>
                        <a:rPr lang="en-US" sz="1600" dirty="0"/>
                        <a:t>Variable</a:t>
                      </a:r>
                    </a:p>
                  </a:txBody>
                  <a:tcPr/>
                </a:tc>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x</a:t>
                      </a:r>
                    </a:p>
                  </a:txBody>
                  <a:tcPr/>
                </a:tc>
                <a:tc>
                  <a:txBody>
                    <a:bodyPr/>
                    <a:lstStyle/>
                    <a:p>
                      <a:r>
                        <a:rPr lang="en-US" sz="1600" dirty="0"/>
                        <a:t>1</a:t>
                      </a:r>
                    </a:p>
                  </a:txBody>
                  <a:tcPr/>
                </a:tc>
                <a:extLst>
                  <a:ext uri="{0D108BD9-81ED-4DB2-BD59-A6C34878D82A}">
                    <a16:rowId xmlns:a16="http://schemas.microsoft.com/office/drawing/2014/main" val="220585514"/>
                  </a:ext>
                </a:extLst>
              </a:tr>
              <a:tr h="248920">
                <a:tc>
                  <a:txBody>
                    <a:bodyPr/>
                    <a:lstStyle/>
                    <a:p>
                      <a:r>
                        <a:rPr lang="en-US" sz="1600" dirty="0"/>
                        <a:t>y</a:t>
                      </a:r>
                    </a:p>
                  </a:txBody>
                  <a:tcPr/>
                </a:tc>
                <a:tc>
                  <a:txBody>
                    <a:bodyPr/>
                    <a:lstStyle/>
                    <a:p>
                      <a:r>
                        <a:rPr lang="en-US" sz="1600" dirty="0"/>
                        <a:t>3</a:t>
                      </a:r>
                    </a:p>
                  </a:txBody>
                  <a:tcPr/>
                </a:tc>
                <a:extLst>
                  <a:ext uri="{0D108BD9-81ED-4DB2-BD59-A6C34878D82A}">
                    <a16:rowId xmlns:a16="http://schemas.microsoft.com/office/drawing/2014/main" val="788692551"/>
                  </a:ext>
                </a:extLst>
              </a:tr>
              <a:tr h="248920">
                <a:tc>
                  <a:txBody>
                    <a:bodyPr/>
                    <a:lstStyle/>
                    <a:p>
                      <a:r>
                        <a:rPr lang="en-US" sz="1600" dirty="0"/>
                        <a:t>z</a:t>
                      </a:r>
                    </a:p>
                  </a:txBody>
                  <a:tcPr/>
                </a:tc>
                <a:tc>
                  <a:txBody>
                    <a:bodyPr/>
                    <a:lstStyle/>
                    <a:p>
                      <a:r>
                        <a:rPr lang="en-US" sz="1600" dirty="0"/>
                        <a:t>1</a:t>
                      </a:r>
                    </a:p>
                  </a:txBody>
                  <a:tcPr/>
                </a:tc>
                <a:extLst>
                  <a:ext uri="{0D108BD9-81ED-4DB2-BD59-A6C34878D82A}">
                    <a16:rowId xmlns:a16="http://schemas.microsoft.com/office/drawing/2014/main" val="1462512208"/>
                  </a:ext>
                </a:extLst>
              </a:tr>
            </a:tbl>
          </a:graphicData>
        </a:graphic>
      </p:graphicFrame>
    </p:spTree>
    <p:extLst>
      <p:ext uri="{BB962C8B-B14F-4D97-AF65-F5344CB8AC3E}">
        <p14:creationId xmlns:p14="http://schemas.microsoft.com/office/powerpoint/2010/main" val="1831151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Text Box 3"/>
          <p:cNvSpPr txBox="1">
            <a:spLocks noChangeArrowheads="1"/>
          </p:cNvSpPr>
          <p:nvPr/>
        </p:nvSpPr>
        <p:spPr bwMode="auto">
          <a:xfrm>
            <a:off x="152400" y="152400"/>
            <a:ext cx="8458200" cy="1323439"/>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Use a symbol table to describe what it means to execute the following program?</a:t>
            </a:r>
          </a:p>
          <a:p>
            <a:pPr algn="l"/>
            <a:endParaRPr lang="en-US" altLang="en-US" sz="2000" dirty="0"/>
          </a:p>
          <a:p>
            <a:pPr algn="l"/>
            <a:r>
              <a:rPr lang="en-US" altLang="en-US" sz="2000" dirty="0"/>
              <a:t>			x = 1;</a:t>
            </a:r>
          </a:p>
          <a:p>
            <a:pPr algn="l"/>
            <a:r>
              <a:rPr lang="en-US" altLang="en-US" sz="2000" dirty="0"/>
              <a:t>			x = x + 1;</a:t>
            </a:r>
          </a:p>
        </p:txBody>
      </p:sp>
      <p:sp>
        <p:nvSpPr>
          <p:cNvPr id="294923" name="Text Box 11"/>
          <p:cNvSpPr txBox="1">
            <a:spLocks noChangeArrowheads="1"/>
          </p:cNvSpPr>
          <p:nvPr/>
        </p:nvSpPr>
        <p:spPr bwMode="auto">
          <a:xfrm>
            <a:off x="304800" y="2514600"/>
            <a:ext cx="8610600" cy="3170099"/>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Given the fact that variables may acquire more than one value during the course of execution, it may be useful to consider allowing tables to support </a:t>
            </a:r>
            <a:r>
              <a:rPr lang="en-US" altLang="en-US" sz="2000" b="1" dirty="0">
                <a:solidFill>
                  <a:srgbClr val="FF0000"/>
                </a:solidFill>
              </a:rPr>
              <a:t>update</a:t>
            </a:r>
            <a:r>
              <a:rPr lang="en-US" altLang="en-US" sz="2000" dirty="0"/>
              <a:t> operations in addition to </a:t>
            </a:r>
            <a:r>
              <a:rPr lang="en-US" altLang="en-US" sz="2000" b="1" dirty="0">
                <a:solidFill>
                  <a:srgbClr val="FF0000"/>
                </a:solidFill>
              </a:rPr>
              <a:t>lookup</a:t>
            </a:r>
            <a:r>
              <a:rPr lang="en-US" altLang="en-US" sz="2000" dirty="0"/>
              <a:t> operations. </a:t>
            </a:r>
          </a:p>
          <a:p>
            <a:pPr algn="l"/>
            <a:endParaRPr lang="en-US" altLang="en-US" sz="2000" dirty="0"/>
          </a:p>
          <a:p>
            <a:pPr algn="l"/>
            <a:r>
              <a:rPr lang="en-US" altLang="en-US" sz="2000" b="1" dirty="0"/>
              <a:t>Description:</a:t>
            </a:r>
            <a:r>
              <a:rPr lang="en-US" altLang="en-US" sz="2000" dirty="0"/>
              <a:t>  The execution of the first instruction binds the value of 1 to the variable x. The execution of the second instruction requires the value of x to be looked up during the course of the evaluation of the expression “x + 1”. The expression then evaluates to 2 so this value is bound to x – overwriting the previous binding. This overwriting is accomplished using a table update operation.</a:t>
            </a:r>
          </a:p>
        </p:txBody>
      </p:sp>
      <p:graphicFrame>
        <p:nvGraphicFramePr>
          <p:cNvPr id="11" name="Table 10"/>
          <p:cNvGraphicFramePr>
            <a:graphicFrameLocks noGrp="1"/>
          </p:cNvGraphicFramePr>
          <p:nvPr>
            <p:extLst>
              <p:ext uri="{D42A27DB-BD31-4B8C-83A1-F6EECF244321}">
                <p14:modId xmlns:p14="http://schemas.microsoft.com/office/powerpoint/2010/main" val="3172614006"/>
              </p:ext>
            </p:extLst>
          </p:nvPr>
        </p:nvGraphicFramePr>
        <p:xfrm>
          <a:off x="1562100" y="1696720"/>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79703734"/>
                    </a:ext>
                  </a:extLst>
                </a:gridCol>
                <a:gridCol w="3048000">
                  <a:extLst>
                    <a:ext uri="{9D8B030D-6E8A-4147-A177-3AD203B41FA5}">
                      <a16:colId xmlns:a16="http://schemas.microsoft.com/office/drawing/2014/main" val="3981091633"/>
                    </a:ext>
                  </a:extLst>
                </a:gridCol>
              </a:tblGrid>
              <a:tr h="370840">
                <a:tc>
                  <a:txBody>
                    <a:bodyPr/>
                    <a:lstStyle/>
                    <a:p>
                      <a:r>
                        <a:rPr lang="en-US" sz="1600" dirty="0"/>
                        <a:t>Variable</a:t>
                      </a:r>
                    </a:p>
                  </a:txBody>
                  <a:tcPr/>
                </a:tc>
                <a:tc>
                  <a:txBody>
                    <a:bodyPr/>
                    <a:lstStyle/>
                    <a:p>
                      <a:r>
                        <a:rPr lang="en-US" sz="1600" dirty="0"/>
                        <a:t>Value</a:t>
                      </a:r>
                    </a:p>
                  </a:txBody>
                  <a:tcPr/>
                </a:tc>
                <a:extLst>
                  <a:ext uri="{0D108BD9-81ED-4DB2-BD59-A6C34878D82A}">
                    <a16:rowId xmlns:a16="http://schemas.microsoft.com/office/drawing/2014/main" val="1816374431"/>
                  </a:ext>
                </a:extLst>
              </a:tr>
              <a:tr h="370840">
                <a:tc>
                  <a:txBody>
                    <a:bodyPr/>
                    <a:lstStyle/>
                    <a:p>
                      <a:r>
                        <a:rPr lang="en-US" sz="1600" dirty="0"/>
                        <a:t>x</a:t>
                      </a:r>
                    </a:p>
                  </a:txBody>
                  <a:tcPr/>
                </a:tc>
                <a:tc>
                  <a:txBody>
                    <a:bodyPr/>
                    <a:lstStyle/>
                    <a:p>
                      <a:r>
                        <a:rPr lang="en-US" sz="1600" dirty="0"/>
                        <a:t>2</a:t>
                      </a:r>
                    </a:p>
                  </a:txBody>
                  <a:tcPr/>
                </a:tc>
                <a:extLst>
                  <a:ext uri="{0D108BD9-81ED-4DB2-BD59-A6C34878D82A}">
                    <a16:rowId xmlns:a16="http://schemas.microsoft.com/office/drawing/2014/main" val="220585514"/>
                  </a:ext>
                </a:extLst>
              </a:tr>
            </a:tbl>
          </a:graphicData>
        </a:graphic>
      </p:graphicFrame>
    </p:spTree>
    <p:extLst>
      <p:ext uri="{BB962C8B-B14F-4D97-AF65-F5344CB8AC3E}">
        <p14:creationId xmlns:p14="http://schemas.microsoft.com/office/powerpoint/2010/main" val="840348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Text Box 3"/>
          <p:cNvSpPr txBox="1">
            <a:spLocks noChangeArrowheads="1"/>
          </p:cNvSpPr>
          <p:nvPr/>
        </p:nvSpPr>
        <p:spPr bwMode="auto">
          <a:xfrm>
            <a:off x="609600" y="228600"/>
            <a:ext cx="8077200" cy="1785104"/>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a:t>Use a table representation to describe in detail what it means to execute the following program?</a:t>
            </a:r>
          </a:p>
          <a:p>
            <a:pPr algn="l"/>
            <a:endParaRPr lang="en-US" altLang="en-US" sz="2000" dirty="0"/>
          </a:p>
          <a:p>
            <a:pPr algn="l">
              <a:lnSpc>
                <a:spcPct val="50000"/>
              </a:lnSpc>
            </a:pPr>
            <a:r>
              <a:rPr lang="en-US" altLang="en-US" sz="2000" dirty="0"/>
              <a:t>			x = 1;</a:t>
            </a:r>
          </a:p>
          <a:p>
            <a:pPr algn="l">
              <a:lnSpc>
                <a:spcPct val="50000"/>
              </a:lnSpc>
            </a:pPr>
            <a:endParaRPr lang="en-US" altLang="en-US" sz="2000" dirty="0"/>
          </a:p>
          <a:p>
            <a:pPr algn="l">
              <a:lnSpc>
                <a:spcPct val="50000"/>
              </a:lnSpc>
            </a:pPr>
            <a:r>
              <a:rPr lang="en-US" altLang="en-US" sz="2000" dirty="0"/>
              <a:t>			y = x + 2;</a:t>
            </a:r>
          </a:p>
          <a:p>
            <a:pPr algn="l"/>
            <a:r>
              <a:rPr lang="en-US" altLang="en-US" sz="2000" dirty="0"/>
              <a:t>		      	z = y + x;</a:t>
            </a:r>
          </a:p>
        </p:txBody>
      </p:sp>
      <p:sp>
        <p:nvSpPr>
          <p:cNvPr id="295948" name="Text Box 12"/>
          <p:cNvSpPr txBox="1">
            <a:spLocks noChangeArrowheads="1"/>
          </p:cNvSpPr>
          <p:nvPr/>
        </p:nvSpPr>
        <p:spPr bwMode="auto">
          <a:xfrm>
            <a:off x="609600" y="2286000"/>
            <a:ext cx="1343581" cy="36933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dirty="0"/>
              <a:t>Empty Table</a:t>
            </a:r>
          </a:p>
        </p:txBody>
      </p:sp>
      <p:sp>
        <p:nvSpPr>
          <p:cNvPr id="295951" name="Text Box 15"/>
          <p:cNvSpPr txBox="1">
            <a:spLocks noChangeArrowheads="1"/>
          </p:cNvSpPr>
          <p:nvPr/>
        </p:nvSpPr>
        <p:spPr bwMode="auto">
          <a:xfrm>
            <a:off x="3276600" y="2286000"/>
            <a:ext cx="1404552" cy="36933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anose="05050102010706020507" pitchFamily="18" charset="2"/>
              </a:rPr>
              <a:t></a:t>
            </a:r>
            <a:r>
              <a:rPr lang="en-US" altLang="en-US" dirty="0">
                <a:sym typeface="Wingdings" panose="05000000000000000000" pitchFamily="2" charset="2"/>
              </a:rPr>
              <a:t>  x = 1;  </a:t>
            </a:r>
            <a:r>
              <a:rPr lang="en-US" altLang="en-US" dirty="0">
                <a:sym typeface="Symbol" panose="05050102010706020507" pitchFamily="18" charset="2"/>
              </a:rPr>
              <a:t></a:t>
            </a:r>
            <a:r>
              <a:rPr lang="en-US" altLang="en-US" dirty="0">
                <a:sym typeface="Wingdings" panose="05000000000000000000" pitchFamily="2" charset="2"/>
              </a:rPr>
              <a:t> </a:t>
            </a:r>
            <a:endParaRPr lang="en-US" altLang="en-US" dirty="0"/>
          </a:p>
        </p:txBody>
      </p:sp>
      <p:sp>
        <p:nvSpPr>
          <p:cNvPr id="295952" name="Text Box 16"/>
          <p:cNvSpPr txBox="1">
            <a:spLocks noChangeArrowheads="1"/>
          </p:cNvSpPr>
          <p:nvPr/>
        </p:nvSpPr>
        <p:spPr bwMode="auto">
          <a:xfrm>
            <a:off x="3276600" y="3048000"/>
            <a:ext cx="1677062" cy="36933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anose="05050102010706020507" pitchFamily="18" charset="2"/>
              </a:rPr>
              <a:t> </a:t>
            </a:r>
            <a:r>
              <a:rPr lang="en-US" altLang="en-US" dirty="0">
                <a:sym typeface="Wingdings" panose="05000000000000000000" pitchFamily="2" charset="2"/>
              </a:rPr>
              <a:t> y = x + 2; </a:t>
            </a:r>
            <a:r>
              <a:rPr lang="en-US" altLang="en-US" dirty="0">
                <a:sym typeface="Symbol" panose="05050102010706020507" pitchFamily="18" charset="2"/>
              </a:rPr>
              <a:t></a:t>
            </a:r>
            <a:r>
              <a:rPr lang="en-US" altLang="en-US" dirty="0">
                <a:sym typeface="Wingdings" panose="05000000000000000000" pitchFamily="2" charset="2"/>
              </a:rPr>
              <a:t> </a:t>
            </a:r>
            <a:endParaRPr lang="en-US" altLang="en-US" dirty="0"/>
          </a:p>
        </p:txBody>
      </p:sp>
      <p:sp>
        <p:nvSpPr>
          <p:cNvPr id="295975" name="Text Box 39"/>
          <p:cNvSpPr txBox="1">
            <a:spLocks noChangeArrowheads="1"/>
          </p:cNvSpPr>
          <p:nvPr/>
        </p:nvSpPr>
        <p:spPr bwMode="auto">
          <a:xfrm>
            <a:off x="3276600" y="4419600"/>
            <a:ext cx="1651414" cy="36933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anose="05050102010706020507" pitchFamily="18" charset="2"/>
              </a:rPr>
              <a:t>  </a:t>
            </a:r>
            <a:r>
              <a:rPr lang="en-US" altLang="en-US" dirty="0">
                <a:sym typeface="Wingdings" panose="05000000000000000000" pitchFamily="2" charset="2"/>
              </a:rPr>
              <a:t>z = y + x; </a:t>
            </a:r>
            <a:r>
              <a:rPr lang="en-US" altLang="en-US" dirty="0">
                <a:sym typeface="Symbol" panose="05050102010706020507" pitchFamily="18" charset="2"/>
              </a:rPr>
              <a:t></a:t>
            </a:r>
            <a:r>
              <a:rPr lang="en-US" altLang="en-US" dirty="0">
                <a:sym typeface="Wingdings" panose="05000000000000000000" pitchFamily="2" charset="2"/>
              </a:rPr>
              <a:t> </a:t>
            </a:r>
            <a:endParaRPr lang="en-US" altLang="en-US" dirty="0"/>
          </a:p>
        </p:txBody>
      </p:sp>
      <p:graphicFrame>
        <p:nvGraphicFramePr>
          <p:cNvPr id="41" name="Table 40"/>
          <p:cNvGraphicFramePr>
            <a:graphicFrameLocks noGrp="1"/>
          </p:cNvGraphicFramePr>
          <p:nvPr>
            <p:extLst>
              <p:ext uri="{D42A27DB-BD31-4B8C-83A1-F6EECF244321}">
                <p14:modId xmlns:p14="http://schemas.microsoft.com/office/powerpoint/2010/main" val="1737687543"/>
              </p:ext>
            </p:extLst>
          </p:nvPr>
        </p:nvGraphicFramePr>
        <p:xfrm>
          <a:off x="736600" y="3038356"/>
          <a:ext cx="1692275" cy="370840"/>
        </p:xfrm>
        <a:graphic>
          <a:graphicData uri="http://schemas.openxmlformats.org/drawingml/2006/table">
            <a:tbl>
              <a:tblPr firstRow="1" bandRow="1">
                <a:tableStyleId>{69CF1AB2-1976-4502-BF36-3FF5EA218861}</a:tableStyleId>
              </a:tblPr>
              <a:tblGrid>
                <a:gridCol w="854075">
                  <a:extLst>
                    <a:ext uri="{9D8B030D-6E8A-4147-A177-3AD203B41FA5}">
                      <a16:colId xmlns:a16="http://schemas.microsoft.com/office/drawing/2014/main" val="2979703734"/>
                    </a:ext>
                  </a:extLst>
                </a:gridCol>
                <a:gridCol w="838200">
                  <a:extLst>
                    <a:ext uri="{9D8B030D-6E8A-4147-A177-3AD203B41FA5}">
                      <a16:colId xmlns:a16="http://schemas.microsoft.com/office/drawing/2014/main" val="3981091633"/>
                    </a:ext>
                  </a:extLst>
                </a:gridCol>
              </a:tblGrid>
              <a:tr h="370840">
                <a:tc>
                  <a:txBody>
                    <a:bodyPr/>
                    <a:lstStyle/>
                    <a:p>
                      <a:r>
                        <a:rPr lang="en-US" sz="1600" b="0" dirty="0"/>
                        <a:t>x</a:t>
                      </a:r>
                    </a:p>
                  </a:txBody>
                  <a:tcPr/>
                </a:tc>
                <a:tc>
                  <a:txBody>
                    <a:bodyPr/>
                    <a:lstStyle/>
                    <a:p>
                      <a:r>
                        <a:rPr lang="en-US" sz="1600" b="0" dirty="0"/>
                        <a:t>1</a:t>
                      </a:r>
                    </a:p>
                  </a:txBody>
                  <a:tcPr/>
                </a:tc>
                <a:extLst>
                  <a:ext uri="{0D108BD9-81ED-4DB2-BD59-A6C34878D82A}">
                    <a16:rowId xmlns:a16="http://schemas.microsoft.com/office/drawing/2014/main" val="220585514"/>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431127871"/>
              </p:ext>
            </p:extLst>
          </p:nvPr>
        </p:nvGraphicFramePr>
        <p:xfrm>
          <a:off x="5830411" y="2286000"/>
          <a:ext cx="1692275" cy="370840"/>
        </p:xfrm>
        <a:graphic>
          <a:graphicData uri="http://schemas.openxmlformats.org/drawingml/2006/table">
            <a:tbl>
              <a:tblPr firstRow="1" bandRow="1">
                <a:tableStyleId>{69CF1AB2-1976-4502-BF36-3FF5EA218861}</a:tableStyleId>
              </a:tblPr>
              <a:tblGrid>
                <a:gridCol w="854075">
                  <a:extLst>
                    <a:ext uri="{9D8B030D-6E8A-4147-A177-3AD203B41FA5}">
                      <a16:colId xmlns:a16="http://schemas.microsoft.com/office/drawing/2014/main" val="2979703734"/>
                    </a:ext>
                  </a:extLst>
                </a:gridCol>
                <a:gridCol w="838200">
                  <a:extLst>
                    <a:ext uri="{9D8B030D-6E8A-4147-A177-3AD203B41FA5}">
                      <a16:colId xmlns:a16="http://schemas.microsoft.com/office/drawing/2014/main" val="3981091633"/>
                    </a:ext>
                  </a:extLst>
                </a:gridCol>
              </a:tblGrid>
              <a:tr h="370840">
                <a:tc>
                  <a:txBody>
                    <a:bodyPr/>
                    <a:lstStyle/>
                    <a:p>
                      <a:r>
                        <a:rPr lang="en-US" sz="1600" b="0" dirty="0"/>
                        <a:t>x</a:t>
                      </a:r>
                    </a:p>
                  </a:txBody>
                  <a:tcPr/>
                </a:tc>
                <a:tc>
                  <a:txBody>
                    <a:bodyPr/>
                    <a:lstStyle/>
                    <a:p>
                      <a:r>
                        <a:rPr lang="en-US" sz="1600" b="0" dirty="0"/>
                        <a:t>1</a:t>
                      </a:r>
                    </a:p>
                  </a:txBody>
                  <a:tcPr/>
                </a:tc>
                <a:extLst>
                  <a:ext uri="{0D108BD9-81ED-4DB2-BD59-A6C34878D82A}">
                    <a16:rowId xmlns:a16="http://schemas.microsoft.com/office/drawing/2014/main" val="220585514"/>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3686375378"/>
              </p:ext>
            </p:extLst>
          </p:nvPr>
        </p:nvGraphicFramePr>
        <p:xfrm>
          <a:off x="5830411" y="3086100"/>
          <a:ext cx="1692275" cy="741680"/>
        </p:xfrm>
        <a:graphic>
          <a:graphicData uri="http://schemas.openxmlformats.org/drawingml/2006/table">
            <a:tbl>
              <a:tblPr firstRow="1" bandRow="1">
                <a:tableStyleId>{69CF1AB2-1976-4502-BF36-3FF5EA218861}</a:tableStyleId>
              </a:tblPr>
              <a:tblGrid>
                <a:gridCol w="854075">
                  <a:extLst>
                    <a:ext uri="{9D8B030D-6E8A-4147-A177-3AD203B41FA5}">
                      <a16:colId xmlns:a16="http://schemas.microsoft.com/office/drawing/2014/main" val="2979703734"/>
                    </a:ext>
                  </a:extLst>
                </a:gridCol>
                <a:gridCol w="838200">
                  <a:extLst>
                    <a:ext uri="{9D8B030D-6E8A-4147-A177-3AD203B41FA5}">
                      <a16:colId xmlns:a16="http://schemas.microsoft.com/office/drawing/2014/main" val="3981091633"/>
                    </a:ext>
                  </a:extLst>
                </a:gridCol>
              </a:tblGrid>
              <a:tr h="370840">
                <a:tc>
                  <a:txBody>
                    <a:bodyPr/>
                    <a:lstStyle/>
                    <a:p>
                      <a:r>
                        <a:rPr lang="en-US" sz="1600" b="0" dirty="0"/>
                        <a:t>x</a:t>
                      </a:r>
                    </a:p>
                  </a:txBody>
                  <a:tcPr/>
                </a:tc>
                <a:tc>
                  <a:txBody>
                    <a:bodyPr/>
                    <a:lstStyle/>
                    <a:p>
                      <a:r>
                        <a:rPr lang="en-US" sz="1600" b="0" dirty="0"/>
                        <a:t>1</a:t>
                      </a:r>
                    </a:p>
                  </a:txBody>
                  <a:tcPr/>
                </a:tc>
                <a:extLst>
                  <a:ext uri="{0D108BD9-81ED-4DB2-BD59-A6C34878D82A}">
                    <a16:rowId xmlns:a16="http://schemas.microsoft.com/office/drawing/2014/main" val="220585514"/>
                  </a:ext>
                </a:extLst>
              </a:tr>
              <a:tr h="370840">
                <a:tc>
                  <a:txBody>
                    <a:bodyPr/>
                    <a:lstStyle/>
                    <a:p>
                      <a:r>
                        <a:rPr lang="en-US" sz="1600" b="0" dirty="0"/>
                        <a:t>y</a:t>
                      </a:r>
                    </a:p>
                  </a:txBody>
                  <a:tcPr/>
                </a:tc>
                <a:tc>
                  <a:txBody>
                    <a:bodyPr/>
                    <a:lstStyle/>
                    <a:p>
                      <a:r>
                        <a:rPr lang="en-US" sz="1600" b="0" dirty="0"/>
                        <a:t>3</a:t>
                      </a:r>
                    </a:p>
                  </a:txBody>
                  <a:tcPr/>
                </a:tc>
                <a:extLst>
                  <a:ext uri="{0D108BD9-81ED-4DB2-BD59-A6C34878D82A}">
                    <a16:rowId xmlns:a16="http://schemas.microsoft.com/office/drawing/2014/main" val="1641742643"/>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190038424"/>
              </p:ext>
            </p:extLst>
          </p:nvPr>
        </p:nvGraphicFramePr>
        <p:xfrm>
          <a:off x="736600" y="4410988"/>
          <a:ext cx="1692275" cy="741680"/>
        </p:xfrm>
        <a:graphic>
          <a:graphicData uri="http://schemas.openxmlformats.org/drawingml/2006/table">
            <a:tbl>
              <a:tblPr firstRow="1" bandRow="1">
                <a:tableStyleId>{69CF1AB2-1976-4502-BF36-3FF5EA218861}</a:tableStyleId>
              </a:tblPr>
              <a:tblGrid>
                <a:gridCol w="854075">
                  <a:extLst>
                    <a:ext uri="{9D8B030D-6E8A-4147-A177-3AD203B41FA5}">
                      <a16:colId xmlns:a16="http://schemas.microsoft.com/office/drawing/2014/main" val="2979703734"/>
                    </a:ext>
                  </a:extLst>
                </a:gridCol>
                <a:gridCol w="838200">
                  <a:extLst>
                    <a:ext uri="{9D8B030D-6E8A-4147-A177-3AD203B41FA5}">
                      <a16:colId xmlns:a16="http://schemas.microsoft.com/office/drawing/2014/main" val="3981091633"/>
                    </a:ext>
                  </a:extLst>
                </a:gridCol>
              </a:tblGrid>
              <a:tr h="370840">
                <a:tc>
                  <a:txBody>
                    <a:bodyPr/>
                    <a:lstStyle/>
                    <a:p>
                      <a:r>
                        <a:rPr lang="en-US" sz="1600" b="0" dirty="0"/>
                        <a:t>x</a:t>
                      </a:r>
                    </a:p>
                  </a:txBody>
                  <a:tcPr/>
                </a:tc>
                <a:tc>
                  <a:txBody>
                    <a:bodyPr/>
                    <a:lstStyle/>
                    <a:p>
                      <a:r>
                        <a:rPr lang="en-US" sz="1600" b="0" dirty="0"/>
                        <a:t>1</a:t>
                      </a:r>
                    </a:p>
                  </a:txBody>
                  <a:tcPr/>
                </a:tc>
                <a:extLst>
                  <a:ext uri="{0D108BD9-81ED-4DB2-BD59-A6C34878D82A}">
                    <a16:rowId xmlns:a16="http://schemas.microsoft.com/office/drawing/2014/main" val="220585514"/>
                  </a:ext>
                </a:extLst>
              </a:tr>
              <a:tr h="370840">
                <a:tc>
                  <a:txBody>
                    <a:bodyPr/>
                    <a:lstStyle/>
                    <a:p>
                      <a:r>
                        <a:rPr lang="en-US" sz="1600" b="0" dirty="0"/>
                        <a:t>y</a:t>
                      </a:r>
                    </a:p>
                  </a:txBody>
                  <a:tcPr/>
                </a:tc>
                <a:tc>
                  <a:txBody>
                    <a:bodyPr/>
                    <a:lstStyle/>
                    <a:p>
                      <a:r>
                        <a:rPr lang="en-US" sz="1600" b="0" dirty="0"/>
                        <a:t>3</a:t>
                      </a:r>
                    </a:p>
                  </a:txBody>
                  <a:tcPr/>
                </a:tc>
                <a:extLst>
                  <a:ext uri="{0D108BD9-81ED-4DB2-BD59-A6C34878D82A}">
                    <a16:rowId xmlns:a16="http://schemas.microsoft.com/office/drawing/2014/main" val="1641742643"/>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967612135"/>
              </p:ext>
            </p:extLst>
          </p:nvPr>
        </p:nvGraphicFramePr>
        <p:xfrm>
          <a:off x="5830410" y="4410988"/>
          <a:ext cx="1692275" cy="1112520"/>
        </p:xfrm>
        <a:graphic>
          <a:graphicData uri="http://schemas.openxmlformats.org/drawingml/2006/table">
            <a:tbl>
              <a:tblPr firstRow="1" bandRow="1">
                <a:tableStyleId>{69CF1AB2-1976-4502-BF36-3FF5EA218861}</a:tableStyleId>
              </a:tblPr>
              <a:tblGrid>
                <a:gridCol w="854075">
                  <a:extLst>
                    <a:ext uri="{9D8B030D-6E8A-4147-A177-3AD203B41FA5}">
                      <a16:colId xmlns:a16="http://schemas.microsoft.com/office/drawing/2014/main" val="2979703734"/>
                    </a:ext>
                  </a:extLst>
                </a:gridCol>
                <a:gridCol w="838200">
                  <a:extLst>
                    <a:ext uri="{9D8B030D-6E8A-4147-A177-3AD203B41FA5}">
                      <a16:colId xmlns:a16="http://schemas.microsoft.com/office/drawing/2014/main" val="3981091633"/>
                    </a:ext>
                  </a:extLst>
                </a:gridCol>
              </a:tblGrid>
              <a:tr h="370840">
                <a:tc>
                  <a:txBody>
                    <a:bodyPr/>
                    <a:lstStyle/>
                    <a:p>
                      <a:r>
                        <a:rPr lang="en-US" sz="1600" b="0" dirty="0"/>
                        <a:t>x</a:t>
                      </a:r>
                    </a:p>
                  </a:txBody>
                  <a:tcPr/>
                </a:tc>
                <a:tc>
                  <a:txBody>
                    <a:bodyPr/>
                    <a:lstStyle/>
                    <a:p>
                      <a:r>
                        <a:rPr lang="en-US" sz="1600" b="0" dirty="0"/>
                        <a:t>1</a:t>
                      </a:r>
                    </a:p>
                  </a:txBody>
                  <a:tcPr/>
                </a:tc>
                <a:extLst>
                  <a:ext uri="{0D108BD9-81ED-4DB2-BD59-A6C34878D82A}">
                    <a16:rowId xmlns:a16="http://schemas.microsoft.com/office/drawing/2014/main" val="220585514"/>
                  </a:ext>
                </a:extLst>
              </a:tr>
              <a:tr h="370840">
                <a:tc>
                  <a:txBody>
                    <a:bodyPr/>
                    <a:lstStyle/>
                    <a:p>
                      <a:r>
                        <a:rPr lang="en-US" sz="1600" b="0" dirty="0"/>
                        <a:t>y</a:t>
                      </a:r>
                    </a:p>
                  </a:txBody>
                  <a:tcPr/>
                </a:tc>
                <a:tc>
                  <a:txBody>
                    <a:bodyPr/>
                    <a:lstStyle/>
                    <a:p>
                      <a:r>
                        <a:rPr lang="en-US" sz="1600" b="0" dirty="0"/>
                        <a:t>3</a:t>
                      </a:r>
                    </a:p>
                  </a:txBody>
                  <a:tcPr/>
                </a:tc>
                <a:extLst>
                  <a:ext uri="{0D108BD9-81ED-4DB2-BD59-A6C34878D82A}">
                    <a16:rowId xmlns:a16="http://schemas.microsoft.com/office/drawing/2014/main" val="1641742643"/>
                  </a:ext>
                </a:extLst>
              </a:tr>
              <a:tr h="370840">
                <a:tc>
                  <a:txBody>
                    <a:bodyPr/>
                    <a:lstStyle/>
                    <a:p>
                      <a:r>
                        <a:rPr lang="en-US" sz="1600" b="0" dirty="0"/>
                        <a:t>z</a:t>
                      </a:r>
                    </a:p>
                  </a:txBody>
                  <a:tcPr/>
                </a:tc>
                <a:tc>
                  <a:txBody>
                    <a:bodyPr/>
                    <a:lstStyle/>
                    <a:p>
                      <a:r>
                        <a:rPr lang="en-US" sz="1600" b="0" dirty="0"/>
                        <a:t>4</a:t>
                      </a:r>
                    </a:p>
                  </a:txBody>
                  <a:tcPr/>
                </a:tc>
                <a:extLst>
                  <a:ext uri="{0D108BD9-81ED-4DB2-BD59-A6C34878D82A}">
                    <a16:rowId xmlns:a16="http://schemas.microsoft.com/office/drawing/2014/main" val="4121328823"/>
                  </a:ext>
                </a:extLst>
              </a:tr>
            </a:tbl>
          </a:graphicData>
        </a:graphic>
      </p:graphicFrame>
    </p:spTree>
    <p:extLst>
      <p:ext uri="{BB962C8B-B14F-4D97-AF65-F5344CB8AC3E}">
        <p14:creationId xmlns:p14="http://schemas.microsoft.com/office/powerpoint/2010/main" val="1398846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ltLang="en-US"/>
              <a:t>Discussion</a:t>
            </a:r>
          </a:p>
        </p:txBody>
      </p:sp>
      <p:sp>
        <p:nvSpPr>
          <p:cNvPr id="296964" name="Text Box 4"/>
          <p:cNvSpPr txBox="1">
            <a:spLocks noChangeArrowheads="1"/>
          </p:cNvSpPr>
          <p:nvPr/>
        </p:nvSpPr>
        <p:spPr bwMode="auto">
          <a:xfrm>
            <a:off x="381000" y="1971675"/>
            <a:ext cx="8382000" cy="20313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t>The more detailed description of execution (i.e., computation) views computation in terms of an </a:t>
            </a:r>
            <a:r>
              <a:rPr lang="en-US" altLang="en-US" b="1" dirty="0">
                <a:solidFill>
                  <a:srgbClr val="FF0000"/>
                </a:solidFill>
              </a:rPr>
              <a:t>initial state</a:t>
            </a:r>
            <a:r>
              <a:rPr lang="en-US" altLang="en-US" dirty="0"/>
              <a:t>, describing the bindings that are in effect prior to the execution of an instruction sequence, and a </a:t>
            </a:r>
            <a:r>
              <a:rPr lang="en-US" altLang="en-US" b="1" dirty="0">
                <a:solidFill>
                  <a:srgbClr val="FF0000"/>
                </a:solidFill>
              </a:rPr>
              <a:t>final state</a:t>
            </a:r>
            <a:r>
              <a:rPr lang="en-US" altLang="en-US" dirty="0"/>
              <a:t>, describing the bindings that are in effect after the execution of an instruction sequence. In other words, the notion of execution is </a:t>
            </a:r>
            <a:r>
              <a:rPr lang="en-US" altLang="en-US" b="1" dirty="0">
                <a:solidFill>
                  <a:srgbClr val="FF0000"/>
                </a:solidFill>
              </a:rPr>
              <a:t>relative to</a:t>
            </a:r>
            <a:r>
              <a:rPr lang="en-US" altLang="en-US" dirty="0"/>
              <a:t> an initial state. The tacit assumption in the examples shown thus far is that the initial state is an </a:t>
            </a:r>
            <a:r>
              <a:rPr lang="en-US" altLang="en-US" b="1" dirty="0">
                <a:solidFill>
                  <a:srgbClr val="FF0000"/>
                </a:solidFill>
              </a:rPr>
              <a:t>empty state</a:t>
            </a:r>
            <a:r>
              <a:rPr lang="en-US" altLang="en-US" dirty="0"/>
              <a:t> containing no bindings. By convention, we will assume that when the initial state is not given we mean the empty state. </a:t>
            </a:r>
          </a:p>
        </p:txBody>
      </p:sp>
    </p:spTree>
    <p:extLst>
      <p:ext uri="{BB962C8B-B14F-4D97-AF65-F5344CB8AC3E}">
        <p14:creationId xmlns:p14="http://schemas.microsoft.com/office/powerpoint/2010/main" val="1201039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5974</TotalTime>
  <Words>1068</Words>
  <Application>Microsoft Office PowerPoint</Application>
  <PresentationFormat>On-screen Show (4:3)</PresentationFormat>
  <Paragraphs>204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Wingdings</vt:lpstr>
      <vt:lpstr>Arial</vt:lpstr>
      <vt:lpstr>Symbol</vt:lpstr>
      <vt:lpstr>Gallery</vt:lpstr>
      <vt:lpstr>Program State</vt:lpstr>
      <vt:lpstr>PowerPoint Presentation</vt:lpstr>
      <vt:lpstr>PowerPoint Presentation</vt:lpstr>
      <vt:lpstr>Table Notation</vt:lpstr>
      <vt:lpstr>PowerPoint Presentation</vt:lpstr>
      <vt:lpstr>PowerPoint Presentation</vt:lpstr>
      <vt:lpstr>PowerPoint Presentation</vt:lpstr>
      <vt:lpstr>PowerPoint Presentation</vt:lpstr>
      <vt:lpstr>Discussion</vt:lpstr>
      <vt:lpstr>PowerPoint Presentation</vt:lpstr>
      <vt:lpstr>PowerPoint Presentation</vt:lpstr>
      <vt:lpstr>Observation</vt:lpstr>
      <vt:lpstr>PowerPoint Presentation</vt:lpstr>
      <vt:lpstr>PowerPoint Presentation</vt:lpstr>
      <vt:lpstr>PowerPoint Presentation</vt:lpstr>
      <vt:lpstr>A Richer Representation</vt:lpstr>
      <vt:lpstr>PowerPoint Presentation</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230</cp:revision>
  <dcterms:created xsi:type="dcterms:W3CDTF">2012-08-22T13:17:44Z</dcterms:created>
  <dcterms:modified xsi:type="dcterms:W3CDTF">2018-02-15T13:59:51Z</dcterms:modified>
</cp:coreProperties>
</file>