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14"/>
  </p:notesMasterIdLst>
  <p:handoutMasterIdLst>
    <p:handoutMasterId r:id="rId15"/>
  </p:handoutMasterIdLst>
  <p:sldIdLst>
    <p:sldId id="297" r:id="rId2"/>
    <p:sldId id="298" r:id="rId3"/>
    <p:sldId id="307" r:id="rId4"/>
    <p:sldId id="308" r:id="rId5"/>
    <p:sldId id="309" r:id="rId6"/>
    <p:sldId id="299" r:id="rId7"/>
    <p:sldId id="312" r:id="rId8"/>
    <p:sldId id="311" r:id="rId9"/>
    <p:sldId id="300" r:id="rId10"/>
    <p:sldId id="301" r:id="rId11"/>
    <p:sldId id="310" r:id="rId12"/>
    <p:sldId id="271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96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Algebraic model of state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mathematical model</a:t>
            </a:r>
          </a:p>
        </p:txBody>
      </p:sp>
    </p:spTree>
    <p:extLst>
      <p:ext uri="{BB962C8B-B14F-4D97-AF65-F5344CB8AC3E}">
        <p14:creationId xmlns:p14="http://schemas.microsoft.com/office/powerpoint/2010/main" val="3169557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3491" y="2209800"/>
            <a:ext cx="6705600" cy="3581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en-US" dirty="0"/>
              <a:t>m </a:t>
            </a:r>
            <a:r>
              <a:rPr lang="en-US" altLang="en-US" dirty="0">
                <a:sym typeface="Symbol" panose="05050102010706020507" pitchFamily="18" charset="2"/>
              </a:rPr>
              <a:t> </a:t>
            </a:r>
            <a:r>
              <a:rPr lang="en-US" altLang="en-US" dirty="0"/>
              <a:t>( [], [] )</a:t>
            </a:r>
          </a:p>
          <a:p>
            <a:pPr>
              <a:lnSpc>
                <a:spcPct val="10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dirty="0"/>
              <a:t>m </a:t>
            </a:r>
            <a:r>
              <a:rPr lang="en-US" altLang="en-US" dirty="0">
                <a:sym typeface="Symbol" panose="05050102010706020507" pitchFamily="18" charset="2"/>
              </a:rPr>
              <a:t> </a:t>
            </a:r>
            <a:r>
              <a:rPr lang="en-US" altLang="en-US" dirty="0"/>
              <a:t>( [ (x, </a:t>
            </a:r>
            <a:r>
              <a:rPr lang="en-US" altLang="en-US" dirty="0">
                <a:sym typeface="Wingdings" panose="05000000000000000000" pitchFamily="2" charset="2"/>
              </a:rPr>
              <a:t>INT, 0) ][],  [] )</a:t>
            </a:r>
          </a:p>
          <a:p>
            <a:pPr>
              <a:lnSpc>
                <a:spcPct val="100000"/>
              </a:lnSpc>
              <a:buFontTx/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dirty="0"/>
              <a:t>m </a:t>
            </a:r>
            <a:r>
              <a:rPr lang="en-US" altLang="en-US" dirty="0">
                <a:sym typeface="Symbol" panose="05050102010706020507" pitchFamily="18" charset="2"/>
              </a:rPr>
              <a:t> </a:t>
            </a:r>
            <a:r>
              <a:rPr lang="en-US" altLang="en-US" dirty="0"/>
              <a:t>( [ (x, </a:t>
            </a:r>
            <a:r>
              <a:rPr lang="en-US" altLang="en-US" dirty="0">
                <a:sym typeface="Wingdings" panose="05000000000000000000" pitchFamily="2" charset="2"/>
              </a:rPr>
              <a:t>INT, 0)] [], [ (0, 5) ][])</a:t>
            </a:r>
          </a:p>
          <a:p>
            <a:pPr>
              <a:lnSpc>
                <a:spcPct val="100000"/>
              </a:lnSpc>
              <a:buFontTx/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en-US" dirty="0"/>
              <a:t>m </a:t>
            </a:r>
            <a:r>
              <a:rPr lang="en-US" altLang="en-US" dirty="0">
                <a:sym typeface="Symbol" panose="05050102010706020507" pitchFamily="18" charset="2"/>
              </a:rPr>
              <a:t> </a:t>
            </a:r>
            <a:r>
              <a:rPr lang="en-US" altLang="en-US" dirty="0"/>
              <a:t>( [ (x, </a:t>
            </a:r>
            <a:r>
              <a:rPr lang="en-US" altLang="en-US" dirty="0">
                <a:sym typeface="Wingdings" panose="05000000000000000000" pitchFamily="2" charset="2"/>
              </a:rPr>
              <a:t>INT, 0)]</a:t>
            </a:r>
            <a:r>
              <a:rPr lang="en-US" altLang="en-US" dirty="0"/>
              <a:t> [ (y, BOOL</a:t>
            </a:r>
            <a:r>
              <a:rPr lang="en-US" altLang="en-US" dirty="0">
                <a:sym typeface="Wingdings" panose="05000000000000000000" pitchFamily="2" charset="2"/>
              </a:rPr>
              <a:t>, 1)] [], [ (0, 5) ] [ (1, true) ][])</a:t>
            </a:r>
          </a:p>
          <a:p>
            <a:pPr>
              <a:lnSpc>
                <a:spcPct val="100000"/>
              </a:lnSpc>
              <a:buFontTx/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en-US" dirty="0"/>
              <a:t>m </a:t>
            </a:r>
            <a:r>
              <a:rPr lang="en-US" altLang="en-US" dirty="0">
                <a:sym typeface="Symbol" panose="05050102010706020507" pitchFamily="18" charset="2"/>
              </a:rPr>
              <a:t> </a:t>
            </a:r>
            <a:r>
              <a:rPr lang="en-US" altLang="en-US" dirty="0"/>
              <a:t>( [ (x, </a:t>
            </a:r>
            <a:r>
              <a:rPr lang="en-US" altLang="en-US" dirty="0">
                <a:sym typeface="Wingdings" panose="05000000000000000000" pitchFamily="2" charset="2"/>
              </a:rPr>
              <a:t>INT, 0)] [], [ (0, 5) ] [ (1, true) ][])</a:t>
            </a:r>
          </a:p>
          <a:p>
            <a:pPr>
              <a:lnSpc>
                <a:spcPct val="100000"/>
              </a:lnSpc>
              <a:buFontTx/>
              <a:buNone/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904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302543" y="2438400"/>
            <a:ext cx="685323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2000" dirty="0"/>
              <a:t>The values that we are willing to place in the store (e.g., integer, Boolean) are typically referred to as </a:t>
            </a:r>
            <a:r>
              <a:rPr lang="en-US" altLang="en-US" sz="2000" b="1" i="1" dirty="0">
                <a:solidFill>
                  <a:srgbClr val="FF0000"/>
                </a:solidFill>
              </a:rPr>
              <a:t>denotable values</a:t>
            </a:r>
            <a:r>
              <a:rPr lang="en-US" altLang="en-US" sz="2000" dirty="0"/>
              <a:t>. An interesting question to ask of a programming language is: “What are its denotable values?”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Denotable values</a:t>
            </a:r>
          </a:p>
        </p:txBody>
      </p:sp>
    </p:spTree>
    <p:extLst>
      <p:ext uri="{BB962C8B-B14F-4D97-AF65-F5344CB8AC3E}">
        <p14:creationId xmlns:p14="http://schemas.microsoft.com/office/powerpoint/2010/main" val="50930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none" dirty="0"/>
              <a:t>The Model m = (</a:t>
            </a:r>
            <a:r>
              <a:rPr lang="en-US" altLang="en-US" cap="none" dirty="0" err="1"/>
              <a:t>env,s</a:t>
            </a:r>
            <a:r>
              <a:rPr lang="en-US" altLang="en-US" cap="none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3491" y="2015733"/>
            <a:ext cx="7167109" cy="3927867"/>
          </a:xfrm>
        </p:spPr>
        <p:txBody>
          <a:bodyPr>
            <a:normAutofit/>
          </a:bodyPr>
          <a:lstStyle/>
          <a:p>
            <a:r>
              <a:rPr lang="en-US" altLang="en-US" dirty="0"/>
              <a:t>We define the state produced by a computation in terms of two functions: an </a:t>
            </a:r>
            <a:r>
              <a:rPr lang="en-US" altLang="en-US" b="1" dirty="0">
                <a:solidFill>
                  <a:srgbClr val="FF0000"/>
                </a:solidFill>
              </a:rPr>
              <a:t>environment</a:t>
            </a:r>
            <a:r>
              <a:rPr lang="en-US" altLang="en-US" dirty="0"/>
              <a:t> and a </a:t>
            </a:r>
            <a:r>
              <a:rPr lang="en-US" altLang="en-US" b="1" dirty="0">
                <a:solidFill>
                  <a:srgbClr val="FF0000"/>
                </a:solidFill>
              </a:rPr>
              <a:t>store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It is this </a:t>
            </a:r>
            <a:r>
              <a:rPr lang="en-US" altLang="en-US" b="1" dirty="0">
                <a:solidFill>
                  <a:srgbClr val="FF0000"/>
                </a:solidFill>
              </a:rPr>
              <a:t>model</a:t>
            </a:r>
            <a:r>
              <a:rPr lang="en-US" altLang="en-US" dirty="0"/>
              <a:t> that we will use as the basis for defining the semantics of programming constructs. </a:t>
            </a:r>
          </a:p>
          <a:p>
            <a:r>
              <a:rPr lang="en-US" altLang="en-US" dirty="0"/>
              <a:t>We will use the variables m</a:t>
            </a:r>
            <a:r>
              <a:rPr lang="en-US" altLang="en-US" baseline="-25000" dirty="0"/>
              <a:t>0</a:t>
            </a:r>
            <a:r>
              <a:rPr lang="en-US" altLang="en-US" dirty="0"/>
              <a:t>, m</a:t>
            </a:r>
            <a:r>
              <a:rPr lang="en-US" altLang="en-US" baseline="-25000" dirty="0"/>
              <a:t>1</a:t>
            </a:r>
            <a:r>
              <a:rPr lang="en-US" altLang="en-US" dirty="0"/>
              <a:t> , m</a:t>
            </a:r>
            <a:r>
              <a:rPr lang="en-US" altLang="en-US" baseline="-25000" dirty="0"/>
              <a:t>2</a:t>
            </a:r>
            <a:r>
              <a:rPr lang="en-US" altLang="en-US" dirty="0"/>
              <a:t> … and so on to denote models. </a:t>
            </a:r>
          </a:p>
          <a:p>
            <a:r>
              <a:rPr lang="en-US" altLang="en-US" dirty="0"/>
              <a:t>We will use the variables env</a:t>
            </a:r>
            <a:r>
              <a:rPr lang="en-US" altLang="en-US" baseline="-25000" dirty="0"/>
              <a:t>0</a:t>
            </a:r>
            <a:r>
              <a:rPr lang="en-US" altLang="en-US" dirty="0"/>
              <a:t>, env</a:t>
            </a:r>
            <a:r>
              <a:rPr lang="en-US" altLang="en-US" baseline="-25000" dirty="0"/>
              <a:t>1</a:t>
            </a:r>
            <a:r>
              <a:rPr lang="en-US" altLang="en-US" dirty="0"/>
              <a:t>, env</a:t>
            </a:r>
            <a:r>
              <a:rPr lang="en-US" altLang="en-US" baseline="-25000" dirty="0"/>
              <a:t>2</a:t>
            </a:r>
            <a:r>
              <a:rPr lang="en-US" altLang="en-US" dirty="0"/>
              <a:t>, … to denote environments.</a:t>
            </a:r>
          </a:p>
          <a:p>
            <a:r>
              <a:rPr lang="en-US" altLang="en-US" dirty="0"/>
              <a:t>We will use the variables s</a:t>
            </a:r>
            <a:r>
              <a:rPr lang="en-US" altLang="en-US" baseline="-25000" dirty="0"/>
              <a:t>0</a:t>
            </a:r>
            <a:r>
              <a:rPr lang="en-US" altLang="en-US" dirty="0"/>
              <a:t>, s</a:t>
            </a:r>
            <a:r>
              <a:rPr lang="en-US" altLang="en-US" baseline="-25000" dirty="0"/>
              <a:t>1</a:t>
            </a:r>
            <a:r>
              <a:rPr lang="en-US" altLang="en-US" dirty="0"/>
              <a:t>, s</a:t>
            </a:r>
            <a:r>
              <a:rPr lang="en-US" altLang="en-US" baseline="-25000" dirty="0"/>
              <a:t>2</a:t>
            </a:r>
            <a:r>
              <a:rPr lang="en-US" altLang="en-US" dirty="0"/>
              <a:t>, … to denote stores.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71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Environment and store as Functions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An environment (</a:t>
            </a:r>
            <a:r>
              <a:rPr lang="en-US" altLang="en-US" dirty="0" err="1"/>
              <a:t>env</a:t>
            </a:r>
            <a:r>
              <a:rPr lang="en-US" altLang="en-US" dirty="0"/>
              <a:t>) is a function that we can use to lookup the type and location associated with a variable. Thus, it can be viewed as a </a:t>
            </a:r>
            <a:r>
              <a:rPr lang="en-US" altLang="en-US" b="1" dirty="0">
                <a:solidFill>
                  <a:srgbClr val="FF0000"/>
                </a:solidFill>
              </a:rPr>
              <a:t>function</a:t>
            </a:r>
            <a:r>
              <a:rPr lang="en-US" altLang="en-US" dirty="0"/>
              <a:t> from identifiers to the tuple (type, location). </a:t>
            </a:r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env</a:t>
            </a:r>
            <a:r>
              <a:rPr lang="en-US" altLang="en-US" dirty="0"/>
              <a:t>: variable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Wingdings" panose="05000000000000000000" pitchFamily="2" charset="2"/>
              </a:rPr>
              <a:t> type </a:t>
            </a:r>
            <a:r>
              <a:rPr lang="en-US" altLang="en-US" dirty="0">
                <a:sym typeface="Symbol" panose="05050102010706020507" pitchFamily="18" charset="2"/>
              </a:rPr>
              <a:t></a:t>
            </a:r>
            <a:r>
              <a:rPr lang="en-US" altLang="en-US" dirty="0">
                <a:sym typeface="Wingdings" panose="05000000000000000000" pitchFamily="2" charset="2"/>
              </a:rPr>
              <a:t> location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Similarly, the store (s) can be viewed as a function from locations to values.</a:t>
            </a:r>
          </a:p>
          <a:p>
            <a:pPr marL="0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		s: location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Wingdings" panose="05000000000000000000" pitchFamily="2" charset="2"/>
              </a:rPr>
              <a:t> value</a:t>
            </a:r>
            <a:endParaRPr lang="en-US" altLang="en-US" dirty="0"/>
          </a:p>
          <a:p>
            <a:endParaRPr lang="en-US" alt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40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cap="none" dirty="0"/>
              <a:t>new()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15733"/>
            <a:ext cx="8153401" cy="392786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To support our model, we assume the existence of a memory management function which we will call </a:t>
            </a:r>
            <a:r>
              <a:rPr lang="en-US" altLang="en-US" b="1" i="1" dirty="0">
                <a:solidFill>
                  <a:srgbClr val="FF0000"/>
                </a:solidFill>
              </a:rPr>
              <a:t>new</a:t>
            </a:r>
            <a:r>
              <a:rPr lang="en-US" altLang="en-US" dirty="0"/>
              <a:t>. New is a function that takes no arguments, but returns a fresh (i.e., unique, unused) location in the store.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ym typeface="Wingdings" panose="05000000000000000000" pitchFamily="2" charset="2"/>
              </a:rPr>
              <a:t>In  our model, a </a:t>
            </a:r>
            <a:r>
              <a:rPr lang="en-US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location</a:t>
            </a:r>
            <a:r>
              <a:rPr lang="en-US" altLang="en-US" dirty="0">
                <a:sym typeface="Wingdings" panose="05000000000000000000" pitchFamily="2" charset="2"/>
              </a:rPr>
              <a:t> is an abstraction of a </a:t>
            </a:r>
            <a:r>
              <a:rPr lang="en-US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memory address</a:t>
            </a:r>
            <a:r>
              <a:rPr lang="en-US" altLang="en-US" dirty="0">
                <a:sym typeface="Wingdings" panose="05000000000000000000" pitchFamily="2" charset="2"/>
              </a:rPr>
              <a:t> within a computer. </a:t>
            </a: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>
                <a:sym typeface="Wingdings" panose="05000000000000000000" pitchFamily="2" charset="2"/>
              </a:rPr>
              <a:t>More specifically, a </a:t>
            </a:r>
            <a:r>
              <a:rPr lang="en-US" altLang="en-US" i="1" dirty="0">
                <a:sym typeface="Wingdings" panose="05000000000000000000" pitchFamily="2" charset="2"/>
              </a:rPr>
              <a:t>location</a:t>
            </a:r>
            <a:r>
              <a:rPr lang="en-US" altLang="en-US" dirty="0">
                <a:sym typeface="Wingdings" panose="05000000000000000000" pitchFamily="2" charset="2"/>
              </a:rPr>
              <a:t> is an integer which can be associated with a (storable) value.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ym typeface="Wingdings" panose="05000000000000000000" pitchFamily="2" charset="2"/>
              </a:rPr>
              <a:t>Our model has the property that a value (any value) can be stored at a single location. 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In particular, issues such as how many bytes are needed to efficiently store a given type of value (e.g., short vs </a:t>
            </a:r>
            <a:r>
              <a:rPr lang="en-US" altLang="en-US" dirty="0" err="1">
                <a:sym typeface="Wingdings" panose="05000000000000000000" pitchFamily="2" charset="2"/>
              </a:rPr>
              <a:t>int</a:t>
            </a:r>
            <a:r>
              <a:rPr lang="en-US" altLang="en-US" dirty="0">
                <a:sym typeface="Wingdings" panose="05000000000000000000" pitchFamily="2" charset="2"/>
              </a:rPr>
              <a:t>) are abstracted away.</a:t>
            </a:r>
            <a:endParaRPr lang="en-US" alt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1863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371600" y="1752600"/>
            <a:ext cx="6572250" cy="2971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Wingdings" panose="05000000000000000000" pitchFamily="2" charset="2"/>
              </a:rPr>
              <a:t>The function </a:t>
            </a:r>
            <a:r>
              <a:rPr lang="en-US" alt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new</a:t>
            </a:r>
            <a:r>
              <a:rPr lang="en-US" altLang="en-US" dirty="0">
                <a:sym typeface="Wingdings" panose="05000000000000000000" pitchFamily="2" charset="2"/>
              </a:rPr>
              <a:t> is an abstraction of a </a:t>
            </a:r>
            <a:r>
              <a:rPr lang="en-US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memory management</a:t>
            </a:r>
            <a:r>
              <a:rPr lang="en-US" altLang="en-US" dirty="0">
                <a:sym typeface="Wingdings" panose="05000000000000000000" pitchFamily="2" charset="2"/>
              </a:rPr>
              <a:t> function. In our mathematical model (where memory waste may not be an issue), new can be implemented simply as a location counter that is incremented every time a location is needed. 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ym typeface="Wingdings" panose="05000000000000000000" pitchFamily="2" charset="2"/>
              </a:rPr>
              <a:t>In our discussion, we will assume that new exists (i.e., we have access to it), but we will not explore its efficient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20063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00162" y="2514600"/>
            <a:ext cx="6858000" cy="1981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i="1" dirty="0" err="1"/>
              <a:t>env</a:t>
            </a:r>
            <a:r>
              <a:rPr lang="en-US" altLang="en-US" sz="2000" dirty="0"/>
              <a:t>	:  identifier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Wingdings" panose="05000000000000000000" pitchFamily="2" charset="2"/>
              </a:rPr>
              <a:t> type </a:t>
            </a:r>
            <a:r>
              <a:rPr lang="en-US" altLang="en-US" sz="2000" dirty="0">
                <a:sym typeface="Symbol" panose="05050102010706020507" pitchFamily="18" charset="2"/>
              </a:rPr>
              <a:t></a:t>
            </a:r>
            <a:r>
              <a:rPr lang="en-US" altLang="en-US" sz="2000" dirty="0">
                <a:sym typeface="Wingdings" panose="05000000000000000000" pitchFamily="2" charset="2"/>
              </a:rPr>
              <a:t> location	</a:t>
            </a:r>
            <a:r>
              <a:rPr lang="en-US" altLang="en-US" dirty="0">
                <a:sym typeface="Wingdings" panose="05000000000000000000" pitchFamily="2" charset="2"/>
              </a:rPr>
              <a:t>(</a:t>
            </a:r>
            <a:r>
              <a:rPr lang="en-US" altLang="en-US" sz="2000" dirty="0">
                <a:sym typeface="Wingdings" panose="05000000000000000000" pitchFamily="2" charset="2"/>
              </a:rPr>
              <a:t>* environment  	*)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i="1" dirty="0">
                <a:sym typeface="Wingdings" panose="05000000000000000000" pitchFamily="2" charset="2"/>
              </a:rPr>
              <a:t>store</a:t>
            </a:r>
            <a:r>
              <a:rPr lang="en-US" altLang="en-US" sz="2000" dirty="0"/>
              <a:t> 	:  location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Wingdings" panose="05000000000000000000" pitchFamily="2" charset="2"/>
              </a:rPr>
              <a:t> value			(* storage  	            *)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i="1" dirty="0">
                <a:sym typeface="Wingdings" panose="05000000000000000000" pitchFamily="2" charset="2"/>
              </a:rPr>
              <a:t>new</a:t>
            </a:r>
            <a:r>
              <a:rPr lang="en-US" altLang="en-US" sz="2000" dirty="0">
                <a:sym typeface="Wingdings" panose="05000000000000000000" pitchFamily="2" charset="2"/>
              </a:rPr>
              <a:t> 	:  unit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Wingdings" panose="05000000000000000000" pitchFamily="2" charset="2"/>
              </a:rPr>
              <a:t> location			</a:t>
            </a:r>
            <a:r>
              <a:rPr lang="en-US" altLang="en-US" dirty="0">
                <a:sym typeface="Wingdings" panose="05000000000000000000" pitchFamily="2" charset="2"/>
              </a:rPr>
              <a:t>(</a:t>
            </a:r>
            <a:r>
              <a:rPr lang="en-US" altLang="en-US" sz="2000" dirty="0">
                <a:sym typeface="Wingdings" panose="05000000000000000000" pitchFamily="2" charset="2"/>
              </a:rPr>
              <a:t>* memory </a:t>
            </a:r>
            <a:r>
              <a:rPr lang="en-US" altLang="en-US" sz="2000" dirty="0" err="1">
                <a:sym typeface="Wingdings" panose="05000000000000000000" pitchFamily="2" charset="2"/>
              </a:rPr>
              <a:t>mgr</a:t>
            </a:r>
            <a:r>
              <a:rPr lang="en-US" altLang="en-US" sz="2000" dirty="0">
                <a:sym typeface="Wingdings" panose="05000000000000000000" pitchFamily="2" charset="2"/>
              </a:rPr>
              <a:t> 	*)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2842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8D29-6A1E-4FF4-8A9A-0F885442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Finite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1F14-0AEC-4A06-9894-F5D07856B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whose input is finite, can be implemented as a switch-statement, a lookup table, or a database.</a:t>
            </a:r>
          </a:p>
          <a:p>
            <a:endParaRPr lang="en-US" dirty="0"/>
          </a:p>
          <a:p>
            <a:r>
              <a:rPr lang="en-US" dirty="0"/>
              <a:t>Example: Endgame databases in chess.</a:t>
            </a:r>
          </a:p>
        </p:txBody>
      </p:sp>
    </p:spTree>
    <p:extLst>
      <p:ext uri="{BB962C8B-B14F-4D97-AF65-F5344CB8AC3E}">
        <p14:creationId xmlns:p14="http://schemas.microsoft.com/office/powerpoint/2010/main" val="2913627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32EB-306D-4F15-B597-0ADFA354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vs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4EDB-9625-4337-884B-BF9343AB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 theory</a:t>
            </a:r>
            <a:r>
              <a:rPr lang="en-US" dirty="0"/>
              <a:t>, it is often beneficial to view environments and stores as (updatable) functions.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In practice</a:t>
            </a:r>
            <a:r>
              <a:rPr lang="en-US" dirty="0"/>
              <a:t>, we will model environments and stores as lists. A model of the program state is then a tuple consisting of an environment and a store (at least for now).</a:t>
            </a:r>
          </a:p>
        </p:txBody>
      </p:sp>
    </p:spTree>
    <p:extLst>
      <p:ext uri="{BB962C8B-B14F-4D97-AF65-F5344CB8AC3E}">
        <p14:creationId xmlns:p14="http://schemas.microsoft.com/office/powerpoint/2010/main" val="211069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BNF Syntax of our Model</a:t>
            </a:r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57400"/>
            <a:ext cx="8229600" cy="381000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&lt;model&gt;       ::= ( &lt;environment&gt; , &lt;store&gt; )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&lt;environment&gt; ::= &lt;e-binding&gt; &lt;environment&gt; | []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&lt;e-binding&gt;   ::= [ (&lt;identifier&gt; ,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&lt;type&gt; ,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&lt;location&gt;) ]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        ::= INT | BOOL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&lt;location&gt;    ::= integer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&lt;store&gt;       ::= &lt;s-binding&gt; &lt;store&gt; | []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&lt;s-binding&gt;   ::= [ ( &lt;location&gt; ,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&lt;value&gt; ) ]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&lt;value&gt;       ::= integer |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boolean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7573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6751</TotalTime>
  <Words>704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Wingdings</vt:lpstr>
      <vt:lpstr>Arial</vt:lpstr>
      <vt:lpstr>Courier New</vt:lpstr>
      <vt:lpstr>Symbol</vt:lpstr>
      <vt:lpstr>Gallery</vt:lpstr>
      <vt:lpstr>An Algebraic model of state</vt:lpstr>
      <vt:lpstr>The Model m = (env,s)</vt:lpstr>
      <vt:lpstr>The Environment and store as Functions</vt:lpstr>
      <vt:lpstr>The function new()</vt:lpstr>
      <vt:lpstr>PowerPoint Presentation</vt:lpstr>
      <vt:lpstr>Model Summary</vt:lpstr>
      <vt:lpstr>Aside: Finite Domains</vt:lpstr>
      <vt:lpstr>Theory vs practice</vt:lpstr>
      <vt:lpstr>The BNF Syntax of our Model</vt:lpstr>
      <vt:lpstr>Examples</vt:lpstr>
      <vt:lpstr>Denotable values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256</cp:revision>
  <dcterms:created xsi:type="dcterms:W3CDTF">2012-08-22T13:17:44Z</dcterms:created>
  <dcterms:modified xsi:type="dcterms:W3CDTF">2018-02-15T14:09:16Z</dcterms:modified>
</cp:coreProperties>
</file>