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6"/>
  </p:notesMasterIdLst>
  <p:handoutMasterIdLst>
    <p:handoutMasterId r:id="rId27"/>
  </p:handoutMasterIdLst>
  <p:sldIdLst>
    <p:sldId id="323" r:id="rId2"/>
    <p:sldId id="330" r:id="rId3"/>
    <p:sldId id="302" r:id="rId4"/>
    <p:sldId id="312" r:id="rId5"/>
    <p:sldId id="332" r:id="rId6"/>
    <p:sldId id="333" r:id="rId7"/>
    <p:sldId id="303" r:id="rId8"/>
    <p:sldId id="326" r:id="rId9"/>
    <p:sldId id="327" r:id="rId10"/>
    <p:sldId id="331" r:id="rId11"/>
    <p:sldId id="304" r:id="rId12"/>
    <p:sldId id="314" r:id="rId13"/>
    <p:sldId id="315" r:id="rId14"/>
    <p:sldId id="316" r:id="rId15"/>
    <p:sldId id="317" r:id="rId16"/>
    <p:sldId id="318" r:id="rId17"/>
    <p:sldId id="319" r:id="rId18"/>
    <p:sldId id="328" r:id="rId19"/>
    <p:sldId id="305" r:id="rId20"/>
    <p:sldId id="322" r:id="rId21"/>
    <p:sldId id="324" r:id="rId22"/>
    <p:sldId id="325" r:id="rId23"/>
    <p:sldId id="329" r:id="rId24"/>
    <p:sldId id="27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Interactions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and Access</a:t>
            </a:r>
          </a:p>
        </p:txBody>
      </p:sp>
    </p:spTree>
    <p:extLst>
      <p:ext uri="{BB962C8B-B14F-4D97-AF65-F5344CB8AC3E}">
        <p14:creationId xmlns:p14="http://schemas.microsoft.com/office/powerpoint/2010/main" val="1872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Accessing the elements in the environment and the store</a:t>
            </a:r>
          </a:p>
        </p:txBody>
      </p:sp>
    </p:spTree>
    <p:extLst>
      <p:ext uri="{BB962C8B-B14F-4D97-AF65-F5344CB8AC3E}">
        <p14:creationId xmlns:p14="http://schemas.microsoft.com/office/powerpoint/2010/main" val="131384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Environment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0540" y="2133600"/>
            <a:ext cx="8610600" cy="3048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accessEnv</a:t>
            </a:r>
            <a:r>
              <a:rPr lang="en-US" altLang="en-US" sz="1800" dirty="0">
                <a:sym typeface="Wingdings" panose="05000000000000000000" pitchFamily="2" charset="2"/>
              </a:rPr>
              <a:t>: identifier </a:t>
            </a:r>
            <a:r>
              <a:rPr lang="en-US" altLang="en-US" sz="1800" dirty="0">
                <a:sym typeface="Symbol" panose="05050102010706020507" pitchFamily="18" charset="2"/>
              </a:rPr>
              <a:t></a:t>
            </a:r>
            <a:r>
              <a:rPr lang="en-US" altLang="en-US" sz="1800" dirty="0">
                <a:sym typeface="Wingdings" panose="05000000000000000000" pitchFamily="2" charset="2"/>
              </a:rPr>
              <a:t> model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>
                <a:sym typeface="Wingdings" panose="05000000000000000000" pitchFamily="2" charset="2"/>
              </a:rPr>
              <a:t>type </a:t>
            </a:r>
            <a:r>
              <a:rPr lang="en-US" altLang="en-US" sz="1800" dirty="0">
                <a:sym typeface="Symbol" panose="05050102010706020507" pitchFamily="18" charset="2"/>
              </a:rPr>
              <a:t></a:t>
            </a:r>
            <a:r>
              <a:rPr lang="en-US" altLang="en-US" sz="1800" dirty="0">
                <a:sym typeface="Wingdings" panose="05000000000000000000" pitchFamily="2" charset="2"/>
              </a:rPr>
              <a:t> location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accessEnv</a:t>
            </a:r>
            <a:r>
              <a:rPr lang="en-US" altLang="en-US" sz="1800" dirty="0">
                <a:sym typeface="Wingdings" panose="05000000000000000000" pitchFamily="2" charset="2"/>
              </a:rPr>
              <a:t>(id</a:t>
            </a:r>
            <a:r>
              <a:rPr lang="en-US" altLang="en-US" sz="1800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>
                <a:sym typeface="Wingdings" panose="05000000000000000000" pitchFamily="2" charset="2"/>
              </a:rPr>
              <a:t>,([], s)) = error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accessEnv</a:t>
            </a:r>
            <a:r>
              <a:rPr lang="en-US" altLang="en-US" sz="1800" dirty="0">
                <a:sym typeface="Wingdings" panose="05000000000000000000" pitchFamily="2" charset="2"/>
              </a:rPr>
              <a:t>(id</a:t>
            </a:r>
            <a:r>
              <a:rPr lang="en-US" altLang="en-US" sz="1800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>
                <a:sym typeface="Wingdings" panose="05000000000000000000" pitchFamily="2" charset="2"/>
              </a:rPr>
              <a:t>, ([(id</a:t>
            </a:r>
            <a:r>
              <a:rPr lang="en-US" altLang="en-US" sz="1800" baseline="-25000" dirty="0">
                <a:sym typeface="Wingdings" panose="05000000000000000000" pitchFamily="2" charset="2"/>
              </a:rPr>
              <a:t>2</a:t>
            </a:r>
            <a:r>
              <a:rPr lang="en-US" altLang="en-US" sz="1800" dirty="0"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sym typeface="Wingdings" panose="05000000000000000000" pitchFamily="2" charset="2"/>
              </a:rPr>
              <a:t>a_type,a_location</a:t>
            </a:r>
            <a:r>
              <a:rPr lang="en-US" altLang="en-US" sz="1800" dirty="0">
                <a:sym typeface="Wingdings" panose="05000000000000000000" pitchFamily="2" charset="2"/>
              </a:rPr>
              <a:t>)]</a:t>
            </a:r>
            <a:r>
              <a:rPr lang="en-US" altLang="en-US" sz="1800" dirty="0" err="1"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sym typeface="Wingdings" panose="05000000000000000000" pitchFamily="2" charset="2"/>
              </a:rPr>
              <a:t>, s)) = if id</a:t>
            </a:r>
            <a:r>
              <a:rPr lang="en-US" altLang="en-US" sz="1800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>
                <a:sym typeface="Wingdings" panose="05000000000000000000" pitchFamily="2" charset="2"/>
              </a:rPr>
              <a:t> = id</a:t>
            </a:r>
            <a:r>
              <a:rPr lang="en-US" altLang="en-US" sz="1800" baseline="-25000" dirty="0">
                <a:sym typeface="Wingdings" panose="05000000000000000000" pitchFamily="2" charset="2"/>
              </a:rPr>
              <a:t>2</a:t>
            </a:r>
            <a:r>
              <a:rPr lang="en-US" altLang="en-US" sz="1800" dirty="0">
                <a:sym typeface="Wingdings" panose="05000000000000000000" pitchFamily="2" charset="2"/>
              </a:rPr>
              <a:t> then (</a:t>
            </a:r>
            <a:r>
              <a:rPr lang="en-US" altLang="en-US" sz="1800" dirty="0" err="1">
                <a:sym typeface="Wingdings" panose="05000000000000000000" pitchFamily="2" charset="2"/>
              </a:rPr>
              <a:t>a_type</a:t>
            </a:r>
            <a:r>
              <a:rPr lang="en-US" altLang="en-US" sz="1800" dirty="0"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							          else </a:t>
            </a:r>
            <a:r>
              <a:rPr lang="en-US" altLang="en-US" sz="1800" dirty="0" err="1">
                <a:sym typeface="Wingdings" panose="05000000000000000000" pitchFamily="2" charset="2"/>
              </a:rPr>
              <a:t>accessEnv</a:t>
            </a:r>
            <a:r>
              <a:rPr lang="en-US" altLang="en-US" sz="1800" dirty="0">
                <a:sym typeface="Wingdings" panose="05000000000000000000" pitchFamily="2" charset="2"/>
              </a:rPr>
              <a:t>(id</a:t>
            </a:r>
            <a:r>
              <a:rPr lang="en-US" altLang="en-US" sz="1800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>
                <a:sym typeface="Wingdings" panose="05000000000000000000" pitchFamily="2" charset="2"/>
              </a:rPr>
              <a:t>, (</a:t>
            </a:r>
            <a:r>
              <a:rPr lang="en-US" altLang="en-US" sz="1800" dirty="0" err="1"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sym typeface="Wingdings" panose="05000000000000000000" pitchFamily="2" charset="2"/>
              </a:rPr>
              <a:t>, s))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319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Environment in Pseudo-SML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3432" y="2133600"/>
            <a:ext cx="7871460" cy="22098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accessEnv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(id1,([], s)) = error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accessEnv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(id1, ([(id2,a_type,a_location)]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s))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if id1 = id2 then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a_type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else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accessEnv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(id1,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4800600"/>
            <a:ext cx="7784307" cy="91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Note that “[(id2,a_type,a_location)]</a:t>
            </a:r>
            <a:r>
              <a:rPr lang="en-US" alt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” is not legal SML. The rest is legal SML.</a:t>
            </a:r>
          </a:p>
        </p:txBody>
      </p:sp>
    </p:spTree>
    <p:extLst>
      <p:ext uri="{BB962C8B-B14F-4D97-AF65-F5344CB8AC3E}">
        <p14:creationId xmlns:p14="http://schemas.microsoft.com/office/powerpoint/2010/main" val="195275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Conditional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1762" y="2667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true then expr</a:t>
            </a:r>
            <a:r>
              <a:rPr lang="en-US" sz="2000" baseline="-25000" dirty="0"/>
              <a:t>1</a:t>
            </a:r>
            <a:r>
              <a:rPr lang="en-US" sz="2000" dirty="0"/>
              <a:t> else expr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expr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false then expr</a:t>
            </a:r>
            <a:r>
              <a:rPr lang="en-US" sz="2000" baseline="-25000" dirty="0"/>
              <a:t>1</a:t>
            </a:r>
            <a:r>
              <a:rPr lang="en-US" sz="2000" dirty="0"/>
              <a:t> else expr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 </a:t>
            </a:r>
            <a:r>
              <a:rPr lang="en-US" sz="2000" dirty="0"/>
              <a:t>expr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287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Environment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491" y="2971799"/>
            <a:ext cx="28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accessEnv</a:t>
            </a:r>
            <a:r>
              <a:rPr lang="en-US" dirty="0"/>
              <a:t>( x, ([],[]) ) </a:t>
            </a:r>
            <a:r>
              <a:rPr lang="en-US" dirty="0">
                <a:sym typeface="Symbol" panose="05050102010706020507" pitchFamily="18" charset="2"/>
              </a:rPr>
              <a:t> error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491" y="2241961"/>
            <a:ext cx="3432799" cy="3416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  </a:t>
            </a:r>
            <a:r>
              <a:rPr lang="en-US" altLang="en-US" dirty="0" err="1">
                <a:sym typeface="Wingdings" panose="05000000000000000000" pitchFamily="2" charset="2"/>
              </a:rPr>
              <a:t>accessEnv</a:t>
            </a:r>
            <a:r>
              <a:rPr lang="en-US" altLang="en-US" dirty="0">
                <a:sym typeface="Wingdings" panose="05000000000000000000" pitchFamily="2" charset="2"/>
              </a:rPr>
              <a:t>(id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,([], s))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>
                <a:sym typeface="Wingdings" panose="05000000000000000000" pitchFamily="2" charset="2"/>
              </a:rPr>
              <a:t> error </a:t>
            </a:r>
            <a:r>
              <a:rPr lang="en-US" altLang="en-US" dirty="0">
                <a:sym typeface="Symbol" panose="05050102010706020507" pitchFamily="18" charset="2"/>
              </a:rPr>
              <a:t>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2971799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[ </a:t>
            </a:r>
            <a:r>
              <a:rPr lang="en-US" altLang="en-US" dirty="0">
                <a:sym typeface="Wingdings" panose="05000000000000000000" pitchFamily="2" charset="2"/>
              </a:rPr>
              <a:t>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:=  x ][ s := [] 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3491" y="3810000"/>
            <a:ext cx="35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accessEnv</a:t>
            </a:r>
            <a:r>
              <a:rPr lang="en-US" dirty="0"/>
              <a:t>( x, ([],[(0,5)][]) ) </a:t>
            </a:r>
            <a:r>
              <a:rPr lang="en-US" dirty="0">
                <a:sym typeface="Symbol" panose="05050102010706020507" pitchFamily="18" charset="2"/>
              </a:rPr>
              <a:t> error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7340" y="38100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[ </a:t>
            </a:r>
            <a:r>
              <a:rPr lang="en-US" altLang="en-US" dirty="0">
                <a:sym typeface="Wingdings" panose="05000000000000000000" pitchFamily="2" charset="2"/>
              </a:rPr>
              <a:t>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:=  x ][ s := [(0,5)][]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59664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accessEnv</a:t>
            </a:r>
            <a:r>
              <a:rPr lang="en-US" dirty="0"/>
              <a:t>( x, ([(x,INT,0)][],[]) 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28600"/>
            <a:ext cx="8839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  </a:t>
            </a:r>
            <a:r>
              <a:rPr lang="en-US" altLang="en-US" dirty="0" err="1">
                <a:sym typeface="Wingdings" panose="05000000000000000000" pitchFamily="2" charset="2"/>
              </a:rPr>
              <a:t>accessEnv</a:t>
            </a:r>
            <a:r>
              <a:rPr lang="en-US" altLang="en-US" dirty="0">
                <a:sym typeface="Wingdings" panose="05000000000000000000" pitchFamily="2" charset="2"/>
              </a:rPr>
              <a:t>(id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,([], s))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>
                <a:sym typeface="Wingdings" panose="05000000000000000000" pitchFamily="2" charset="2"/>
              </a:rPr>
              <a:t> error, </a:t>
            </a:r>
          </a:p>
          <a:p>
            <a:pPr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          </a:t>
            </a:r>
            <a:r>
              <a:rPr lang="en-US" altLang="en-US" dirty="0" err="1">
                <a:sym typeface="Wingdings" panose="05000000000000000000" pitchFamily="2" charset="2"/>
              </a:rPr>
              <a:t>accessEnv</a:t>
            </a:r>
            <a:r>
              <a:rPr lang="en-US" altLang="en-US" dirty="0">
                <a:sym typeface="Wingdings" panose="05000000000000000000" pitchFamily="2" charset="2"/>
              </a:rPr>
              <a:t>(id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([(id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, t, </a:t>
            </a:r>
            <a:r>
              <a:rPr lang="en-US" altLang="en-US" dirty="0" err="1">
                <a:sym typeface="Wingdings" panose="05000000000000000000" pitchFamily="2" charset="2"/>
              </a:rPr>
              <a:t>loc</a:t>
            </a:r>
            <a:r>
              <a:rPr lang="en-US" altLang="en-US" dirty="0">
                <a:sym typeface="Wingdings" panose="05000000000000000000" pitchFamily="2" charset="2"/>
              </a:rPr>
              <a:t>)]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 s))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>
                <a:sym typeface="Wingdings" panose="05000000000000000000" pitchFamily="2" charset="2"/>
              </a:rPr>
              <a:t> if 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 = id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 then (t, </a:t>
            </a:r>
            <a:r>
              <a:rPr lang="en-US" altLang="en-US" dirty="0" err="1">
                <a:sym typeface="Wingdings" panose="05000000000000000000" pitchFamily="2" charset="2"/>
              </a:rPr>
              <a:t>loc</a:t>
            </a:r>
            <a:r>
              <a:rPr lang="en-US" altLang="en-US" dirty="0">
                <a:sym typeface="Wingdings" panose="05000000000000000000" pitchFamily="2" charset="2"/>
              </a:rPr>
              <a:t>) else </a:t>
            </a:r>
            <a:r>
              <a:rPr lang="en-US" altLang="en-US" dirty="0" err="1">
                <a:sym typeface="Wingdings" panose="05000000000000000000" pitchFamily="2" charset="2"/>
              </a:rPr>
              <a:t>accessEnv</a:t>
            </a:r>
            <a:r>
              <a:rPr lang="en-US" altLang="en-US" dirty="0">
                <a:sym typeface="Wingdings" panose="05000000000000000000" pitchFamily="2" charset="2"/>
              </a:rPr>
              <a:t>(id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 s)),</a:t>
            </a:r>
          </a:p>
          <a:p>
            <a:r>
              <a:rPr lang="en-US" dirty="0"/>
              <a:t>	 if true then expr</a:t>
            </a:r>
            <a:r>
              <a:rPr lang="en-US" baseline="-25000" dirty="0"/>
              <a:t>1</a:t>
            </a:r>
            <a:r>
              <a:rPr lang="en-US" dirty="0"/>
              <a:t> else expr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,</a:t>
            </a:r>
          </a:p>
          <a:p>
            <a:r>
              <a:rPr lang="en-US" dirty="0"/>
              <a:t>	 if false then expr</a:t>
            </a:r>
            <a:r>
              <a:rPr lang="en-US" baseline="-25000" dirty="0"/>
              <a:t>1</a:t>
            </a:r>
            <a:r>
              <a:rPr lang="en-US" dirty="0"/>
              <a:t> else expr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 t </a:t>
            </a:r>
            <a:r>
              <a:rPr lang="en-US" altLang="en-US" dirty="0">
                <a:sym typeface="Symbol" panose="05050102010706020507" pitchFamily="18" charset="2"/>
              </a:rPr>
              <a:t></a:t>
            </a:r>
            <a:r>
              <a:rPr lang="en-US" altLang="en-US" dirty="0">
                <a:sym typeface="Wingdings" panose="05000000000000000000" pitchFamily="2" charset="2"/>
              </a:rPr>
              <a:t> t </a:t>
            </a:r>
            <a:r>
              <a:rPr lang="en-US" altLang="en-US" dirty="0">
                <a:sym typeface="Symbol" panose="05050102010706020507" pitchFamily="18" charset="2"/>
              </a:rPr>
              <a:t> true</a:t>
            </a: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      </a:t>
            </a:r>
            <a:r>
              <a:rPr lang="en-US" altLang="en-US" dirty="0">
                <a:sym typeface="Symbol" panose="05050102010706020507" pitchFamily="18" charset="2"/>
              </a:rPr>
              <a:t>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870" y="2366724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s"/>
            </a:pPr>
            <a:r>
              <a:rPr lang="en-US" dirty="0">
                <a:sym typeface="Symbol" panose="05050102010706020507" pitchFamily="18" charset="2"/>
              </a:rPr>
              <a:t> [</a:t>
            </a:r>
            <a:r>
              <a:rPr lang="en-US" altLang="en-US" dirty="0">
                <a:sym typeface="Wingdings" panose="05000000000000000000" pitchFamily="2" charset="2"/>
              </a:rPr>
              <a:t>id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:= x][</a:t>
            </a:r>
            <a:r>
              <a:rPr lang="en-US" altLang="en-US" dirty="0">
                <a:sym typeface="Wingdings" panose="05000000000000000000" pitchFamily="2" charset="2"/>
              </a:rPr>
              <a:t>id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:= x][t:= INT]</a:t>
            </a:r>
          </a:p>
          <a:p>
            <a:r>
              <a:rPr lang="en-US" dirty="0">
                <a:sym typeface="Symbol" panose="05050102010706020507" pitchFamily="18" charset="2"/>
              </a:rPr>
              <a:t>         [</a:t>
            </a:r>
            <a:r>
              <a:rPr lang="en-US" dirty="0" err="1">
                <a:sym typeface="Symbol" panose="05050102010706020507" pitchFamily="18" charset="2"/>
              </a:rPr>
              <a:t>loc</a:t>
            </a:r>
            <a:r>
              <a:rPr lang="en-US" dirty="0">
                <a:sym typeface="Symbol" panose="05050102010706020507" pitchFamily="18" charset="2"/>
              </a:rPr>
              <a:t>:=0][</a:t>
            </a:r>
            <a:r>
              <a:rPr lang="en-US" dirty="0" err="1">
                <a:sym typeface="Symbol" panose="05050102010706020507" pitchFamily="18" charset="2"/>
              </a:rPr>
              <a:t>env</a:t>
            </a:r>
            <a:r>
              <a:rPr lang="en-US" dirty="0">
                <a:sym typeface="Symbol" panose="05050102010706020507" pitchFamily="18" charset="2"/>
              </a:rPr>
              <a:t>:=[]][s := []]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444198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(INT,0)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3581400"/>
            <a:ext cx="50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if x = x then (INT,0) else </a:t>
            </a:r>
            <a:r>
              <a:rPr lang="en-US" dirty="0" err="1">
                <a:sym typeface="Symbol" panose="05050102010706020507" pitchFamily="18" charset="2"/>
              </a:rPr>
              <a:t>accessEnv</a:t>
            </a:r>
            <a:r>
              <a:rPr lang="en-US" dirty="0">
                <a:sym typeface="Symbol" panose="05050102010706020507" pitchFamily="18" charset="2"/>
              </a:rPr>
              <a:t>(x, ([],[]))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3667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accessEnv</a:t>
            </a:r>
            <a:r>
              <a:rPr lang="en-US" dirty="0"/>
              <a:t>( x, ([(x,INT,0)][],[])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4011692"/>
            <a:ext cx="50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if true then (INT,0) else </a:t>
            </a:r>
            <a:r>
              <a:rPr lang="en-US" dirty="0" err="1">
                <a:sym typeface="Symbol" panose="05050102010706020507" pitchFamily="18" charset="2"/>
              </a:rPr>
              <a:t>accessEnv</a:t>
            </a:r>
            <a:r>
              <a:rPr lang="en-US" dirty="0">
                <a:sym typeface="Symbol" panose="05050102010706020507" pitchFamily="18" charset="2"/>
              </a:rPr>
              <a:t>(x, ([],[]))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27599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accessEnv</a:t>
            </a:r>
            <a:r>
              <a:rPr lang="en-US" dirty="0"/>
              <a:t>( y, ([(x,INT,0)][(y,INT,1)][],[])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183084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if y = x then (INT,0) else </a:t>
            </a:r>
            <a:r>
              <a:rPr lang="en-US" dirty="0" err="1"/>
              <a:t>accessEnv</a:t>
            </a:r>
            <a:r>
              <a:rPr lang="en-US" dirty="0"/>
              <a:t>( y, ([(y,INT,1)][],[])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222667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  if false then (INT,0) else </a:t>
            </a:r>
            <a:r>
              <a:rPr lang="en-US" dirty="0" err="1"/>
              <a:t>accessEnv</a:t>
            </a:r>
            <a:r>
              <a:rPr lang="en-US" dirty="0"/>
              <a:t>( y, ([(y,INT,1)][],[])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262250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/>
              <a:t>accessEnv</a:t>
            </a:r>
            <a:r>
              <a:rPr lang="en-US" dirty="0"/>
              <a:t>( y, ([(y,INT,1)][],[])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01834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if y = y then (INT,1) else </a:t>
            </a:r>
            <a:r>
              <a:rPr lang="en-US" dirty="0" err="1"/>
              <a:t>accessEnv</a:t>
            </a:r>
            <a:r>
              <a:rPr lang="en-US" dirty="0"/>
              <a:t>( y, ([],[])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341417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 if true then (INT,1) else </a:t>
            </a:r>
            <a:r>
              <a:rPr lang="en-US" dirty="0" err="1"/>
              <a:t>accessEnv</a:t>
            </a:r>
            <a:r>
              <a:rPr lang="en-US" dirty="0"/>
              <a:t>( y, ([],[])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3810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(INT,1)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181600"/>
            <a:ext cx="724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the symbol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to denote a simplification that lies outside our equational theory.</a:t>
            </a:r>
          </a:p>
        </p:txBody>
      </p:sp>
    </p:spTree>
    <p:extLst>
      <p:ext uri="{BB962C8B-B14F-4D97-AF65-F5344CB8AC3E}">
        <p14:creationId xmlns:p14="http://schemas.microsoft.com/office/powerpoint/2010/main" val="149731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90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accessEnv</a:t>
            </a:r>
            <a:r>
              <a:rPr lang="en-US" dirty="0"/>
              <a:t>( z, ([(x,INT,0)][(y,INT,1)][(z,INT,2)][],[])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 err="1"/>
              <a:t>accessEnv</a:t>
            </a:r>
            <a:r>
              <a:rPr lang="en-US" dirty="0"/>
              <a:t>( z, ( [(y,INT,1)][(z,INT,2)][],[])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142738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 err="1"/>
              <a:t>accessEnv</a:t>
            </a:r>
            <a:r>
              <a:rPr lang="en-US" dirty="0"/>
              <a:t>( z, ( [(z,INT,2)][],[])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1864167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/>
              <a:t>(INT,2)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262" y="4419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accessEnv</a:t>
            </a:r>
            <a:r>
              <a:rPr lang="en-US" dirty="0"/>
              <a:t>( z, ([(x,INT,0)][(y,INT,1)][(z,INT,2)][],[])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0262" y="4419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/>
              <a:t>(INT,2)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91533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the symbol </a:t>
            </a:r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/>
              <a:t>to denote the reflexive-transitive closure of the </a:t>
            </a:r>
            <a:r>
              <a:rPr lang="en-US" dirty="0">
                <a:sym typeface="Symbol" panose="05050102010706020507" pitchFamily="18" charset="2"/>
              </a:rPr>
              <a:t> and  relations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71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6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Specification of </a:t>
            </a:r>
            <a:r>
              <a:rPr lang="en-US" cap="none" dirty="0" err="1"/>
              <a:t>access</a:t>
            </a:r>
            <a:r>
              <a:rPr lang="en-US" dirty="0" err="1"/>
              <a:t>e</a:t>
            </a:r>
            <a:r>
              <a:rPr lang="en-US" cap="none" dirty="0" err="1"/>
              <a:t>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specification we have given of </a:t>
            </a:r>
            <a:r>
              <a:rPr lang="en-US" dirty="0" err="1"/>
              <a:t>accessEnv</a:t>
            </a:r>
            <a:r>
              <a:rPr lang="en-US" dirty="0"/>
              <a:t> is </a:t>
            </a:r>
          </a:p>
          <a:p>
            <a:pPr lvl="1"/>
            <a:r>
              <a:rPr lang="en-US" dirty="0"/>
              <a:t>executable</a:t>
            </a:r>
          </a:p>
          <a:p>
            <a:pPr lvl="1"/>
            <a:r>
              <a:rPr lang="en-US" dirty="0"/>
              <a:t>performs a linear search over the entries in the environment</a:t>
            </a:r>
          </a:p>
          <a:p>
            <a:pPr lvl="1"/>
            <a:r>
              <a:rPr lang="en-US" dirty="0"/>
              <a:t>accesses elements in a manner that is compatible with the specification of </a:t>
            </a:r>
            <a:r>
              <a:rPr lang="en-US" dirty="0" err="1"/>
              <a:t>updateEnv</a:t>
            </a:r>
            <a:endParaRPr lang="en-US" dirty="0"/>
          </a:p>
          <a:p>
            <a:r>
              <a:rPr lang="en-US" dirty="0"/>
              <a:t>In this course, an implementation that performs a linear search over a list is acceptable.</a:t>
            </a:r>
          </a:p>
        </p:txBody>
      </p:sp>
    </p:spTree>
    <p:extLst>
      <p:ext uri="{BB962C8B-B14F-4D97-AF65-F5344CB8AC3E}">
        <p14:creationId xmlns:p14="http://schemas.microsoft.com/office/powerpoint/2010/main" val="13540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Store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1371600" y="2362200"/>
            <a:ext cx="7391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sz="2000" dirty="0" err="1">
                <a:latin typeface="+mn-lt"/>
                <a:sym typeface="Wingdings" panose="05000000000000000000" pitchFamily="2" charset="2"/>
              </a:rPr>
              <a:t>accessStore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: location </a:t>
            </a:r>
            <a:r>
              <a:rPr lang="en-US" altLang="en-US" sz="2000" dirty="0">
                <a:latin typeface="+mn-lt"/>
                <a:sym typeface="Symbol" panose="05050102010706020507" pitchFamily="18" charset="2"/>
              </a:rPr>
              <a:t>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 model </a:t>
            </a:r>
            <a:r>
              <a:rPr lang="en-US" altLang="en-US" sz="2000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 value</a:t>
            </a:r>
          </a:p>
          <a:p>
            <a:pPr marL="0" indent="0">
              <a:spcBef>
                <a:spcPct val="20000"/>
              </a:spcBef>
            </a:pPr>
            <a:endParaRPr lang="en-US" altLang="en-US" sz="2000" dirty="0">
              <a:latin typeface="+mn-lt"/>
            </a:endParaRPr>
          </a:p>
          <a:p>
            <a:pPr marL="0" indent="0">
              <a:spcBef>
                <a:spcPct val="20000"/>
              </a:spcBef>
            </a:pPr>
            <a:r>
              <a:rPr lang="en-US" altLang="en-US" sz="2000" dirty="0" err="1">
                <a:latin typeface="+mn-lt"/>
                <a:sym typeface="Wingdings" panose="05000000000000000000" pitchFamily="2" charset="2"/>
              </a:rPr>
              <a:t>accessStore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(loc</a:t>
            </a:r>
            <a:r>
              <a:rPr lang="en-US" altLang="en-US" sz="2000" baseline="-25000" dirty="0">
                <a:latin typeface="+mn-lt"/>
                <a:sym typeface="Wingdings" panose="05000000000000000000" pitchFamily="2" charset="2"/>
              </a:rPr>
              <a:t>1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,(</a:t>
            </a:r>
            <a:r>
              <a:rPr lang="en-US" altLang="en-US" sz="2000" dirty="0" err="1">
                <a:latin typeface="+mn-lt"/>
                <a:sym typeface="Wingdings" panose="05000000000000000000" pitchFamily="2" charset="2"/>
              </a:rPr>
              <a:t>env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,[])) = error</a:t>
            </a:r>
          </a:p>
          <a:p>
            <a:pPr marL="0" indent="0">
              <a:spcBef>
                <a:spcPct val="20000"/>
              </a:spcBef>
            </a:pPr>
            <a:endParaRPr lang="en-US" altLang="en-US" sz="2000" dirty="0">
              <a:latin typeface="+mn-lt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</a:pPr>
            <a:r>
              <a:rPr lang="en-US" altLang="en-US" sz="2000" dirty="0" err="1">
                <a:latin typeface="+mn-lt"/>
                <a:sym typeface="Wingdings" panose="05000000000000000000" pitchFamily="2" charset="2"/>
              </a:rPr>
              <a:t>accessStore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(loc</a:t>
            </a:r>
            <a:r>
              <a:rPr lang="en-US" altLang="en-US" sz="2000" baseline="-25000" dirty="0">
                <a:latin typeface="+mn-lt"/>
                <a:sym typeface="Wingdings" panose="05000000000000000000" pitchFamily="2" charset="2"/>
              </a:rPr>
              <a:t>1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, (</a:t>
            </a:r>
            <a:r>
              <a:rPr lang="en-US" altLang="en-US" sz="2000" dirty="0" err="1">
                <a:latin typeface="+mn-lt"/>
                <a:sym typeface="Wingdings" panose="05000000000000000000" pitchFamily="2" charset="2"/>
              </a:rPr>
              <a:t>env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, [ (loc</a:t>
            </a:r>
            <a:r>
              <a:rPr lang="en-US" altLang="en-US" sz="2000" baseline="-250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, dv) ]s)) = if loc</a:t>
            </a:r>
            <a:r>
              <a:rPr lang="en-US" altLang="en-US" sz="2000" baseline="-25000" dirty="0">
                <a:latin typeface="+mn-lt"/>
                <a:sym typeface="Wingdings" panose="05000000000000000000" pitchFamily="2" charset="2"/>
              </a:rPr>
              <a:t>1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 = loc</a:t>
            </a:r>
            <a:r>
              <a:rPr lang="en-US" altLang="en-US" sz="2000" baseline="-250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 then dv </a:t>
            </a:r>
          </a:p>
          <a:p>
            <a:pPr marL="0" indent="0">
              <a:spcBef>
                <a:spcPct val="20000"/>
              </a:spcBef>
            </a:pP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                                                                      else </a:t>
            </a:r>
            <a:r>
              <a:rPr lang="en-US" altLang="en-US" sz="2000" dirty="0" err="1">
                <a:latin typeface="+mn-lt"/>
                <a:sym typeface="Wingdings" panose="05000000000000000000" pitchFamily="2" charset="2"/>
              </a:rPr>
              <a:t>accessStore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(loc</a:t>
            </a:r>
            <a:r>
              <a:rPr lang="en-US" altLang="en-US" sz="2000" baseline="-25000" dirty="0">
                <a:latin typeface="+mn-lt"/>
                <a:sym typeface="Wingdings" panose="05000000000000000000" pitchFamily="2" charset="2"/>
              </a:rPr>
              <a:t>1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, (</a:t>
            </a:r>
            <a:r>
              <a:rPr lang="en-US" altLang="en-US" sz="2000" dirty="0" err="1">
                <a:latin typeface="+mn-lt"/>
                <a:sym typeface="Wingdings" panose="05000000000000000000" pitchFamily="2" charset="2"/>
              </a:rPr>
              <a:t>env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, s))</a:t>
            </a:r>
          </a:p>
          <a:p>
            <a:pPr marL="0" indent="0">
              <a:spcBef>
                <a:spcPct val="20000"/>
              </a:spcBef>
            </a:pPr>
            <a:endParaRPr lang="en-US" altLang="en-US" sz="2000" dirty="0"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0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the environment and the store</a:t>
            </a:r>
          </a:p>
        </p:txBody>
      </p:sp>
    </p:spTree>
    <p:extLst>
      <p:ext uri="{BB962C8B-B14F-4D97-AF65-F5344CB8AC3E}">
        <p14:creationId xmlns:p14="http://schemas.microsoft.com/office/powerpoint/2010/main" val="131381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store in pseudo </a:t>
            </a:r>
            <a:r>
              <a:rPr lang="en-US" dirty="0" err="1"/>
              <a:t>sml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2362200"/>
            <a:ext cx="868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20000"/>
              </a:spcBef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accessStore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(loc1,(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,[])) = error</a:t>
            </a:r>
          </a:p>
          <a:p>
            <a:pPr marL="0" indent="0"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accessStore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(loc1,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[ (loc2, dv) ]s)) = </a:t>
            </a:r>
          </a:p>
          <a:p>
            <a:pPr marL="0" indent="0"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if loc1 = loc2 then dv else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accessStore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(loc1,(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env,s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))</a:t>
            </a:r>
          </a:p>
          <a:p>
            <a:pPr marL="0" indent="0">
              <a:spcBef>
                <a:spcPct val="20000"/>
              </a:spcBef>
            </a:pPr>
            <a:endParaRPr lang="en-US" altLang="en-US" sz="20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6362" y="4800600"/>
            <a:ext cx="670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Note that “[ (loc2, dv) ]s” is not legal SML. The rest is legal SML.</a:t>
            </a:r>
          </a:p>
        </p:txBody>
      </p:sp>
    </p:spTree>
    <p:extLst>
      <p:ext uri="{BB962C8B-B14F-4D97-AF65-F5344CB8AC3E}">
        <p14:creationId xmlns:p14="http://schemas.microsoft.com/office/powerpoint/2010/main" val="369666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store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3490" y="2057400"/>
            <a:ext cx="65713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 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,[]))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altLang="en-US" dirty="0">
                <a:sym typeface="Wingdings" panose="05000000000000000000" pitchFamily="2" charset="2"/>
              </a:rPr>
              <a:t> error </a:t>
            </a:r>
            <a:r>
              <a:rPr lang="en-US" altLang="en-US" dirty="0">
                <a:sym typeface="Symbol" panose="05050102010706020507" pitchFamily="18" charset="2"/>
              </a:rPr>
              <a:t>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3490" y="320040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accessStore</a:t>
            </a:r>
            <a:r>
              <a:rPr lang="en-US" dirty="0"/>
              <a:t>( 7, ([],[])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4592" y="3167658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s"/>
            </a:pPr>
            <a:r>
              <a:rPr lang="en-US" dirty="0">
                <a:sym typeface="Symbol" panose="05050102010706020507" pitchFamily="18" charset="2"/>
              </a:rPr>
              <a:t> [</a:t>
            </a:r>
            <a:r>
              <a:rPr lang="en-US" altLang="en-US" dirty="0">
                <a:sym typeface="Wingdings" panose="05000000000000000000" pitchFamily="2" charset="2"/>
              </a:rPr>
              <a:t>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:= 7][</a:t>
            </a:r>
            <a:r>
              <a:rPr lang="en-US" dirty="0" err="1">
                <a:sym typeface="Symbol" panose="05050102010706020507" pitchFamily="18" charset="2"/>
              </a:rPr>
              <a:t>env</a:t>
            </a:r>
            <a:r>
              <a:rPr lang="en-US" dirty="0">
                <a:sym typeface="Symbol" panose="05050102010706020507" pitchFamily="18" charset="2"/>
              </a:rPr>
              <a:t> := []]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2804" y="3212068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error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452" y="3745468"/>
            <a:ext cx="314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accessStore</a:t>
            </a:r>
            <a:r>
              <a:rPr lang="en-US" dirty="0"/>
              <a:t>( 0, ([(x,INT,0)][],[])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8902" y="3701058"/>
            <a:ext cx="335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s"/>
            </a:pPr>
            <a:r>
              <a:rPr lang="en-US" dirty="0">
                <a:sym typeface="Symbol" panose="05050102010706020507" pitchFamily="18" charset="2"/>
              </a:rPr>
              <a:t> [</a:t>
            </a:r>
            <a:r>
              <a:rPr lang="en-US" altLang="en-US" dirty="0">
                <a:sym typeface="Wingdings" panose="05000000000000000000" pitchFamily="2" charset="2"/>
              </a:rPr>
              <a:t>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:= 0][</a:t>
            </a:r>
            <a:r>
              <a:rPr lang="en-US" dirty="0" err="1">
                <a:sym typeface="Symbol" panose="05050102010706020507" pitchFamily="18" charset="2"/>
              </a:rPr>
              <a:t>env</a:t>
            </a:r>
            <a:r>
              <a:rPr lang="en-US" dirty="0">
                <a:sym typeface="Symbol" panose="05050102010706020507" pitchFamily="18" charset="2"/>
              </a:rPr>
              <a:t> := </a:t>
            </a:r>
            <a:r>
              <a:rPr lang="en-US" dirty="0"/>
              <a:t>[(x,INT,0)][]</a:t>
            </a:r>
            <a:r>
              <a:rPr lang="en-US" dirty="0">
                <a:sym typeface="Symbol" panose="05050102010706020507" pitchFamily="18" charset="2"/>
              </a:rPr>
              <a:t>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7114" y="3745468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0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81000"/>
            <a:ext cx="6571343" cy="219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 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,[]))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altLang="en-US" dirty="0">
                <a:sym typeface="Wingdings" panose="05000000000000000000" pitchFamily="2" charset="2"/>
              </a:rPr>
              <a:t>error,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         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 [ (loc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, dv) ]s))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                          if 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 = loc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 then dv else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 s)),</a:t>
            </a:r>
          </a:p>
          <a:p>
            <a:r>
              <a:rPr lang="en-US" dirty="0"/>
              <a:t>          if true then expr</a:t>
            </a:r>
            <a:r>
              <a:rPr lang="en-US" baseline="-25000" dirty="0"/>
              <a:t>1</a:t>
            </a:r>
            <a:r>
              <a:rPr lang="en-US" dirty="0"/>
              <a:t> else expr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,</a:t>
            </a:r>
          </a:p>
          <a:p>
            <a:r>
              <a:rPr lang="en-US" dirty="0"/>
              <a:t>	 if false then expr</a:t>
            </a:r>
            <a:r>
              <a:rPr lang="en-US" baseline="-25000" dirty="0"/>
              <a:t>1</a:t>
            </a:r>
            <a:r>
              <a:rPr lang="en-US" dirty="0"/>
              <a:t> else expr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</a:t>
            </a:r>
            <a:r>
              <a:rPr lang="en-US" baseline="-25000" dirty="0"/>
              <a:t>2</a:t>
            </a:r>
            <a:r>
              <a:rPr lang="en-US" dirty="0"/>
              <a:t> ,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 t </a:t>
            </a:r>
            <a:r>
              <a:rPr lang="en-US" altLang="en-US" dirty="0">
                <a:sym typeface="Symbol" panose="05050102010706020507" pitchFamily="18" charset="2"/>
              </a:rPr>
              <a:t></a:t>
            </a:r>
            <a:r>
              <a:rPr lang="en-US" altLang="en-US" dirty="0">
                <a:sym typeface="Wingdings" panose="05000000000000000000" pitchFamily="2" charset="2"/>
              </a:rPr>
              <a:t> t </a:t>
            </a:r>
            <a:r>
              <a:rPr lang="en-US" altLang="en-US" dirty="0">
                <a:sym typeface="Symbol" panose="05050102010706020507" pitchFamily="18" charset="2"/>
              </a:rPr>
              <a:t> true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      </a:t>
            </a:r>
            <a:r>
              <a:rPr lang="en-US" altLang="en-US" dirty="0">
                <a:sym typeface="Symbol" panose="05050102010706020507" pitchFamily="18" charset="2"/>
              </a:rPr>
              <a:t>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16210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accessStore</a:t>
            </a:r>
            <a:r>
              <a:rPr lang="en-US" dirty="0"/>
              <a:t>( 0, ([],[(0,1)][])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971800"/>
            <a:ext cx="481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s"/>
            </a:pPr>
            <a:r>
              <a:rPr lang="en-US" dirty="0">
                <a:sym typeface="Symbol" panose="05050102010706020507" pitchFamily="18" charset="2"/>
              </a:rPr>
              <a:t> [</a:t>
            </a:r>
            <a:r>
              <a:rPr lang="en-US" altLang="en-US" dirty="0">
                <a:sym typeface="Wingdings" panose="05000000000000000000" pitchFamily="2" charset="2"/>
              </a:rPr>
              <a:t>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:= 0][</a:t>
            </a:r>
            <a:r>
              <a:rPr lang="en-US" dirty="0" err="1">
                <a:sym typeface="Symbol" panose="05050102010706020507" pitchFamily="18" charset="2"/>
              </a:rPr>
              <a:t>env</a:t>
            </a:r>
            <a:r>
              <a:rPr lang="en-US" dirty="0">
                <a:sym typeface="Symbol" panose="05050102010706020507" pitchFamily="18" charset="2"/>
              </a:rPr>
              <a:t> := []][</a:t>
            </a:r>
            <a:r>
              <a:rPr lang="en-US" altLang="en-US" dirty="0">
                <a:sym typeface="Wingdings" panose="05000000000000000000" pitchFamily="2" charset="2"/>
              </a:rPr>
              <a:t>loc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:= 0][dv := 1][ s:= []]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" y="3385542"/>
            <a:ext cx="423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ym typeface="Wingdings" panose="05000000000000000000" pitchFamily="2" charset="2"/>
              </a:rPr>
              <a:t>if 0 = 0 then 1 else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(0, ([], []))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754874"/>
            <a:ext cx="41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ym typeface="Wingdings" panose="05000000000000000000" pitchFamily="2" charset="2"/>
              </a:rPr>
              <a:t>if true then 1 else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(0, ([], []))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1242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ym typeface="Wingdings" panose="05000000000000000000" pitchFamily="2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385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4800"/>
            <a:ext cx="8610600" cy="219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 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,[]))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altLang="en-US" dirty="0">
                <a:sym typeface="Wingdings" panose="05000000000000000000" pitchFamily="2" charset="2"/>
              </a:rPr>
              <a:t>error,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         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 [ (loc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, dv) ]s))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altLang="en-US" dirty="0">
                <a:sym typeface="Wingdings" panose="05000000000000000000" pitchFamily="2" charset="2"/>
              </a:rPr>
              <a:t> if 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 = loc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 then dv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                                                                               else </a:t>
            </a:r>
            <a:r>
              <a:rPr lang="en-US" altLang="en-US" dirty="0" err="1">
                <a:sym typeface="Wingdings" panose="05000000000000000000" pitchFamily="2" charset="2"/>
              </a:rPr>
              <a:t>accessStore</a:t>
            </a:r>
            <a:r>
              <a:rPr lang="en-US" altLang="en-US" dirty="0">
                <a:sym typeface="Wingdings" panose="05000000000000000000" pitchFamily="2" charset="2"/>
              </a:rPr>
              <a:t>(loc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(</a:t>
            </a:r>
            <a:r>
              <a:rPr lang="en-US" altLang="en-US" dirty="0" err="1">
                <a:sym typeface="Wingdings" panose="05000000000000000000" pitchFamily="2" charset="2"/>
              </a:rPr>
              <a:t>env</a:t>
            </a:r>
            <a:r>
              <a:rPr lang="en-US" altLang="en-US" dirty="0">
                <a:sym typeface="Wingdings" panose="05000000000000000000" pitchFamily="2" charset="2"/>
              </a:rPr>
              <a:t>, s)),</a:t>
            </a:r>
          </a:p>
          <a:p>
            <a:r>
              <a:rPr lang="en-US" dirty="0"/>
              <a:t>          if true then expr</a:t>
            </a:r>
            <a:r>
              <a:rPr lang="en-US" baseline="-25000" dirty="0"/>
              <a:t>1</a:t>
            </a:r>
            <a:r>
              <a:rPr lang="en-US" dirty="0"/>
              <a:t> else expr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,</a:t>
            </a:r>
          </a:p>
          <a:p>
            <a:r>
              <a:rPr lang="en-US" dirty="0"/>
              <a:t>	 if false then expr</a:t>
            </a:r>
            <a:r>
              <a:rPr lang="en-US" baseline="-25000" dirty="0"/>
              <a:t>1</a:t>
            </a:r>
            <a:r>
              <a:rPr lang="en-US" dirty="0"/>
              <a:t> else expr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</a:t>
            </a:r>
            <a:r>
              <a:rPr lang="en-US" baseline="-25000" dirty="0"/>
              <a:t>2</a:t>
            </a:r>
            <a:r>
              <a:rPr lang="en-US" dirty="0"/>
              <a:t> ,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 t </a:t>
            </a:r>
            <a:r>
              <a:rPr lang="en-US" altLang="en-US" dirty="0">
                <a:sym typeface="Symbol" panose="05050102010706020507" pitchFamily="18" charset="2"/>
              </a:rPr>
              <a:t></a:t>
            </a:r>
            <a:r>
              <a:rPr lang="en-US" altLang="en-US" dirty="0">
                <a:sym typeface="Wingdings" panose="05000000000000000000" pitchFamily="2" charset="2"/>
              </a:rPr>
              <a:t> t </a:t>
            </a:r>
            <a:r>
              <a:rPr lang="en-US" altLang="en-US" dirty="0">
                <a:sym typeface="Symbol" panose="05050102010706020507" pitchFamily="18" charset="2"/>
              </a:rPr>
              <a:t> true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      </a:t>
            </a:r>
            <a:r>
              <a:rPr lang="en-US" altLang="en-US" dirty="0">
                <a:sym typeface="Symbol" panose="05050102010706020507" pitchFamily="18" charset="2"/>
              </a:rPr>
              <a:t>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48" y="3016210"/>
            <a:ext cx="406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accessStore</a:t>
            </a:r>
            <a:r>
              <a:rPr lang="en-US" dirty="0"/>
              <a:t>( 2, ([],[(0,1)][(1,7)][(2,9)][])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9348" y="3018472"/>
            <a:ext cx="383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 err="1"/>
              <a:t>accessStore</a:t>
            </a:r>
            <a:r>
              <a:rPr lang="en-US" dirty="0"/>
              <a:t>( 2, ([], [(1,7)][(2,9)][])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348" y="3385542"/>
            <a:ext cx="325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 err="1"/>
              <a:t>accessStore</a:t>
            </a:r>
            <a:r>
              <a:rPr lang="en-US" dirty="0"/>
              <a:t>( 2, ([], [(2,9)][])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6968" y="37526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5660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 operations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981200"/>
            <a:ext cx="81534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 err="1">
                <a:cs typeface="Courier New" panose="02070309020205020404" pitchFamily="49" charset="0"/>
              </a:rPr>
              <a:t>updateEnv</a:t>
            </a:r>
            <a:r>
              <a:rPr lang="en-US" altLang="en-US" sz="2000" dirty="0">
                <a:cs typeface="Courier New" panose="02070309020205020404" pitchFamily="49" charset="0"/>
              </a:rPr>
              <a:t>: identifier </a:t>
            </a:r>
            <a:r>
              <a:rPr lang="en-US" alt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sz="2000" dirty="0">
                <a:cs typeface="Courier New" panose="02070309020205020404" pitchFamily="49" charset="0"/>
              </a:rPr>
              <a:t> type </a:t>
            </a:r>
            <a:r>
              <a:rPr lang="en-US" altLang="en-US" dirty="0"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sz="2000" dirty="0">
                <a:cs typeface="Courier New" panose="02070309020205020404" pitchFamily="49" charset="0"/>
              </a:rPr>
              <a:t> location </a:t>
            </a:r>
            <a:r>
              <a:rPr lang="en-US" altLang="en-US" dirty="0"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sz="2000" dirty="0">
                <a:cs typeface="Courier New" panose="02070309020205020404" pitchFamily="49" charset="0"/>
              </a:rPr>
              <a:t> model </a:t>
            </a:r>
            <a:r>
              <a:rPr lang="en-US" alt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 model</a:t>
            </a:r>
          </a:p>
          <a:p>
            <a:pPr>
              <a:buFontTx/>
              <a:buNone/>
            </a:pP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updateEnv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id,a_type,a_location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(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s)) = ( [ (id, 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a_type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) ] 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s)</a:t>
            </a:r>
          </a:p>
          <a:p>
            <a:pPr marL="0" indent="0">
              <a:buNone/>
            </a:pPr>
            <a:endParaRPr lang="en-US" altLang="en-US" sz="2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updateStore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: location </a:t>
            </a:r>
            <a:r>
              <a:rPr lang="en-US" altLang="en-US" dirty="0"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 value </a:t>
            </a:r>
            <a:r>
              <a:rPr lang="en-US" altLang="en-US" dirty="0"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 model </a:t>
            </a:r>
            <a:r>
              <a:rPr lang="en-US" altLang="en-US" dirty="0"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model</a:t>
            </a:r>
          </a:p>
          <a:p>
            <a:pPr>
              <a:buFontTx/>
              <a:buNone/>
            </a:pP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updateStore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a_value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(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s)) = (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[ (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a_value</a:t>
            </a:r>
            <a:r>
              <a:rPr lang="en-US" alt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)] s)</a:t>
            </a:r>
          </a:p>
          <a:p>
            <a:pPr>
              <a:buFontTx/>
              <a:buNone/>
            </a:pPr>
            <a:endParaRPr lang="en-US" altLang="en-US" sz="2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Remark</a:t>
            </a:r>
            <a:r>
              <a:rPr lang="en-US" altLang="en-US" dirty="0">
                <a:sym typeface="Wingdings" panose="05000000000000000000" pitchFamily="2" charset="2"/>
              </a:rPr>
              <a:t>: “identifier”, “type”, “location”, and “value” are the names of datatypes. In contrast, “id”, “</a:t>
            </a:r>
            <a:r>
              <a:rPr lang="en-US" altLang="en-US" dirty="0" err="1">
                <a:sym typeface="Wingdings" panose="05000000000000000000" pitchFamily="2" charset="2"/>
              </a:rPr>
              <a:t>a_type</a:t>
            </a:r>
            <a:r>
              <a:rPr lang="en-US" altLang="en-US" dirty="0">
                <a:sym typeface="Wingdings" panose="05000000000000000000" pitchFamily="2" charset="2"/>
              </a:rPr>
              <a:t>”, “</a:t>
            </a:r>
            <a:r>
              <a:rPr lang="en-US" altLang="en-US" dirty="0" err="1">
                <a:sym typeface="Wingdings" panose="05000000000000000000" pitchFamily="2" charset="2"/>
              </a:rPr>
              <a:t>a_location</a:t>
            </a:r>
            <a:r>
              <a:rPr lang="en-US" altLang="en-US" dirty="0">
                <a:sym typeface="Wingdings" panose="05000000000000000000" pitchFamily="2" charset="2"/>
              </a:rPr>
              <a:t>”, and “</a:t>
            </a:r>
            <a:r>
              <a:rPr lang="en-US" altLang="en-US" dirty="0" err="1">
                <a:sym typeface="Wingdings" panose="05000000000000000000" pitchFamily="2" charset="2"/>
              </a:rPr>
              <a:t>a_value</a:t>
            </a:r>
            <a:r>
              <a:rPr lang="en-US" altLang="en-US" dirty="0">
                <a:sym typeface="Wingdings" panose="05000000000000000000" pitchFamily="2" charset="2"/>
              </a:rPr>
              <a:t>” are variables that stand for arbitrary values of type “identifier”, “type”, “location” and “value” respectively.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2000" dirty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438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 operations in pseudo-SML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9193" y="1981200"/>
            <a:ext cx="7119938" cy="27432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updateEnv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id,a_type,a_location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s)) =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( [ (id,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a_type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]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updateStore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a_value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s)) =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[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a_value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] 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5029200"/>
            <a:ext cx="7784307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Note that “[ (id, </a:t>
            </a:r>
            <a:r>
              <a:rPr lang="en-US" alt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a_type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) ] </a:t>
            </a:r>
            <a:r>
              <a:rPr lang="en-US" alt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” and “[ (</a:t>
            </a:r>
            <a:r>
              <a:rPr lang="en-US" alt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a_value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)] s” are not legal SML. The rest is legal SML.</a:t>
            </a:r>
          </a:p>
        </p:txBody>
      </p:sp>
    </p:spTree>
    <p:extLst>
      <p:ext uri="{BB962C8B-B14F-4D97-AF65-F5344CB8AC3E}">
        <p14:creationId xmlns:p14="http://schemas.microsoft.com/office/powerpoint/2010/main" val="89620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 operations in SML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9193" y="1981200"/>
            <a:ext cx="7119938" cy="27432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updateEnv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id,a_type,a_location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s)) =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( (id,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a_type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)::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updateStore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a_value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s)) =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a_value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)::s)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8362" y="5181600"/>
            <a:ext cx="5181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*More efficient implementations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39637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4CBEA-8273-4B56-AD51-4E2DF445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9144000" cy="2515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96B6B-794F-4461-BD48-F88464A0815F}"/>
              </a:ext>
            </a:extLst>
          </p:cNvPr>
          <p:cNvSpPr txBox="1"/>
          <p:nvPr/>
        </p:nvSpPr>
        <p:spPr>
          <a:xfrm>
            <a:off x="1828800" y="4572000"/>
            <a:ext cx="599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back to our pseudo-SML representation…</a:t>
            </a:r>
          </a:p>
        </p:txBody>
      </p:sp>
    </p:spTree>
    <p:extLst>
      <p:ext uri="{BB962C8B-B14F-4D97-AF65-F5344CB8AC3E}">
        <p14:creationId xmlns:p14="http://schemas.microsoft.com/office/powerpoint/2010/main" val="143600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 Examples - rewriting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462" y="2133600"/>
            <a:ext cx="7391400" cy="3733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updateEnv</a:t>
            </a:r>
            <a:r>
              <a:rPr lang="en-US" altLang="en-US" sz="1800" dirty="0">
                <a:sym typeface="Wingdings" panose="05000000000000000000" pitchFamily="2" charset="2"/>
              </a:rPr>
              <a:t>(x,INT,0,([],[])) 			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ym typeface="Wingdings" panose="05000000000000000000" pitchFamily="2" charset="2"/>
              </a:rPr>
              <a:t>  ([(x, INT, 0)][], [])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updateEnv</a:t>
            </a:r>
            <a:r>
              <a:rPr lang="en-US" altLang="en-US" sz="1800" dirty="0">
                <a:sym typeface="Wingdings" panose="05000000000000000000" pitchFamily="2" charset="2"/>
              </a:rPr>
              <a:t>(x,INT,1,([ (x, INT, 0)][], []))  	</a:t>
            </a:r>
            <a:r>
              <a:rPr lang="en-US" altLang="en-US" sz="1800" dirty="0">
                <a:sym typeface="Symbol" panose="05050102010706020507" pitchFamily="18" charset="2"/>
              </a:rPr>
              <a:t> </a:t>
            </a:r>
            <a:r>
              <a:rPr lang="en-US" altLang="en-US" sz="1800" dirty="0">
                <a:sym typeface="Wingdings" panose="05000000000000000000" pitchFamily="2" charset="2"/>
              </a:rPr>
              <a:t>  ([(x, INT, 1)][(x, INT, 0)][], [])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updateEnv</a:t>
            </a:r>
            <a:r>
              <a:rPr lang="en-US" altLang="en-US" sz="1800" dirty="0">
                <a:sym typeface="Wingdings" panose="05000000000000000000" pitchFamily="2" charset="2"/>
              </a:rPr>
              <a:t>(y,INT,1,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, s)</a:t>
            </a:r>
            <a:r>
              <a:rPr lang="en-US" altLang="en-US" sz="1800" dirty="0">
                <a:sym typeface="Wingdings" panose="05000000000000000000" pitchFamily="2" charset="2"/>
              </a:rPr>
              <a:t>)  			</a:t>
            </a:r>
            <a:r>
              <a:rPr lang="en-US" altLang="en-US" sz="1800" dirty="0">
                <a:sym typeface="Symbol" panose="05050102010706020507" pitchFamily="18" charset="2"/>
              </a:rPr>
              <a:t> </a:t>
            </a:r>
            <a:r>
              <a:rPr lang="en-US" altLang="en-US" sz="1800" dirty="0">
                <a:sym typeface="Wingdings" panose="05000000000000000000" pitchFamily="2" charset="2"/>
              </a:rPr>
              <a:t>  ([(y, INT, 1)]</a:t>
            </a:r>
            <a:r>
              <a:rPr lang="en-US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sym typeface="Wingdings" panose="05000000000000000000" pitchFamily="2" charset="2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1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updateStore</a:t>
            </a:r>
            <a:r>
              <a:rPr lang="en-US" altLang="en-US" sz="1800" dirty="0">
                <a:sym typeface="Wingdings" panose="05000000000000000000" pitchFamily="2" charset="2"/>
              </a:rPr>
              <a:t>(0,5, ([(x,INT,0)][], [])) 		</a:t>
            </a:r>
            <a:r>
              <a:rPr lang="en-US" altLang="en-US" sz="1800" dirty="0">
                <a:sym typeface="Symbol" panose="05050102010706020507" pitchFamily="18" charset="2"/>
              </a:rPr>
              <a:t> </a:t>
            </a:r>
            <a:r>
              <a:rPr lang="en-US" altLang="en-US" sz="1800" dirty="0">
                <a:sym typeface="Wingdings" panose="05000000000000000000" pitchFamily="2" charset="2"/>
              </a:rPr>
              <a:t>  ([(x,INT,0)][], [(0, 5)][])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800" dirty="0" err="1">
                <a:sym typeface="Wingdings" panose="05000000000000000000" pitchFamily="2" charset="2"/>
              </a:rPr>
              <a:t>updateStore</a:t>
            </a:r>
            <a:r>
              <a:rPr lang="en-US" altLang="en-US" sz="1800" dirty="0">
                <a:sym typeface="Wingdings" panose="05000000000000000000" pitchFamily="2" charset="2"/>
              </a:rPr>
              <a:t>(0,7, (</a:t>
            </a:r>
            <a:r>
              <a:rPr lang="en-US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sym typeface="Wingdings" panose="05000000000000000000" pitchFamily="2" charset="2"/>
              </a:rPr>
              <a:t>, [ (0,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dv</a:t>
            </a:r>
            <a:r>
              <a:rPr lang="en-US" altLang="en-US" sz="1800" dirty="0">
                <a:sym typeface="Wingdings" panose="05000000000000000000" pitchFamily="2" charset="2"/>
              </a:rPr>
              <a:t>) ]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1800" dirty="0">
                <a:sym typeface="Wingdings" panose="05000000000000000000" pitchFamily="2" charset="2"/>
              </a:rPr>
              <a:t>)) 		</a:t>
            </a:r>
            <a:r>
              <a:rPr lang="en-US" altLang="en-US" sz="1800" dirty="0">
                <a:sym typeface="Symbol" panose="05050102010706020507" pitchFamily="18" charset="2"/>
              </a:rPr>
              <a:t> </a:t>
            </a:r>
            <a:r>
              <a:rPr lang="en-US" altLang="en-US" sz="1800" dirty="0">
                <a:sym typeface="Wingdings" panose="05000000000000000000" pitchFamily="2" charset="2"/>
              </a:rPr>
              <a:t>  (</a:t>
            </a:r>
            <a:r>
              <a:rPr lang="en-US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env</a:t>
            </a:r>
            <a:r>
              <a:rPr lang="en-US" altLang="en-US" sz="1800" dirty="0">
                <a:sym typeface="Wingdings" panose="05000000000000000000" pitchFamily="2" charset="2"/>
              </a:rPr>
              <a:t>, [(0,7)][(0,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dv</a:t>
            </a:r>
            <a:r>
              <a:rPr lang="en-US" altLang="en-US" sz="1800" dirty="0">
                <a:sym typeface="Wingdings" panose="05000000000000000000" pitchFamily="2" charset="2"/>
              </a:rPr>
              <a:t>)]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1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36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- Specification versus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objective of a software specification is to clearly and correctly define the functional behavior of software.</a:t>
            </a:r>
          </a:p>
          <a:p>
            <a:r>
              <a:rPr lang="en-US" dirty="0"/>
              <a:t>A software specification traditionally does not concern itself with non-functional attributes such as memory usage or running time.</a:t>
            </a:r>
          </a:p>
          <a:p>
            <a:r>
              <a:rPr lang="en-US" dirty="0"/>
              <a:t>The objective of an implementation is to </a:t>
            </a:r>
          </a:p>
          <a:p>
            <a:pPr lvl="1"/>
            <a:r>
              <a:rPr lang="en-US" dirty="0"/>
              <a:t>correctly implement functionality described in a specification</a:t>
            </a:r>
          </a:p>
          <a:p>
            <a:pPr lvl="1"/>
            <a:r>
              <a:rPr lang="en-US" dirty="0"/>
              <a:t>create an implementation that satisfies additional non-functional requirements (e.g., speed, memory footprint)</a:t>
            </a:r>
          </a:p>
        </p:txBody>
      </p:sp>
    </p:spTree>
    <p:extLst>
      <p:ext uri="{BB962C8B-B14F-4D97-AF65-F5344CB8AC3E}">
        <p14:creationId xmlns:p14="http://schemas.microsoft.com/office/powerpoint/2010/main" val="173216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Specification of </a:t>
            </a:r>
            <a:r>
              <a:rPr lang="en-US" cap="none" dirty="0" err="1"/>
              <a:t>update</a:t>
            </a:r>
            <a:r>
              <a:rPr lang="en-US" dirty="0" err="1"/>
              <a:t>S</a:t>
            </a:r>
            <a:r>
              <a:rPr lang="en-US" cap="none" dirty="0" err="1"/>
              <a:t>tore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specification we have given of </a:t>
            </a:r>
            <a:r>
              <a:rPr lang="en-US" dirty="0" err="1"/>
              <a:t>updateStore</a:t>
            </a:r>
            <a:r>
              <a:rPr lang="en-US" dirty="0"/>
              <a:t> is </a:t>
            </a:r>
          </a:p>
          <a:p>
            <a:pPr lvl="1"/>
            <a:r>
              <a:rPr lang="en-US" dirty="0"/>
              <a:t>executable</a:t>
            </a:r>
          </a:p>
          <a:p>
            <a:pPr lvl="1"/>
            <a:r>
              <a:rPr lang="en-US" dirty="0"/>
              <a:t>uses memory in an extremely inefficient fashion</a:t>
            </a:r>
          </a:p>
          <a:p>
            <a:r>
              <a:rPr lang="en-US" dirty="0"/>
              <a:t>In this course focuses primarily on correctness. However, your implementation of </a:t>
            </a:r>
            <a:r>
              <a:rPr lang="en-US" dirty="0" err="1"/>
              <a:t>updateStore</a:t>
            </a:r>
            <a:r>
              <a:rPr lang="en-US" dirty="0"/>
              <a:t> should make more efficient use of memory than the specification that was given.</a:t>
            </a:r>
          </a:p>
        </p:txBody>
      </p:sp>
    </p:spTree>
    <p:extLst>
      <p:ext uri="{BB962C8B-B14F-4D97-AF65-F5344CB8AC3E}">
        <p14:creationId xmlns:p14="http://schemas.microsoft.com/office/powerpoint/2010/main" val="47513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6919</TotalTime>
  <Words>1566</Words>
  <Application>Microsoft Office PowerPoint</Application>
  <PresentationFormat>On-screen Show (4:3)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Times New Roman</vt:lpstr>
      <vt:lpstr>Wingdings</vt:lpstr>
      <vt:lpstr>Arial</vt:lpstr>
      <vt:lpstr>Symbol</vt:lpstr>
      <vt:lpstr>Courier New</vt:lpstr>
      <vt:lpstr>Gallery</vt:lpstr>
      <vt:lpstr>Primitive Interactions</vt:lpstr>
      <vt:lpstr>update</vt:lpstr>
      <vt:lpstr>Update operations</vt:lpstr>
      <vt:lpstr>Update operations in pseudo-SML</vt:lpstr>
      <vt:lpstr>Update operations in SML</vt:lpstr>
      <vt:lpstr>PowerPoint Presentation</vt:lpstr>
      <vt:lpstr>Update Examples - rewriting</vt:lpstr>
      <vt:lpstr>Software - Specification versus implementation</vt:lpstr>
      <vt:lpstr>The Specification of updateStore</vt:lpstr>
      <vt:lpstr>Access</vt:lpstr>
      <vt:lpstr>Access Environment</vt:lpstr>
      <vt:lpstr>Access Environment in Pseudo-SML</vt:lpstr>
      <vt:lpstr>Simplifying Conditional Expressions</vt:lpstr>
      <vt:lpstr>Access Environment examples</vt:lpstr>
      <vt:lpstr>PowerPoint Presentation</vt:lpstr>
      <vt:lpstr>PowerPoint Presentation</vt:lpstr>
      <vt:lpstr>PowerPoint Presentation</vt:lpstr>
      <vt:lpstr>The Specification of accessenv</vt:lpstr>
      <vt:lpstr>Access Store</vt:lpstr>
      <vt:lpstr>Access store in pseudo sml</vt:lpstr>
      <vt:lpstr>Access store examples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275</cp:revision>
  <dcterms:created xsi:type="dcterms:W3CDTF">2012-08-22T13:17:44Z</dcterms:created>
  <dcterms:modified xsi:type="dcterms:W3CDTF">2018-02-15T14:18:09Z</dcterms:modified>
</cp:coreProperties>
</file>