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28"/>
  </p:notesMasterIdLst>
  <p:handoutMasterIdLst>
    <p:handoutMasterId r:id="rId29"/>
  </p:handoutMasterIdLst>
  <p:sldIdLst>
    <p:sldId id="325" r:id="rId2"/>
    <p:sldId id="326" r:id="rId3"/>
    <p:sldId id="330" r:id="rId4"/>
    <p:sldId id="327" r:id="rId5"/>
    <p:sldId id="328" r:id="rId6"/>
    <p:sldId id="329" r:id="rId7"/>
    <p:sldId id="331" r:id="rId8"/>
    <p:sldId id="332" r:id="rId9"/>
    <p:sldId id="333" r:id="rId10"/>
    <p:sldId id="334" r:id="rId11"/>
    <p:sldId id="335" r:id="rId12"/>
    <p:sldId id="336" r:id="rId13"/>
    <p:sldId id="341" r:id="rId14"/>
    <p:sldId id="342" r:id="rId15"/>
    <p:sldId id="338" r:id="rId16"/>
    <p:sldId id="337" r:id="rId17"/>
    <p:sldId id="339" r:id="rId18"/>
    <p:sldId id="352" r:id="rId19"/>
    <p:sldId id="353" r:id="rId20"/>
    <p:sldId id="355" r:id="rId21"/>
    <p:sldId id="354" r:id="rId22"/>
    <p:sldId id="356" r:id="rId23"/>
    <p:sldId id="357" r:id="rId24"/>
    <p:sldId id="358" r:id="rId25"/>
    <p:sldId id="350" r:id="rId26"/>
    <p:sldId id="271" r:id="rId27"/>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128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3/7/2018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3/7/2018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3/7/2018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3/7/2018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3/7/2018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3/7/2018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3/7/2018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3/7/2018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3/7/2018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3/7/2018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Aliasing_(computing)"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javaconceptoftheday.com/difference-between-shallow-copy-vs-deep-copy-in-java/"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javaconceptoftheday.com/difference-between-shallow-copy-vs-deep-copy-in-java/"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sophisticated interactions</a:t>
            </a:r>
          </a:p>
        </p:txBody>
      </p:sp>
      <p:sp>
        <p:nvSpPr>
          <p:cNvPr id="4" name="Text Placeholder 3"/>
          <p:cNvSpPr>
            <a:spLocks noGrp="1"/>
          </p:cNvSpPr>
          <p:nvPr>
            <p:ph type="body" idx="1"/>
          </p:nvPr>
        </p:nvSpPr>
        <p:spPr/>
        <p:txBody>
          <a:bodyPr/>
          <a:lstStyle/>
          <a:p>
            <a:r>
              <a:rPr lang="en-US" dirty="0"/>
              <a:t>Combining access and store functions</a:t>
            </a:r>
          </a:p>
        </p:txBody>
      </p:sp>
    </p:spTree>
    <p:extLst>
      <p:ext uri="{BB962C8B-B14F-4D97-AF65-F5344CB8AC3E}">
        <p14:creationId xmlns:p14="http://schemas.microsoft.com/office/powerpoint/2010/main" val="9812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immutable values</a:t>
            </a:r>
          </a:p>
        </p:txBody>
      </p:sp>
      <p:sp>
        <p:nvSpPr>
          <p:cNvPr id="3" name="Content Placeholder 2"/>
          <p:cNvSpPr>
            <a:spLocks noGrp="1"/>
          </p:cNvSpPr>
          <p:nvPr>
            <p:ph idx="1"/>
          </p:nvPr>
        </p:nvSpPr>
        <p:spPr/>
        <p:txBody>
          <a:bodyPr>
            <a:normAutofit/>
          </a:bodyPr>
          <a:lstStyle/>
          <a:p>
            <a:r>
              <a:rPr lang="en-US" altLang="en-US" dirty="0"/>
              <a:t>A value that is seen as being atomic in the sense that it cannot be changed is considered to be an </a:t>
            </a:r>
            <a:r>
              <a:rPr lang="en-US" altLang="en-US" b="1" i="1" dirty="0">
                <a:solidFill>
                  <a:srgbClr val="FF0000"/>
                </a:solidFill>
              </a:rPr>
              <a:t>immutable</a:t>
            </a:r>
            <a:r>
              <a:rPr lang="en-US" altLang="en-US" dirty="0"/>
              <a:t> value. </a:t>
            </a:r>
          </a:p>
          <a:p>
            <a:r>
              <a:rPr lang="en-US" altLang="en-US" dirty="0"/>
              <a:t>Examples:</a:t>
            </a:r>
          </a:p>
          <a:p>
            <a:pPr lvl="1"/>
            <a:r>
              <a:rPr lang="en-US" altLang="en-US" dirty="0"/>
              <a:t>The integer </a:t>
            </a:r>
            <a:r>
              <a:rPr lang="en-US" altLang="en-US" b="1" i="1" dirty="0"/>
              <a:t>2</a:t>
            </a:r>
            <a:r>
              <a:rPr lang="en-US" altLang="en-US" dirty="0"/>
              <a:t> is an immutable value.</a:t>
            </a:r>
          </a:p>
          <a:p>
            <a:pPr lvl="1"/>
            <a:r>
              <a:rPr lang="en-US" altLang="en-US" dirty="0"/>
              <a:t>The Boolean value </a:t>
            </a:r>
            <a:r>
              <a:rPr lang="en-US" altLang="en-US" b="1" i="1" dirty="0"/>
              <a:t>true</a:t>
            </a:r>
            <a:r>
              <a:rPr lang="en-US" altLang="en-US" dirty="0"/>
              <a:t> is an immutable value.</a:t>
            </a:r>
          </a:p>
          <a:p>
            <a:r>
              <a:rPr lang="en-US" altLang="en-US" dirty="0"/>
              <a:t>When an immutable value is bound to an identifier (e.g., via assignment) the value itself is placed in the store.</a:t>
            </a:r>
            <a:endParaRPr lang="en-US" dirty="0"/>
          </a:p>
        </p:txBody>
      </p:sp>
    </p:spTree>
    <p:extLst>
      <p:ext uri="{BB962C8B-B14F-4D97-AF65-F5344CB8AC3E}">
        <p14:creationId xmlns:p14="http://schemas.microsoft.com/office/powerpoint/2010/main" val="16922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of an immutable value</a:t>
            </a:r>
          </a:p>
        </p:txBody>
      </p:sp>
      <p:sp>
        <p:nvSpPr>
          <p:cNvPr id="3" name="Content Placeholder 2"/>
          <p:cNvSpPr>
            <a:spLocks noGrp="1"/>
          </p:cNvSpPr>
          <p:nvPr>
            <p:ph idx="1"/>
          </p:nvPr>
        </p:nvSpPr>
        <p:spPr>
          <a:xfrm>
            <a:off x="457201" y="2015733"/>
            <a:ext cx="8534400" cy="3450613"/>
          </a:xfrm>
        </p:spPr>
        <p:txBody>
          <a:bodyPr/>
          <a:lstStyle/>
          <a:p>
            <a:r>
              <a:rPr lang="en-US" dirty="0"/>
              <a:t>Let m denote an arbitrary program state.</a:t>
            </a:r>
          </a:p>
          <a:p>
            <a:r>
              <a:rPr lang="en-US" dirty="0"/>
              <a:t>Using the abstractions we have developed, write a semantic expression whose evaluation produces a new program state which only differs from m at the variable x. In particular, in the new state x is bound to the immutable value (stored in y).</a:t>
            </a:r>
          </a:p>
          <a:p>
            <a:endParaRPr lang="en-US" dirty="0"/>
          </a:p>
        </p:txBody>
      </p:sp>
      <p:sp>
        <p:nvSpPr>
          <p:cNvPr id="4" name="TextBox 3"/>
          <p:cNvSpPr txBox="1"/>
          <p:nvPr/>
        </p:nvSpPr>
        <p:spPr>
          <a:xfrm>
            <a:off x="4223254" y="3974068"/>
            <a:ext cx="1011815"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x = y;</a:t>
            </a:r>
          </a:p>
        </p:txBody>
      </p:sp>
      <p:sp>
        <p:nvSpPr>
          <p:cNvPr id="5" name="TextBox 4"/>
          <p:cNvSpPr txBox="1"/>
          <p:nvPr/>
        </p:nvSpPr>
        <p:spPr>
          <a:xfrm>
            <a:off x="2301413" y="4590871"/>
            <a:ext cx="1471878" cy="1477328"/>
          </a:xfrm>
          <a:prstGeom prst="rect">
            <a:avLst/>
          </a:prstGeom>
          <a:noFill/>
        </p:spPr>
        <p:txBody>
          <a:bodyPr wrap="none" rtlCol="0">
            <a:spAutoFit/>
          </a:bodyPr>
          <a:lstStyle/>
          <a:p>
            <a:r>
              <a:rPr lang="en-US" dirty="0" err="1"/>
              <a:t>updateStore</a:t>
            </a:r>
            <a:r>
              <a:rPr lang="en-US" dirty="0"/>
              <a:t>(</a:t>
            </a:r>
          </a:p>
          <a:p>
            <a:r>
              <a:rPr lang="en-US" dirty="0"/>
              <a:t> </a:t>
            </a:r>
          </a:p>
          <a:p>
            <a:endParaRPr lang="en-US" dirty="0"/>
          </a:p>
          <a:p>
            <a:endParaRPr lang="en-US" dirty="0"/>
          </a:p>
          <a:p>
            <a:r>
              <a:rPr lang="en-US" dirty="0"/>
              <a:t>                       )</a:t>
            </a:r>
          </a:p>
        </p:txBody>
      </p:sp>
      <p:sp>
        <p:nvSpPr>
          <p:cNvPr id="6" name="TextBox 5"/>
          <p:cNvSpPr txBox="1"/>
          <p:nvPr/>
        </p:nvSpPr>
        <p:spPr>
          <a:xfrm>
            <a:off x="3574802" y="4820654"/>
            <a:ext cx="2469972" cy="369332"/>
          </a:xfrm>
          <a:prstGeom prst="rect">
            <a:avLst/>
          </a:prstGeom>
          <a:noFill/>
        </p:spPr>
        <p:txBody>
          <a:bodyPr wrap="none" rtlCol="0">
            <a:spAutoFit/>
          </a:bodyPr>
          <a:lstStyle/>
          <a:p>
            <a:r>
              <a:rPr lang="en-US" dirty="0" err="1"/>
              <a:t>getLoc</a:t>
            </a:r>
            <a:r>
              <a:rPr lang="en-US" dirty="0"/>
              <a:t>(</a:t>
            </a:r>
            <a:r>
              <a:rPr lang="en-US" dirty="0" err="1"/>
              <a:t>accessEnv</a:t>
            </a:r>
            <a:r>
              <a:rPr lang="en-US" dirty="0"/>
              <a:t>(</a:t>
            </a:r>
            <a:r>
              <a:rPr lang="en-US" dirty="0" err="1"/>
              <a:t>x,m</a:t>
            </a:r>
            <a:r>
              <a:rPr lang="en-US" dirty="0"/>
              <a:t>)), </a:t>
            </a:r>
          </a:p>
        </p:txBody>
      </p:sp>
      <p:sp>
        <p:nvSpPr>
          <p:cNvPr id="8" name="TextBox 7"/>
          <p:cNvSpPr txBox="1"/>
          <p:nvPr/>
        </p:nvSpPr>
        <p:spPr>
          <a:xfrm>
            <a:off x="3582422" y="5125454"/>
            <a:ext cx="3643626" cy="646331"/>
          </a:xfrm>
          <a:prstGeom prst="rect">
            <a:avLst/>
          </a:prstGeom>
          <a:noFill/>
        </p:spPr>
        <p:txBody>
          <a:bodyPr wrap="none" rtlCol="0">
            <a:spAutoFit/>
          </a:bodyPr>
          <a:lstStyle/>
          <a:p>
            <a:r>
              <a:rPr lang="en-US" dirty="0" err="1"/>
              <a:t>accessStore</a:t>
            </a:r>
            <a:r>
              <a:rPr lang="en-US" dirty="0"/>
              <a:t>(</a:t>
            </a:r>
            <a:r>
              <a:rPr lang="en-US" dirty="0" err="1"/>
              <a:t>getLoc</a:t>
            </a:r>
            <a:r>
              <a:rPr lang="en-US" dirty="0"/>
              <a:t>(</a:t>
            </a:r>
            <a:r>
              <a:rPr lang="en-US" dirty="0" err="1"/>
              <a:t>accessEnv</a:t>
            </a:r>
            <a:r>
              <a:rPr lang="en-US" dirty="0"/>
              <a:t>(</a:t>
            </a:r>
            <a:r>
              <a:rPr lang="en-US" dirty="0" err="1"/>
              <a:t>y,m</a:t>
            </a:r>
            <a:r>
              <a:rPr lang="en-US" dirty="0"/>
              <a:t>))),</a:t>
            </a:r>
          </a:p>
          <a:p>
            <a:endParaRPr lang="en-US" dirty="0"/>
          </a:p>
        </p:txBody>
      </p:sp>
      <p:sp>
        <p:nvSpPr>
          <p:cNvPr id="7" name="TextBox 6">
            <a:extLst>
              <a:ext uri="{FF2B5EF4-FFF2-40B4-BE49-F238E27FC236}">
                <a16:creationId xmlns:a16="http://schemas.microsoft.com/office/drawing/2014/main" id="{08C61EB9-0FAD-47FA-B087-541DA6A92382}"/>
              </a:ext>
            </a:extLst>
          </p:cNvPr>
          <p:cNvSpPr txBox="1"/>
          <p:nvPr/>
        </p:nvSpPr>
        <p:spPr>
          <a:xfrm>
            <a:off x="3582422" y="5419769"/>
            <a:ext cx="369012" cy="369332"/>
          </a:xfrm>
          <a:prstGeom prst="rect">
            <a:avLst/>
          </a:prstGeom>
          <a:noFill/>
        </p:spPr>
        <p:txBody>
          <a:bodyPr wrap="none" rtlCol="0">
            <a:spAutoFit/>
          </a:bodyPr>
          <a:lstStyle/>
          <a:p>
            <a:r>
              <a:rPr lang="en-US" dirty="0"/>
              <a:t>m</a:t>
            </a:r>
          </a:p>
        </p:txBody>
      </p:sp>
    </p:spTree>
    <p:extLst>
      <p:ext uri="{BB962C8B-B14F-4D97-AF65-F5344CB8AC3E}">
        <p14:creationId xmlns:p14="http://schemas.microsoft.com/office/powerpoint/2010/main" val="339846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complexity</a:t>
            </a:r>
          </a:p>
        </p:txBody>
      </p:sp>
      <p:sp>
        <p:nvSpPr>
          <p:cNvPr id="4" name="TextBox 3"/>
          <p:cNvSpPr txBox="1"/>
          <p:nvPr/>
        </p:nvSpPr>
        <p:spPr>
          <a:xfrm>
            <a:off x="4223254" y="2133600"/>
            <a:ext cx="1011815"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x = y;</a:t>
            </a:r>
          </a:p>
        </p:txBody>
      </p:sp>
      <p:sp>
        <p:nvSpPr>
          <p:cNvPr id="5" name="TextBox 4"/>
          <p:cNvSpPr txBox="1"/>
          <p:nvPr/>
        </p:nvSpPr>
        <p:spPr>
          <a:xfrm>
            <a:off x="863359" y="3200400"/>
            <a:ext cx="8090676" cy="1754326"/>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immutable = </a:t>
            </a:r>
            <a:r>
              <a:rPr lang="en-US" dirty="0" err="1">
                <a:latin typeface="Courier New" panose="02070309020205020404" pitchFamily="49" charset="0"/>
                <a:cs typeface="Courier New" panose="02070309020205020404" pitchFamily="49" charset="0"/>
              </a:rPr>
              <a:t>accessStore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y,m</a:t>
            </a:r>
            <a:r>
              <a:rPr lang="en-US" dirty="0">
                <a:latin typeface="Courier New" panose="02070309020205020404" pitchFamily="49" charset="0"/>
                <a:cs typeface="Courier New" panose="02070309020205020404" pitchFamily="49" charset="0"/>
              </a:rPr>
              <a:t>)),m) </a:t>
            </a:r>
          </a:p>
          <a:p>
            <a:r>
              <a:rPr lang="en-US" dirty="0">
                <a:latin typeface="Courier New" panose="02070309020205020404" pitchFamily="49" charset="0"/>
                <a:cs typeface="Courier New" panose="02070309020205020404" pitchFamily="49" charset="0"/>
              </a:rPr>
              <a:t>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updateStore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immutable, m)</a:t>
            </a:r>
          </a:p>
          <a:p>
            <a:r>
              <a:rPr lang="en-US"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33908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Let-blocks</a:t>
            </a:r>
          </a:p>
        </p:txBody>
      </p:sp>
      <p:sp>
        <p:nvSpPr>
          <p:cNvPr id="4" name="Content Placeholder 3"/>
          <p:cNvSpPr>
            <a:spLocks noGrp="1"/>
          </p:cNvSpPr>
          <p:nvPr>
            <p:ph idx="1"/>
          </p:nvPr>
        </p:nvSpPr>
        <p:spPr>
          <a:xfrm>
            <a:off x="1143000" y="2015733"/>
            <a:ext cx="7090909" cy="4080267"/>
          </a:xfrm>
        </p:spPr>
        <p:txBody>
          <a:bodyPr>
            <a:normAutofit/>
          </a:bodyPr>
          <a:lstStyle/>
          <a:p>
            <a:r>
              <a:rPr lang="en-US" dirty="0"/>
              <a:t>The previous slide used an SML construct, called a </a:t>
            </a:r>
            <a:r>
              <a:rPr lang="en-US" b="1" dirty="0">
                <a:solidFill>
                  <a:srgbClr val="FF0000"/>
                </a:solidFill>
              </a:rPr>
              <a:t>let-block</a:t>
            </a:r>
            <a:r>
              <a:rPr lang="en-US" dirty="0"/>
              <a:t>, to manage complexity. </a:t>
            </a:r>
          </a:p>
          <a:p>
            <a:r>
              <a:rPr lang="en-US" dirty="0"/>
              <a:t>A let-block consists of an initializing declaration list (the part between the keywords “let” and “in”) and a body (an expression between the keywords “in” and “end”). </a:t>
            </a:r>
          </a:p>
          <a:p>
            <a:r>
              <a:rPr lang="en-US" dirty="0"/>
              <a:t>A declaration list is a list consisting of 0 or more declarations. </a:t>
            </a:r>
          </a:p>
          <a:p>
            <a:r>
              <a:rPr lang="en-US" dirty="0"/>
              <a:t>A let-block defines a scope.</a:t>
            </a:r>
          </a:p>
          <a:p>
            <a:r>
              <a:rPr lang="en-US" dirty="0"/>
              <a:t>The declarations in a let-block are statically scoped.</a:t>
            </a:r>
          </a:p>
          <a:p>
            <a:r>
              <a:rPr lang="en-US" dirty="0"/>
              <a:t>A let-block is an </a:t>
            </a:r>
            <a:r>
              <a:rPr lang="en-US" b="1" dirty="0">
                <a:solidFill>
                  <a:srgbClr val="FF0000"/>
                </a:solidFill>
              </a:rPr>
              <a:t>expression</a:t>
            </a:r>
            <a:r>
              <a:rPr lang="en-US" dirty="0"/>
              <a:t> whose value is the value of its body.</a:t>
            </a:r>
          </a:p>
        </p:txBody>
      </p:sp>
    </p:spTree>
    <p:extLst>
      <p:ext uri="{BB962C8B-B14F-4D97-AF65-F5344CB8AC3E}">
        <p14:creationId xmlns:p14="http://schemas.microsoft.com/office/powerpoint/2010/main" val="354531360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08960" y="609600"/>
            <a:ext cx="2590800" cy="2031325"/>
          </a:xfrm>
          <a:prstGeom prst="rect">
            <a:avLst/>
          </a:prstGeom>
          <a:solidFill>
            <a:schemeClr val="bg1"/>
          </a:solidFill>
          <a:ln>
            <a:solidFill>
              <a:schemeClr val="accent1"/>
            </a:solidFill>
          </a:ln>
        </p:spPr>
        <p:txBody>
          <a:bodyPr wrap="square" rtlCol="0">
            <a:spAutoFit/>
          </a:bodyPr>
          <a:lstStyle/>
          <a:p>
            <a:r>
              <a:rPr lang="en-US" dirty="0"/>
              <a:t>let</a:t>
            </a:r>
          </a:p>
          <a:p>
            <a:r>
              <a:rPr lang="en-US" dirty="0"/>
              <a:t>	</a:t>
            </a:r>
            <a:r>
              <a:rPr lang="en-US" dirty="0" err="1"/>
              <a:t>val</a:t>
            </a:r>
            <a:r>
              <a:rPr lang="en-US" dirty="0"/>
              <a:t>  id</a:t>
            </a:r>
            <a:r>
              <a:rPr lang="en-US" baseline="-25000" dirty="0"/>
              <a:t>1</a:t>
            </a:r>
            <a:r>
              <a:rPr lang="en-US" dirty="0"/>
              <a:t> = expr</a:t>
            </a:r>
            <a:r>
              <a:rPr lang="en-US" baseline="-25000" dirty="0"/>
              <a:t>1</a:t>
            </a:r>
          </a:p>
          <a:p>
            <a:r>
              <a:rPr lang="en-US" dirty="0"/>
              <a:t>	</a:t>
            </a:r>
            <a:r>
              <a:rPr lang="en-US" dirty="0">
                <a:sym typeface="Symbol" panose="05050102010706020507" pitchFamily="18" charset="2"/>
              </a:rPr>
              <a:t></a:t>
            </a:r>
            <a:endParaRPr lang="en-US" dirty="0"/>
          </a:p>
          <a:p>
            <a:r>
              <a:rPr lang="en-US" dirty="0"/>
              <a:t>	</a:t>
            </a:r>
            <a:r>
              <a:rPr lang="en-US" dirty="0" err="1"/>
              <a:t>val</a:t>
            </a:r>
            <a:r>
              <a:rPr lang="en-US" dirty="0"/>
              <a:t>  </a:t>
            </a:r>
            <a:r>
              <a:rPr lang="en-US" dirty="0" err="1"/>
              <a:t>id</a:t>
            </a:r>
            <a:r>
              <a:rPr lang="en-US" baseline="-25000" dirty="0" err="1"/>
              <a:t>n</a:t>
            </a:r>
            <a:r>
              <a:rPr lang="en-US" dirty="0"/>
              <a:t> = </a:t>
            </a:r>
            <a:r>
              <a:rPr lang="en-US" dirty="0" err="1"/>
              <a:t>expr</a:t>
            </a:r>
            <a:r>
              <a:rPr lang="en-US" baseline="-25000" dirty="0" err="1"/>
              <a:t>n</a:t>
            </a:r>
            <a:endParaRPr lang="en-US" baseline="-25000" dirty="0"/>
          </a:p>
          <a:p>
            <a:r>
              <a:rPr lang="en-US" dirty="0"/>
              <a:t>in</a:t>
            </a:r>
          </a:p>
          <a:p>
            <a:r>
              <a:rPr lang="en-US" dirty="0"/>
              <a:t>	</a:t>
            </a:r>
            <a:r>
              <a:rPr lang="en-US" dirty="0">
                <a:sym typeface="Symbol" panose="05050102010706020507" pitchFamily="18" charset="2"/>
              </a:rPr>
              <a:t> </a:t>
            </a:r>
            <a:r>
              <a:rPr lang="en-US" dirty="0"/>
              <a:t> id</a:t>
            </a:r>
            <a:r>
              <a:rPr lang="en-US" baseline="-25000" dirty="0"/>
              <a:t>1</a:t>
            </a:r>
            <a:r>
              <a:rPr lang="en-US" dirty="0">
                <a:sym typeface="Symbol" panose="05050102010706020507" pitchFamily="18" charset="2"/>
              </a:rPr>
              <a:t> </a:t>
            </a:r>
            <a:r>
              <a:rPr lang="en-US" dirty="0"/>
              <a:t> </a:t>
            </a:r>
            <a:r>
              <a:rPr lang="en-US" dirty="0" err="1"/>
              <a:t>id</a:t>
            </a:r>
            <a:r>
              <a:rPr lang="en-US" baseline="-25000" dirty="0" err="1"/>
              <a:t>n</a:t>
            </a:r>
            <a:r>
              <a:rPr lang="en-US" dirty="0">
                <a:sym typeface="Symbol" panose="05050102010706020507" pitchFamily="18" charset="2"/>
              </a:rPr>
              <a:t> </a:t>
            </a:r>
            <a:r>
              <a:rPr lang="en-US" dirty="0"/>
              <a:t> id</a:t>
            </a:r>
            <a:r>
              <a:rPr lang="en-US" baseline="-25000" dirty="0"/>
              <a:t>1</a:t>
            </a:r>
            <a:endParaRPr lang="en-US" dirty="0"/>
          </a:p>
          <a:p>
            <a:r>
              <a:rPr lang="en-US" dirty="0"/>
              <a:t>end</a:t>
            </a:r>
          </a:p>
        </p:txBody>
      </p:sp>
      <p:sp>
        <p:nvSpPr>
          <p:cNvPr id="5" name="Oval 4"/>
          <p:cNvSpPr/>
          <p:nvPr/>
        </p:nvSpPr>
        <p:spPr>
          <a:xfrm>
            <a:off x="3139440" y="64008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16580" y="175260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62300" y="230124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11880" y="94488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1880" y="1470660"/>
            <a:ext cx="381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endCxn id="5" idx="2"/>
          </p:cNvCxnSpPr>
          <p:nvPr/>
        </p:nvCxnSpPr>
        <p:spPr>
          <a:xfrm flipV="1">
            <a:off x="1127760" y="792480"/>
            <a:ext cx="201168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2"/>
          </p:cNvCxnSpPr>
          <p:nvPr/>
        </p:nvCxnSpPr>
        <p:spPr>
          <a:xfrm flipV="1">
            <a:off x="1127760" y="1097280"/>
            <a:ext cx="248412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2"/>
          </p:cNvCxnSpPr>
          <p:nvPr/>
        </p:nvCxnSpPr>
        <p:spPr>
          <a:xfrm>
            <a:off x="1127760" y="1249680"/>
            <a:ext cx="248412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2"/>
          </p:cNvCxnSpPr>
          <p:nvPr/>
        </p:nvCxnSpPr>
        <p:spPr>
          <a:xfrm>
            <a:off x="1127760" y="1249680"/>
            <a:ext cx="1988820" cy="65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2"/>
          </p:cNvCxnSpPr>
          <p:nvPr/>
        </p:nvCxnSpPr>
        <p:spPr>
          <a:xfrm>
            <a:off x="1123950" y="1249680"/>
            <a:ext cx="203835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200" y="1055192"/>
            <a:ext cx="1073884" cy="369332"/>
          </a:xfrm>
          <a:prstGeom prst="rect">
            <a:avLst/>
          </a:prstGeom>
          <a:noFill/>
        </p:spPr>
        <p:txBody>
          <a:bodyPr wrap="none" rtlCol="0">
            <a:spAutoFit/>
          </a:bodyPr>
          <a:lstStyle/>
          <a:p>
            <a:r>
              <a:rPr lang="en-US" dirty="0"/>
              <a:t>keywords</a:t>
            </a:r>
          </a:p>
        </p:txBody>
      </p:sp>
      <p:sp>
        <p:nvSpPr>
          <p:cNvPr id="24" name="Right Brace 23"/>
          <p:cNvSpPr/>
          <p:nvPr/>
        </p:nvSpPr>
        <p:spPr>
          <a:xfrm>
            <a:off x="5867400" y="944880"/>
            <a:ext cx="381000" cy="8077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6328272" y="1157824"/>
            <a:ext cx="1330364" cy="369332"/>
          </a:xfrm>
          <a:prstGeom prst="rect">
            <a:avLst/>
          </a:prstGeom>
          <a:noFill/>
        </p:spPr>
        <p:txBody>
          <a:bodyPr wrap="none" rtlCol="0">
            <a:spAutoFit/>
          </a:bodyPr>
          <a:lstStyle/>
          <a:p>
            <a:r>
              <a:rPr lang="en-US" dirty="0"/>
              <a:t>declarations</a:t>
            </a:r>
          </a:p>
        </p:txBody>
      </p:sp>
      <p:sp>
        <p:nvSpPr>
          <p:cNvPr id="26" name="Right Brace 25"/>
          <p:cNvSpPr/>
          <p:nvPr/>
        </p:nvSpPr>
        <p:spPr>
          <a:xfrm>
            <a:off x="5867400" y="2057400"/>
            <a:ext cx="266700" cy="304800"/>
          </a:xfrm>
          <a:prstGeom prst="rightBrace">
            <a:avLst>
              <a:gd name="adj1" fmla="val 8333"/>
              <a:gd name="adj2" fmla="val 525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6346728" y="2025134"/>
            <a:ext cx="654346" cy="369332"/>
          </a:xfrm>
          <a:prstGeom prst="rect">
            <a:avLst/>
          </a:prstGeom>
          <a:noFill/>
        </p:spPr>
        <p:txBody>
          <a:bodyPr wrap="none" rtlCol="0">
            <a:spAutoFit/>
          </a:bodyPr>
          <a:lstStyle/>
          <a:p>
            <a:r>
              <a:rPr lang="en-US" dirty="0"/>
              <a:t>body</a:t>
            </a:r>
          </a:p>
        </p:txBody>
      </p:sp>
      <p:sp>
        <p:nvSpPr>
          <p:cNvPr id="28" name="TextBox 27"/>
          <p:cNvSpPr txBox="1"/>
          <p:nvPr/>
        </p:nvSpPr>
        <p:spPr>
          <a:xfrm>
            <a:off x="228600" y="3810000"/>
            <a:ext cx="8042586" cy="1754326"/>
          </a:xfrm>
          <a:prstGeom prst="rect">
            <a:avLst/>
          </a:prstGeom>
          <a:solidFill>
            <a:schemeClr val="bg1"/>
          </a:solidFill>
          <a:ln>
            <a:solidFill>
              <a:srgbClr val="C00000"/>
            </a:solidFill>
          </a:ln>
        </p:spPr>
        <p:txBody>
          <a:bodyPr wrap="none" rtlCol="0">
            <a:spAutoFit/>
          </a:bodyPr>
          <a:lstStyle/>
          <a:p>
            <a:r>
              <a:rPr lang="en-US" dirty="0">
                <a:latin typeface="Courier New" panose="02070309020205020404" pitchFamily="49" charset="0"/>
                <a:cs typeface="Courier New" panose="02070309020205020404" pitchFamily="49" charset="0"/>
              </a:rPr>
              <a:t>expr            ::= </a:t>
            </a:r>
            <a:r>
              <a:rPr lang="en-US" dirty="0" err="1">
                <a:latin typeface="Courier New" panose="02070309020205020404" pitchFamily="49" charset="0"/>
                <a:cs typeface="Courier New" panose="02070309020205020404" pitchFamily="49" charset="0"/>
              </a:rPr>
              <a:t>letBlock</a:t>
            </a:r>
            <a:r>
              <a:rPr lang="en-US" dirty="0">
                <a:latin typeface="Courier New" panose="02070309020205020404" pitchFamily="49" charset="0"/>
                <a:cs typeface="Courier New" panose="02070309020205020404" pitchFamily="49" charset="0"/>
              </a:rPr>
              <a:t> | …</a:t>
            </a:r>
          </a:p>
          <a:p>
            <a:r>
              <a:rPr lang="en-US" dirty="0" err="1">
                <a:latin typeface="Courier New" panose="02070309020205020404" pitchFamily="49" charset="0"/>
                <a:cs typeface="Courier New" panose="02070309020205020404" pitchFamily="49" charset="0"/>
              </a:rPr>
              <a:t>letBlock</a:t>
            </a:r>
            <a:r>
              <a:rPr lang="en-US" dirty="0">
                <a:latin typeface="Courier New" panose="02070309020205020404" pitchFamily="49" charset="0"/>
                <a:cs typeface="Courier New" panose="02070309020205020404" pitchFamily="49" charset="0"/>
              </a:rPr>
              <a:t>        ::= “let” </a:t>
            </a:r>
            <a:r>
              <a:rPr lang="en-US" dirty="0" err="1">
                <a:latin typeface="Courier New" panose="02070309020205020404" pitchFamily="49" charset="0"/>
                <a:cs typeface="Courier New" panose="02070309020205020404" pitchFamily="49" charset="0"/>
              </a:rPr>
              <a:t>declarationList</a:t>
            </a:r>
            <a:r>
              <a:rPr lang="en-US" dirty="0">
                <a:latin typeface="Courier New" panose="02070309020205020404" pitchFamily="49" charset="0"/>
                <a:cs typeface="Courier New" panose="02070309020205020404" pitchFamily="49" charset="0"/>
              </a:rPr>
              <a:t> “in” expr “end”</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declarationList</a:t>
            </a:r>
            <a:r>
              <a:rPr lang="en-US"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 | declaration </a:t>
            </a:r>
            <a:r>
              <a:rPr lang="en-US" dirty="0" err="1">
                <a:latin typeface="Courier New" panose="02070309020205020404" pitchFamily="49" charset="0"/>
                <a:cs typeface="Courier New" panose="02070309020205020404" pitchFamily="49" charset="0"/>
              </a:rPr>
              <a:t>declarationList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declaration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matchPattern</a:t>
            </a:r>
            <a:r>
              <a:rPr lang="en-US" dirty="0">
                <a:latin typeface="Courier New" panose="02070309020205020404" pitchFamily="49" charset="0"/>
                <a:cs typeface="Courier New" panose="02070309020205020404" pitchFamily="49" charset="0"/>
              </a:rPr>
              <a:t> “=” expr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59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Mutable values</a:t>
            </a:r>
          </a:p>
        </p:txBody>
      </p:sp>
      <p:sp>
        <p:nvSpPr>
          <p:cNvPr id="4" name="Content Placeholder 3"/>
          <p:cNvSpPr>
            <a:spLocks noGrp="1"/>
          </p:cNvSpPr>
          <p:nvPr>
            <p:ph idx="1"/>
          </p:nvPr>
        </p:nvSpPr>
        <p:spPr/>
        <p:txBody>
          <a:bodyPr>
            <a:normAutofit lnSpcReduction="10000"/>
          </a:bodyPr>
          <a:lstStyle/>
          <a:p>
            <a:pPr>
              <a:lnSpc>
                <a:spcPct val="90000"/>
              </a:lnSpc>
            </a:pPr>
            <a:r>
              <a:rPr lang="en-US" altLang="en-US" dirty="0"/>
              <a:t>A value that can be modified without changing the “identity” of the value is said to be </a:t>
            </a:r>
            <a:r>
              <a:rPr lang="en-US" altLang="en-US" b="1" i="1" dirty="0">
                <a:solidFill>
                  <a:srgbClr val="FF0000"/>
                </a:solidFill>
              </a:rPr>
              <a:t>mutable</a:t>
            </a:r>
            <a:r>
              <a:rPr lang="en-US" altLang="en-US" dirty="0"/>
              <a:t>. </a:t>
            </a:r>
          </a:p>
          <a:p>
            <a:pPr>
              <a:lnSpc>
                <a:spcPct val="90000"/>
              </a:lnSpc>
            </a:pPr>
            <a:r>
              <a:rPr lang="en-US" altLang="en-US" dirty="0"/>
              <a:t>Values that require a significant amount of storage are often viewed upon as being mutable (e.g., arrays, records, objects, etc.)</a:t>
            </a:r>
          </a:p>
          <a:p>
            <a:pPr>
              <a:lnSpc>
                <a:spcPct val="90000"/>
              </a:lnSpc>
            </a:pPr>
            <a:r>
              <a:rPr lang="en-US" altLang="en-US" dirty="0"/>
              <a:t>When a mutable value that presently exists in the store is bound to an identifier, its value is not copied and bound to the identifier, but rather a pointer to the (original) value is bound to the identifier. It is important to note that the same pointer value can be bound to one or more identifiers within the state (e.g., two identifiers can point to the same array or object).</a:t>
            </a:r>
          </a:p>
          <a:p>
            <a:endParaRPr lang="en-US" dirty="0"/>
          </a:p>
        </p:txBody>
      </p:sp>
    </p:spTree>
    <p:extLst>
      <p:ext uri="{BB962C8B-B14F-4D97-AF65-F5344CB8AC3E}">
        <p14:creationId xmlns:p14="http://schemas.microsoft.com/office/powerpoint/2010/main" val="730630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of a mutable value</a:t>
            </a:r>
          </a:p>
        </p:txBody>
      </p:sp>
      <p:sp>
        <p:nvSpPr>
          <p:cNvPr id="3" name="Content Placeholder 2"/>
          <p:cNvSpPr>
            <a:spLocks noGrp="1"/>
          </p:cNvSpPr>
          <p:nvPr>
            <p:ph idx="1"/>
          </p:nvPr>
        </p:nvSpPr>
        <p:spPr>
          <a:xfrm>
            <a:off x="1443491" y="2015733"/>
            <a:ext cx="6709909" cy="3450613"/>
          </a:xfrm>
        </p:spPr>
        <p:txBody>
          <a:bodyPr/>
          <a:lstStyle/>
          <a:p>
            <a:r>
              <a:rPr lang="en-US" dirty="0"/>
              <a:t>Using the abstractions we have developed, write a semantic expression that binds a mutable value (stored in y) to the variable x relative to an arbitrary program state m.</a:t>
            </a:r>
          </a:p>
          <a:p>
            <a:endParaRPr lang="en-US" dirty="0"/>
          </a:p>
        </p:txBody>
      </p:sp>
      <p:sp>
        <p:nvSpPr>
          <p:cNvPr id="4" name="TextBox 3"/>
          <p:cNvSpPr txBox="1"/>
          <p:nvPr/>
        </p:nvSpPr>
        <p:spPr>
          <a:xfrm>
            <a:off x="4223254" y="3429000"/>
            <a:ext cx="1011815"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x = y;</a:t>
            </a:r>
          </a:p>
        </p:txBody>
      </p:sp>
      <p:sp>
        <p:nvSpPr>
          <p:cNvPr id="5" name="TextBox 4"/>
          <p:cNvSpPr txBox="1"/>
          <p:nvPr/>
        </p:nvSpPr>
        <p:spPr>
          <a:xfrm>
            <a:off x="2301413" y="4266017"/>
            <a:ext cx="1471878" cy="1477328"/>
          </a:xfrm>
          <a:prstGeom prst="rect">
            <a:avLst/>
          </a:prstGeom>
          <a:noFill/>
        </p:spPr>
        <p:txBody>
          <a:bodyPr wrap="none" rtlCol="0">
            <a:spAutoFit/>
          </a:bodyPr>
          <a:lstStyle/>
          <a:p>
            <a:r>
              <a:rPr lang="en-US" dirty="0" err="1"/>
              <a:t>updateStore</a:t>
            </a:r>
            <a:r>
              <a:rPr lang="en-US" dirty="0"/>
              <a:t>( </a:t>
            </a:r>
          </a:p>
          <a:p>
            <a:endParaRPr lang="en-US" dirty="0"/>
          </a:p>
          <a:p>
            <a:endParaRPr lang="en-US" dirty="0"/>
          </a:p>
          <a:p>
            <a:endParaRPr lang="en-US" dirty="0"/>
          </a:p>
          <a:p>
            <a:r>
              <a:rPr lang="en-US" dirty="0"/>
              <a:t>                       )</a:t>
            </a:r>
          </a:p>
        </p:txBody>
      </p:sp>
      <p:sp>
        <p:nvSpPr>
          <p:cNvPr id="6" name="TextBox 5"/>
          <p:cNvSpPr txBox="1"/>
          <p:nvPr/>
        </p:nvSpPr>
        <p:spPr>
          <a:xfrm>
            <a:off x="3574802" y="4495800"/>
            <a:ext cx="2469972" cy="369332"/>
          </a:xfrm>
          <a:prstGeom prst="rect">
            <a:avLst/>
          </a:prstGeom>
          <a:noFill/>
        </p:spPr>
        <p:txBody>
          <a:bodyPr wrap="none" rtlCol="0">
            <a:spAutoFit/>
          </a:bodyPr>
          <a:lstStyle/>
          <a:p>
            <a:r>
              <a:rPr lang="en-US" dirty="0" err="1"/>
              <a:t>getLoc</a:t>
            </a:r>
            <a:r>
              <a:rPr lang="en-US" dirty="0"/>
              <a:t>(</a:t>
            </a:r>
            <a:r>
              <a:rPr lang="en-US" dirty="0" err="1"/>
              <a:t>accessEnv</a:t>
            </a:r>
            <a:r>
              <a:rPr lang="en-US" dirty="0"/>
              <a:t>(</a:t>
            </a:r>
            <a:r>
              <a:rPr lang="en-US" dirty="0" err="1"/>
              <a:t>x,m</a:t>
            </a:r>
            <a:r>
              <a:rPr lang="en-US" dirty="0"/>
              <a:t>)), </a:t>
            </a:r>
          </a:p>
        </p:txBody>
      </p:sp>
      <p:sp>
        <p:nvSpPr>
          <p:cNvPr id="8" name="TextBox 7"/>
          <p:cNvSpPr txBox="1"/>
          <p:nvPr/>
        </p:nvSpPr>
        <p:spPr>
          <a:xfrm>
            <a:off x="3582422" y="4800600"/>
            <a:ext cx="2405402" cy="369332"/>
          </a:xfrm>
          <a:prstGeom prst="rect">
            <a:avLst/>
          </a:prstGeom>
          <a:noFill/>
        </p:spPr>
        <p:txBody>
          <a:bodyPr wrap="none" rtlCol="0">
            <a:spAutoFit/>
          </a:bodyPr>
          <a:lstStyle/>
          <a:p>
            <a:r>
              <a:rPr lang="en-US" dirty="0" err="1"/>
              <a:t>getLoc</a:t>
            </a:r>
            <a:r>
              <a:rPr lang="en-US" dirty="0"/>
              <a:t>(</a:t>
            </a:r>
            <a:r>
              <a:rPr lang="en-US" dirty="0" err="1"/>
              <a:t>accessEnv</a:t>
            </a:r>
            <a:r>
              <a:rPr lang="en-US" dirty="0"/>
              <a:t>(</a:t>
            </a:r>
            <a:r>
              <a:rPr lang="en-US" dirty="0" err="1"/>
              <a:t>y,m</a:t>
            </a:r>
            <a:r>
              <a:rPr lang="en-US" dirty="0"/>
              <a:t>)),</a:t>
            </a:r>
          </a:p>
        </p:txBody>
      </p:sp>
      <p:sp>
        <p:nvSpPr>
          <p:cNvPr id="7" name="TextBox 6">
            <a:extLst>
              <a:ext uri="{FF2B5EF4-FFF2-40B4-BE49-F238E27FC236}">
                <a16:creationId xmlns:a16="http://schemas.microsoft.com/office/drawing/2014/main" id="{04A604B9-7E4C-46BE-8700-AFF849F7F952}"/>
              </a:ext>
            </a:extLst>
          </p:cNvPr>
          <p:cNvSpPr txBox="1"/>
          <p:nvPr/>
        </p:nvSpPr>
        <p:spPr>
          <a:xfrm>
            <a:off x="3571871" y="5088929"/>
            <a:ext cx="369012" cy="369332"/>
          </a:xfrm>
          <a:prstGeom prst="rect">
            <a:avLst/>
          </a:prstGeom>
          <a:noFill/>
        </p:spPr>
        <p:txBody>
          <a:bodyPr wrap="none" rtlCol="0">
            <a:spAutoFit/>
          </a:bodyPr>
          <a:lstStyle/>
          <a:p>
            <a:r>
              <a:rPr lang="en-US" dirty="0"/>
              <a:t>m</a:t>
            </a:r>
          </a:p>
        </p:txBody>
      </p:sp>
    </p:spTree>
    <p:extLst>
      <p:ext uri="{BB962C8B-B14F-4D97-AF65-F5344CB8AC3E}">
        <p14:creationId xmlns:p14="http://schemas.microsoft.com/office/powerpoint/2010/main" val="161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complexity</a:t>
            </a:r>
          </a:p>
        </p:txBody>
      </p:sp>
      <p:sp>
        <p:nvSpPr>
          <p:cNvPr id="4" name="TextBox 3"/>
          <p:cNvSpPr txBox="1"/>
          <p:nvPr/>
        </p:nvSpPr>
        <p:spPr>
          <a:xfrm>
            <a:off x="4223254" y="2233945"/>
            <a:ext cx="1011815" cy="369332"/>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x = y;</a:t>
            </a:r>
          </a:p>
        </p:txBody>
      </p:sp>
      <p:sp>
        <p:nvSpPr>
          <p:cNvPr id="5" name="TextBox 4"/>
          <p:cNvSpPr txBox="1"/>
          <p:nvPr/>
        </p:nvSpPr>
        <p:spPr>
          <a:xfrm>
            <a:off x="2133600" y="3352800"/>
            <a:ext cx="5747086" cy="1754326"/>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let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pointer = </a:t>
            </a:r>
            <a:r>
              <a:rPr lang="en-US" dirty="0" err="1">
                <a:latin typeface="Courier New" panose="02070309020205020404" pitchFamily="49" charset="0"/>
                <a:cs typeface="Courier New" panose="02070309020205020404" pitchFamily="49" charset="0"/>
              </a:rPr>
              <a:t>getLoc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accessEnv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updateStore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lvalue</a:t>
            </a:r>
            <a:r>
              <a:rPr lang="en-US" dirty="0">
                <a:latin typeface="Courier New" panose="02070309020205020404" pitchFamily="49" charset="0"/>
                <a:cs typeface="Courier New" panose="02070309020205020404" pitchFamily="49" charset="0"/>
              </a:rPr>
              <a:t>, pointer, m)</a:t>
            </a:r>
          </a:p>
          <a:p>
            <a:r>
              <a:rPr lang="en-US"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188765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a:t>
            </a:r>
          </a:p>
        </p:txBody>
      </p:sp>
      <p:sp>
        <p:nvSpPr>
          <p:cNvPr id="3" name="TextBox 2"/>
          <p:cNvSpPr txBox="1"/>
          <p:nvPr/>
        </p:nvSpPr>
        <p:spPr>
          <a:xfrm>
            <a:off x="1229427" y="2209800"/>
            <a:ext cx="6999469" cy="2308324"/>
          </a:xfrm>
          <a:prstGeom prst="rect">
            <a:avLst/>
          </a:prstGeom>
          <a:noFill/>
        </p:spPr>
        <p:txBody>
          <a:bodyPr wrap="square" rtlCol="0">
            <a:spAutoFit/>
          </a:bodyPr>
          <a:lstStyle/>
          <a:p>
            <a:r>
              <a:rPr lang="en-US" dirty="0"/>
              <a:t>In computing, aliasing describes a situation in which a data location in memory can be accessed through different symbolic names in the program. Thus, modifying the data through one name implicitly modifies the values associated with all aliased names, which may not be expected by the programmer. As a result, aliasing makes it particularly difficult to understand, analyze and optimize programs.</a:t>
            </a:r>
          </a:p>
          <a:p>
            <a:endParaRPr lang="en-US" dirty="0"/>
          </a:p>
          <a:p>
            <a:r>
              <a:rPr lang="en-US" dirty="0"/>
              <a:t>    		  </a:t>
            </a:r>
            <a:r>
              <a:rPr lang="en-US" dirty="0">
                <a:hlinkClick r:id="rId2"/>
              </a:rPr>
              <a:t>https://en.wikipedia.org/wiki/Aliasing_(computing)</a:t>
            </a:r>
            <a:r>
              <a:rPr lang="en-US" dirty="0"/>
              <a:t> </a:t>
            </a:r>
          </a:p>
        </p:txBody>
      </p:sp>
    </p:spTree>
    <p:extLst>
      <p:ext uri="{BB962C8B-B14F-4D97-AF65-F5344CB8AC3E}">
        <p14:creationId xmlns:p14="http://schemas.microsoft.com/office/powerpoint/2010/main" val="35662255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a:t>
            </a:r>
          </a:p>
        </p:txBody>
      </p:sp>
      <p:sp>
        <p:nvSpPr>
          <p:cNvPr id="3" name="Content Placeholder 2"/>
          <p:cNvSpPr>
            <a:spLocks noGrp="1"/>
          </p:cNvSpPr>
          <p:nvPr>
            <p:ph idx="1"/>
          </p:nvPr>
        </p:nvSpPr>
        <p:spPr/>
        <p:txBody>
          <a:bodyPr/>
          <a:lstStyle/>
          <a:p>
            <a:r>
              <a:rPr lang="en-US" dirty="0"/>
              <a:t>Issues confronted by the equality operator regarding immutable and mutable values are similar to those confronted by the assignment operator. </a:t>
            </a:r>
          </a:p>
          <a:p>
            <a:r>
              <a:rPr lang="en-US" dirty="0"/>
              <a:t>For immutable values, equality is a </a:t>
            </a:r>
            <a:r>
              <a:rPr lang="en-US" b="1" dirty="0">
                <a:solidFill>
                  <a:srgbClr val="FF0000"/>
                </a:solidFill>
              </a:rPr>
              <a:t>value comparison</a:t>
            </a:r>
            <a:r>
              <a:rPr lang="en-US" dirty="0"/>
              <a:t>.</a:t>
            </a:r>
          </a:p>
          <a:p>
            <a:r>
              <a:rPr lang="en-US" dirty="0"/>
              <a:t>For mutable values, equality is a </a:t>
            </a:r>
            <a:r>
              <a:rPr lang="en-US" b="1" dirty="0">
                <a:solidFill>
                  <a:srgbClr val="FF0000"/>
                </a:solidFill>
              </a:rPr>
              <a:t>reference comparison</a:t>
            </a:r>
            <a:r>
              <a:rPr lang="en-US" dirty="0"/>
              <a:t>.</a:t>
            </a:r>
          </a:p>
        </p:txBody>
      </p:sp>
      <p:pic>
        <p:nvPicPr>
          <p:cNvPr id="7" name="Picture 6">
            <a:extLst>
              <a:ext uri="{FF2B5EF4-FFF2-40B4-BE49-F238E27FC236}">
                <a16:creationId xmlns:a16="http://schemas.microsoft.com/office/drawing/2014/main" id="{39D63D05-7E9A-45D3-9665-CF47D0F0D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248" y="304800"/>
            <a:ext cx="1858586" cy="1395908"/>
          </a:xfrm>
          <a:prstGeom prst="rect">
            <a:avLst/>
          </a:prstGeom>
        </p:spPr>
      </p:pic>
    </p:spTree>
    <p:extLst>
      <p:ext uri="{BB962C8B-B14F-4D97-AF65-F5344CB8AC3E}">
        <p14:creationId xmlns:p14="http://schemas.microsoft.com/office/powerpoint/2010/main" val="677987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summary of our Abstractions and primitives</a:t>
            </a:r>
          </a:p>
        </p:txBody>
      </p:sp>
      <p:sp>
        <p:nvSpPr>
          <p:cNvPr id="5" name="Content Placeholder 4"/>
          <p:cNvSpPr>
            <a:spLocks noGrp="1"/>
          </p:cNvSpPr>
          <p:nvPr>
            <p:ph idx="1"/>
          </p:nvPr>
        </p:nvSpPr>
        <p:spPr>
          <a:xfrm>
            <a:off x="1443491" y="2015733"/>
            <a:ext cx="6571343" cy="3851667"/>
          </a:xfrm>
        </p:spPr>
        <p:txBody>
          <a:bodyPr>
            <a:normAutofit/>
          </a:bodyPr>
          <a:lstStyle/>
          <a:p>
            <a:r>
              <a:rPr lang="en-US" dirty="0"/>
              <a:t>model = (</a:t>
            </a:r>
            <a:r>
              <a:rPr lang="en-US" dirty="0" err="1"/>
              <a:t>env,s</a:t>
            </a:r>
            <a:r>
              <a:rPr lang="en-US" dirty="0"/>
              <a:t>) – our model of program state</a:t>
            </a:r>
          </a:p>
          <a:p>
            <a:r>
              <a:rPr lang="en-US" dirty="0"/>
              <a:t>new() – our memory management function</a:t>
            </a:r>
          </a:p>
          <a:p>
            <a:r>
              <a:rPr lang="en-US" dirty="0" err="1"/>
              <a:t>updateEnv</a:t>
            </a:r>
            <a:r>
              <a:rPr lang="en-US" altLang="en-US" dirty="0">
                <a:cs typeface="Courier New" panose="02070309020205020404" pitchFamily="49" charset="0"/>
              </a:rPr>
              <a:t>: identifier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rPr>
              <a:t> type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rPr>
              <a:t> location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rPr>
              <a:t> model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sym typeface="Wingdings" panose="05000000000000000000" pitchFamily="2" charset="2"/>
              </a:rPr>
              <a:t> model</a:t>
            </a:r>
            <a:endParaRPr lang="en-US" dirty="0"/>
          </a:p>
          <a:p>
            <a:r>
              <a:rPr lang="en-US" dirty="0" err="1"/>
              <a:t>updateStore</a:t>
            </a:r>
            <a:r>
              <a:rPr lang="en-US" altLang="en-US" dirty="0">
                <a:cs typeface="Courier New" panose="02070309020205020404" pitchFamily="49" charset="0"/>
                <a:sym typeface="Wingdings" panose="05000000000000000000" pitchFamily="2" charset="2"/>
              </a:rPr>
              <a:t>: location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sym typeface="Wingdings" panose="05000000000000000000" pitchFamily="2" charset="2"/>
              </a:rPr>
              <a:t> value </a:t>
            </a:r>
            <a:r>
              <a:rPr lang="en-US" altLang="en-US" dirty="0">
                <a:cs typeface="Courier New" panose="02070309020205020404" pitchFamily="49" charset="0"/>
                <a:sym typeface="Symbol" panose="05050102010706020507" pitchFamily="18" charset="2"/>
              </a:rPr>
              <a:t></a:t>
            </a:r>
            <a:r>
              <a:rPr lang="en-US" altLang="en-US" dirty="0">
                <a:cs typeface="Courier New" panose="02070309020205020404" pitchFamily="49" charset="0"/>
                <a:sym typeface="Wingdings" panose="05000000000000000000" pitchFamily="2" charset="2"/>
              </a:rPr>
              <a:t> model </a:t>
            </a:r>
            <a:r>
              <a:rPr lang="en-US" altLang="en-US" dirty="0">
                <a:cs typeface="Courier New" panose="02070309020205020404" pitchFamily="49" charset="0"/>
                <a:sym typeface="Symbol" panose="05050102010706020507" pitchFamily="18" charset="2"/>
              </a:rPr>
              <a:t> </a:t>
            </a:r>
            <a:r>
              <a:rPr lang="en-US" altLang="en-US" dirty="0">
                <a:cs typeface="Courier New" panose="02070309020205020404" pitchFamily="49" charset="0"/>
                <a:sym typeface="Wingdings" panose="05000000000000000000" pitchFamily="2" charset="2"/>
              </a:rPr>
              <a:t>model</a:t>
            </a:r>
            <a:endParaRPr lang="en-US" dirty="0"/>
          </a:p>
          <a:p>
            <a:r>
              <a:rPr lang="en-US" dirty="0" err="1"/>
              <a:t>accessEnv</a:t>
            </a:r>
            <a:r>
              <a:rPr lang="en-US" dirty="0"/>
              <a:t>: </a:t>
            </a:r>
            <a:r>
              <a:rPr lang="en-US" altLang="en-US" dirty="0">
                <a:sym typeface="Wingdings" panose="05000000000000000000" pitchFamily="2" charset="2"/>
              </a:rPr>
              <a:t>identifier </a:t>
            </a:r>
            <a:r>
              <a:rPr lang="en-US" altLang="en-US" dirty="0">
                <a:sym typeface="Symbol" panose="05050102010706020507" pitchFamily="18" charset="2"/>
              </a:rPr>
              <a:t></a:t>
            </a:r>
            <a:r>
              <a:rPr lang="en-US" altLang="en-US" dirty="0">
                <a:sym typeface="Wingdings" panose="05000000000000000000" pitchFamily="2" charset="2"/>
              </a:rPr>
              <a:t> model </a:t>
            </a:r>
            <a:r>
              <a:rPr lang="en-US" altLang="en-US" dirty="0">
                <a:sym typeface="Symbol" panose="05050102010706020507" pitchFamily="18" charset="2"/>
              </a:rPr>
              <a:t> </a:t>
            </a:r>
            <a:r>
              <a:rPr lang="en-US" altLang="en-US" dirty="0">
                <a:sym typeface="Wingdings" panose="05000000000000000000" pitchFamily="2" charset="2"/>
              </a:rPr>
              <a:t>type </a:t>
            </a:r>
            <a:r>
              <a:rPr lang="en-US" altLang="en-US" dirty="0">
                <a:sym typeface="Symbol" panose="05050102010706020507" pitchFamily="18" charset="2"/>
              </a:rPr>
              <a:t></a:t>
            </a:r>
            <a:r>
              <a:rPr lang="en-US" altLang="en-US" dirty="0">
                <a:sym typeface="Wingdings" panose="05000000000000000000" pitchFamily="2" charset="2"/>
              </a:rPr>
              <a:t> location</a:t>
            </a:r>
            <a:endParaRPr lang="en-US" dirty="0"/>
          </a:p>
          <a:p>
            <a:r>
              <a:rPr lang="en-US" dirty="0" err="1"/>
              <a:t>accessStore</a:t>
            </a:r>
            <a:r>
              <a:rPr lang="en-US" dirty="0"/>
              <a:t>: </a:t>
            </a:r>
            <a:r>
              <a:rPr lang="en-US" altLang="en-US" dirty="0">
                <a:sym typeface="Wingdings" panose="05000000000000000000" pitchFamily="2" charset="2"/>
              </a:rPr>
              <a:t>location </a:t>
            </a:r>
            <a:r>
              <a:rPr lang="en-US" altLang="en-US" dirty="0">
                <a:sym typeface="Symbol" panose="05050102010706020507" pitchFamily="18" charset="2"/>
              </a:rPr>
              <a:t></a:t>
            </a:r>
            <a:r>
              <a:rPr lang="en-US" altLang="en-US" dirty="0">
                <a:sym typeface="Wingdings" panose="05000000000000000000" pitchFamily="2" charset="2"/>
              </a:rPr>
              <a:t> model </a:t>
            </a:r>
            <a:r>
              <a:rPr lang="en-US" altLang="en-US" dirty="0">
                <a:sym typeface="Symbol" panose="05050102010706020507" pitchFamily="18" charset="2"/>
              </a:rPr>
              <a:t></a:t>
            </a:r>
            <a:r>
              <a:rPr lang="en-US" altLang="en-US" dirty="0">
                <a:sym typeface="Wingdings" panose="05000000000000000000" pitchFamily="2" charset="2"/>
              </a:rPr>
              <a:t> value</a:t>
            </a:r>
            <a:endParaRPr lang="en-US" dirty="0"/>
          </a:p>
          <a:p>
            <a:endParaRPr lang="en-US" dirty="0"/>
          </a:p>
        </p:txBody>
      </p:sp>
    </p:spTree>
    <p:extLst>
      <p:ext uri="{BB962C8B-B14F-4D97-AF65-F5344CB8AC3E}">
        <p14:creationId xmlns:p14="http://schemas.microsoft.com/office/powerpoint/2010/main" val="1808816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Example</a:t>
            </a:r>
          </a:p>
        </p:txBody>
      </p:sp>
      <p:sp>
        <p:nvSpPr>
          <p:cNvPr id="4" name="TextBox 3"/>
          <p:cNvSpPr txBox="1"/>
          <p:nvPr/>
        </p:nvSpPr>
        <p:spPr>
          <a:xfrm>
            <a:off x="2431097" y="2362200"/>
            <a:ext cx="4596130" cy="2585323"/>
          </a:xfrm>
          <a:prstGeom prst="rect">
            <a:avLst/>
          </a:prstGeom>
          <a:solidFill>
            <a:schemeClr val="bg1"/>
          </a:solidFill>
          <a:ln>
            <a:solidFill>
              <a:srgbClr val="C00000"/>
            </a:solidFill>
          </a:ln>
        </p:spPr>
        <p:txBody>
          <a:bodyPr wrap="none" rtlCol="0">
            <a:spAutoFit/>
          </a:bodyPr>
          <a:lstStyle/>
          <a:p>
            <a:r>
              <a:rPr lang="en-US" dirty="0">
                <a:latin typeface="Courier New" panose="02070309020205020404" pitchFamily="49" charset="0"/>
                <a:cs typeface="Courier New" panose="02070309020205020404" pitchFamily="49" charset="0"/>
              </a:rPr>
              <a:t>class A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5;</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 myObj1 = new A();</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 myObj2 = new A();</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flag = myObj1 == myObj2;</a:t>
            </a:r>
          </a:p>
        </p:txBody>
      </p:sp>
    </p:spTree>
    <p:extLst>
      <p:ext uri="{BB962C8B-B14F-4D97-AF65-F5344CB8AC3E}">
        <p14:creationId xmlns:p14="http://schemas.microsoft.com/office/powerpoint/2010/main" val="28985015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copy of a mutable value</a:t>
            </a:r>
          </a:p>
        </p:txBody>
      </p:sp>
      <p:sp>
        <p:nvSpPr>
          <p:cNvPr id="3" name="Content Placeholder 2"/>
          <p:cNvSpPr>
            <a:spLocks noGrp="1"/>
          </p:cNvSpPr>
          <p:nvPr>
            <p:ph idx="1"/>
          </p:nvPr>
        </p:nvSpPr>
        <p:spPr/>
        <p:txBody>
          <a:bodyPr/>
          <a:lstStyle/>
          <a:p>
            <a:pPr marL="0" indent="0">
              <a:buNone/>
            </a:pPr>
            <a:r>
              <a:rPr lang="en-US" dirty="0"/>
              <a:t>In Java, how does one make a copy (not an alias) of</a:t>
            </a:r>
          </a:p>
          <a:p>
            <a:r>
              <a:rPr lang="en-US" dirty="0"/>
              <a:t>an array of integers</a:t>
            </a:r>
          </a:p>
          <a:p>
            <a:r>
              <a:rPr lang="en-US" dirty="0"/>
              <a:t>an array of objects</a:t>
            </a:r>
          </a:p>
          <a:p>
            <a:r>
              <a:rPr lang="en-US" dirty="0"/>
              <a:t>an object containing fields that are objects or arrays</a:t>
            </a:r>
          </a:p>
        </p:txBody>
      </p:sp>
    </p:spTree>
    <p:extLst>
      <p:ext uri="{BB962C8B-B14F-4D97-AF65-F5344CB8AC3E}">
        <p14:creationId xmlns:p14="http://schemas.microsoft.com/office/powerpoint/2010/main" val="398245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a:t>
            </a:r>
          </a:p>
        </p:txBody>
      </p:sp>
      <p:sp>
        <p:nvSpPr>
          <p:cNvPr id="4" name="TextBox 3"/>
          <p:cNvSpPr txBox="1"/>
          <p:nvPr/>
        </p:nvSpPr>
        <p:spPr>
          <a:xfrm>
            <a:off x="381000" y="2057400"/>
            <a:ext cx="8610600" cy="3139321"/>
          </a:xfrm>
          <a:prstGeom prst="rect">
            <a:avLst/>
          </a:prstGeom>
          <a:noFill/>
        </p:spPr>
        <p:txBody>
          <a:bodyPr wrap="square" rtlCol="0">
            <a:spAutoFit/>
          </a:bodyPr>
          <a:lstStyle/>
          <a:p>
            <a:r>
              <a:rPr lang="en-US" dirty="0"/>
              <a:t>The default version of the clone() method creates a shallow copy of an object. The shallow copy of an object will have an exact copy of all the fields of the original object. </a:t>
            </a:r>
          </a:p>
          <a:p>
            <a:endParaRPr lang="en-US" dirty="0"/>
          </a:p>
          <a:p>
            <a:r>
              <a:rPr lang="en-US" dirty="0"/>
              <a:t>If the original object has any references to other objects as fields, then only references of those objects are copied into clone object, copies of those objects are not created. </a:t>
            </a:r>
          </a:p>
          <a:p>
            <a:endParaRPr lang="en-US" dirty="0"/>
          </a:p>
          <a:p>
            <a:r>
              <a:rPr lang="en-US" dirty="0"/>
              <a:t>That means any changes made to those objects through clone object will be reflected in original object or vice-versa. Shallow copy is not 100% disjoint from the original object. Shallow copy is not 100% independent of the original object.</a:t>
            </a:r>
          </a:p>
          <a:p>
            <a:endParaRPr lang="en-US" dirty="0"/>
          </a:p>
          <a:p>
            <a:r>
              <a:rPr lang="en-US" dirty="0">
                <a:hlinkClick r:id="rId2"/>
              </a:rPr>
              <a:t>http://javaconceptoftheday.com/difference-between-shallow-copy-vs-deep-copy-in-java/</a:t>
            </a:r>
            <a:r>
              <a:rPr lang="en-US" dirty="0"/>
              <a:t> </a:t>
            </a:r>
          </a:p>
        </p:txBody>
      </p:sp>
    </p:spTree>
    <p:extLst>
      <p:ext uri="{BB962C8B-B14F-4D97-AF65-F5344CB8AC3E}">
        <p14:creationId xmlns:p14="http://schemas.microsoft.com/office/powerpoint/2010/main" val="30977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 </a:t>
            </a:r>
          </a:p>
        </p:txBody>
      </p:sp>
      <p:sp>
        <p:nvSpPr>
          <p:cNvPr id="4" name="TextBox 3"/>
          <p:cNvSpPr txBox="1"/>
          <p:nvPr/>
        </p:nvSpPr>
        <p:spPr>
          <a:xfrm>
            <a:off x="381000" y="2057400"/>
            <a:ext cx="8610600" cy="3416320"/>
          </a:xfrm>
          <a:prstGeom prst="rect">
            <a:avLst/>
          </a:prstGeom>
          <a:noFill/>
        </p:spPr>
        <p:txBody>
          <a:bodyPr wrap="square" rtlCol="0">
            <a:spAutoFit/>
          </a:bodyPr>
          <a:lstStyle/>
          <a:p>
            <a:pPr fontAlgn="base"/>
            <a:r>
              <a:rPr lang="en-US" dirty="0"/>
              <a:t>The deep copy of an object will have an exact copy of all the fields of the original object just like a shallow copy. But in addition, if the original object has any references to other objects as fields, then a copy of those objects is also created by calling the clone() method on them. </a:t>
            </a:r>
          </a:p>
          <a:p>
            <a:pPr fontAlgn="base"/>
            <a:endParaRPr lang="en-US" dirty="0"/>
          </a:p>
          <a:p>
            <a:pPr fontAlgn="base"/>
            <a:r>
              <a:rPr lang="en-US" dirty="0"/>
              <a:t>That means clone object and original object will be 100% disjoint. They will be 100% independent of each other. Any changes made to clone object will not be reflected in original object or vice-versa.</a:t>
            </a:r>
          </a:p>
          <a:p>
            <a:pPr fontAlgn="base"/>
            <a:endParaRPr lang="en-US" dirty="0"/>
          </a:p>
          <a:p>
            <a:pPr fontAlgn="base"/>
            <a:r>
              <a:rPr lang="en-US" dirty="0"/>
              <a:t>To create a deep copy of an object, you have to override the clone() method</a:t>
            </a:r>
          </a:p>
          <a:p>
            <a:endParaRPr lang="en-US" dirty="0"/>
          </a:p>
          <a:p>
            <a:r>
              <a:rPr lang="en-US" dirty="0">
                <a:hlinkClick r:id="rId2"/>
              </a:rPr>
              <a:t>http://javaconceptoftheday.com/difference-between-shallow-copy-vs-deep-copy-in-java/</a:t>
            </a:r>
            <a:r>
              <a:rPr lang="en-US" dirty="0"/>
              <a:t> </a:t>
            </a:r>
          </a:p>
        </p:txBody>
      </p:sp>
    </p:spTree>
    <p:extLst>
      <p:ext uri="{BB962C8B-B14F-4D97-AF65-F5344CB8AC3E}">
        <p14:creationId xmlns:p14="http://schemas.microsoft.com/office/powerpoint/2010/main" val="25585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Key concepts</a:t>
            </a:r>
          </a:p>
        </p:txBody>
      </p:sp>
      <p:sp>
        <p:nvSpPr>
          <p:cNvPr id="4" name="Content Placeholder 3"/>
          <p:cNvSpPr>
            <a:spLocks noGrp="1"/>
          </p:cNvSpPr>
          <p:nvPr>
            <p:ph idx="1"/>
          </p:nvPr>
        </p:nvSpPr>
        <p:spPr>
          <a:xfrm>
            <a:off x="1443491" y="2015733"/>
            <a:ext cx="6571343" cy="3699267"/>
          </a:xfrm>
        </p:spPr>
        <p:txBody>
          <a:bodyPr>
            <a:normAutofit/>
          </a:bodyPr>
          <a:lstStyle/>
          <a:p>
            <a:r>
              <a:rPr lang="en-US" dirty="0"/>
              <a:t>L-values and R-values</a:t>
            </a:r>
          </a:p>
          <a:p>
            <a:r>
              <a:rPr lang="en-US" dirty="0"/>
              <a:t>Immutable/mutable values</a:t>
            </a:r>
          </a:p>
          <a:p>
            <a:r>
              <a:rPr lang="en-US" dirty="0"/>
              <a:t>Semantic consequences of immutable/mutable values on</a:t>
            </a:r>
          </a:p>
          <a:p>
            <a:pPr lvl="1"/>
            <a:r>
              <a:rPr lang="en-US" dirty="0"/>
              <a:t>Assignment</a:t>
            </a:r>
          </a:p>
          <a:p>
            <a:pPr lvl="1"/>
            <a:r>
              <a:rPr lang="en-US" dirty="0"/>
              <a:t>Equality comparisons</a:t>
            </a:r>
          </a:p>
        </p:txBody>
      </p:sp>
    </p:spTree>
    <p:extLst>
      <p:ext uri="{BB962C8B-B14F-4D97-AF65-F5344CB8AC3E}">
        <p14:creationId xmlns:p14="http://schemas.microsoft.com/office/powerpoint/2010/main" val="430754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to Project</a:t>
            </a:r>
          </a:p>
        </p:txBody>
      </p:sp>
      <p:sp>
        <p:nvSpPr>
          <p:cNvPr id="3" name="Content Placeholder 2"/>
          <p:cNvSpPr>
            <a:spLocks noGrp="1"/>
          </p:cNvSpPr>
          <p:nvPr>
            <p:ph idx="1"/>
          </p:nvPr>
        </p:nvSpPr>
        <p:spPr>
          <a:xfrm>
            <a:off x="1443491" y="2015733"/>
            <a:ext cx="6938509" cy="3927867"/>
          </a:xfrm>
        </p:spPr>
        <p:txBody>
          <a:bodyPr>
            <a:normAutofit fontScale="92500" lnSpcReduction="10000"/>
          </a:bodyPr>
          <a:lstStyle/>
          <a:p>
            <a:r>
              <a:rPr lang="en-US" dirty="0"/>
              <a:t>We have developed a model of program state that is rich enough to express computational ideas belonging to the core of imperative programming languages.</a:t>
            </a:r>
          </a:p>
          <a:p>
            <a:r>
              <a:rPr lang="en-US" dirty="0"/>
              <a:t>We developed a vocabulary for expressing fundamental ideas of imperative programming. </a:t>
            </a:r>
          </a:p>
          <a:p>
            <a:endParaRPr lang="en-US" dirty="0"/>
          </a:p>
          <a:p>
            <a:pPr marL="0" indent="0">
              <a:buNone/>
            </a:pPr>
            <a:endParaRPr lang="en-US" dirty="0"/>
          </a:p>
          <a:p>
            <a:pPr marL="0" indent="0">
              <a:buNone/>
            </a:pPr>
            <a:endParaRPr lang="en-US" dirty="0"/>
          </a:p>
          <a:p>
            <a:r>
              <a:rPr lang="en-US" dirty="0"/>
              <a:t>We introduced the let-block construct as a formalism for structuring computational ideas in a comprehensible manner.</a:t>
            </a:r>
          </a:p>
        </p:txBody>
      </p:sp>
      <p:sp>
        <p:nvSpPr>
          <p:cNvPr id="4" name="TextBox 3"/>
          <p:cNvSpPr txBox="1"/>
          <p:nvPr/>
        </p:nvSpPr>
        <p:spPr>
          <a:xfrm>
            <a:off x="1940945" y="3886200"/>
            <a:ext cx="5943600" cy="1200329"/>
          </a:xfrm>
          <a:prstGeom prst="rect">
            <a:avLst/>
          </a:prstGeom>
          <a:solidFill>
            <a:schemeClr val="bg1"/>
          </a:solidFill>
          <a:ln>
            <a:solidFill>
              <a:srgbClr val="C00000"/>
            </a:solidFill>
          </a:ln>
        </p:spPr>
        <p:txBody>
          <a:bodyPr wrap="square" rtlCol="0">
            <a:spAutoFit/>
          </a:bodyPr>
          <a:lstStyle/>
          <a:p>
            <a:r>
              <a:rPr lang="en-US" dirty="0"/>
              <a:t>{  </a:t>
            </a:r>
          </a:p>
          <a:p>
            <a:r>
              <a:rPr lang="en-US" dirty="0"/>
              <a:t>    </a:t>
            </a:r>
            <a:r>
              <a:rPr lang="en-US" dirty="0" err="1"/>
              <a:t>updateEnv</a:t>
            </a:r>
            <a:r>
              <a:rPr lang="en-US" dirty="0"/>
              <a:t>, </a:t>
            </a:r>
            <a:r>
              <a:rPr lang="en-US" dirty="0" err="1"/>
              <a:t>updateStore</a:t>
            </a:r>
            <a:r>
              <a:rPr lang="en-US" dirty="0"/>
              <a:t>, </a:t>
            </a:r>
            <a:r>
              <a:rPr lang="en-US" dirty="0" err="1"/>
              <a:t>accessEnv</a:t>
            </a:r>
            <a:r>
              <a:rPr lang="en-US" dirty="0"/>
              <a:t>,  </a:t>
            </a:r>
            <a:r>
              <a:rPr lang="en-US" dirty="0" err="1"/>
              <a:t>accessStore</a:t>
            </a:r>
            <a:r>
              <a:rPr lang="en-US" dirty="0"/>
              <a:t>, </a:t>
            </a:r>
          </a:p>
          <a:p>
            <a:r>
              <a:rPr lang="en-US" dirty="0"/>
              <a:t>    </a:t>
            </a:r>
            <a:r>
              <a:rPr lang="en-US" dirty="0" err="1"/>
              <a:t>getLoc</a:t>
            </a:r>
            <a:r>
              <a:rPr lang="en-US" dirty="0"/>
              <a:t>, </a:t>
            </a:r>
            <a:r>
              <a:rPr lang="en-US" dirty="0" err="1"/>
              <a:t>getType</a:t>
            </a:r>
            <a:endParaRPr lang="en-US" dirty="0"/>
          </a:p>
          <a:p>
            <a:r>
              <a:rPr lang="en-US" dirty="0"/>
              <a:t>}</a:t>
            </a:r>
          </a:p>
        </p:txBody>
      </p:sp>
    </p:spTree>
    <p:extLst>
      <p:ext uri="{BB962C8B-B14F-4D97-AF65-F5344CB8AC3E}">
        <p14:creationId xmlns:p14="http://schemas.microsoft.com/office/powerpoint/2010/main" val="168322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Auxiliary functions</a:t>
            </a:r>
          </a:p>
        </p:txBody>
      </p:sp>
      <p:sp>
        <p:nvSpPr>
          <p:cNvPr id="5" name="Text Placeholder 4"/>
          <p:cNvSpPr>
            <a:spLocks noGrp="1"/>
          </p:cNvSpPr>
          <p:nvPr>
            <p:ph type="body" idx="1"/>
          </p:nvPr>
        </p:nvSpPr>
        <p:spPr/>
        <p:txBody>
          <a:bodyPr/>
          <a:lstStyle/>
          <a:p>
            <a:r>
              <a:rPr lang="en-US" dirty="0"/>
              <a:t>Deconstructing the results of the </a:t>
            </a:r>
            <a:r>
              <a:rPr lang="en-US" dirty="0" err="1"/>
              <a:t>accessEnv</a:t>
            </a:r>
            <a:r>
              <a:rPr lang="en-US" dirty="0"/>
              <a:t> operation</a:t>
            </a:r>
          </a:p>
        </p:txBody>
      </p:sp>
    </p:spTree>
    <p:extLst>
      <p:ext uri="{BB962C8B-B14F-4D97-AF65-F5344CB8AC3E}">
        <p14:creationId xmlns:p14="http://schemas.microsoft.com/office/powerpoint/2010/main" val="2637950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Auxiliary Functions</a:t>
            </a:r>
          </a:p>
        </p:txBody>
      </p:sp>
      <p:sp>
        <p:nvSpPr>
          <p:cNvPr id="256003" name="Rectangle 3"/>
          <p:cNvSpPr>
            <a:spLocks noGrp="1" noChangeArrowheads="1"/>
          </p:cNvSpPr>
          <p:nvPr>
            <p:ph type="body" idx="4294967295"/>
          </p:nvPr>
        </p:nvSpPr>
        <p:spPr>
          <a:xfrm>
            <a:off x="1443491" y="2133600"/>
            <a:ext cx="5280660" cy="2971800"/>
          </a:xfrm>
        </p:spPr>
        <p:txBody>
          <a:bodyPr>
            <a:normAutofit/>
          </a:bodyPr>
          <a:lstStyle/>
          <a:p>
            <a:pPr marL="0" indent="0">
              <a:lnSpc>
                <a:spcPct val="100000"/>
              </a:lnSpc>
              <a:buNone/>
            </a:pPr>
            <a:r>
              <a:rPr lang="en-US" altLang="en-US" sz="1800" dirty="0" err="1">
                <a:sym typeface="Wingdings" panose="05000000000000000000" pitchFamily="2" charset="2"/>
              </a:rPr>
              <a:t>getLoc</a:t>
            </a:r>
            <a:r>
              <a:rPr lang="en-US" altLang="en-US" sz="1800" dirty="0">
                <a:sym typeface="Wingdings" panose="05000000000000000000" pitchFamily="2" charset="2"/>
              </a:rPr>
              <a:t>: type </a:t>
            </a:r>
            <a:r>
              <a:rPr lang="en-US" altLang="en-US" sz="1800" dirty="0">
                <a:sym typeface="Symbol" panose="05050102010706020507" pitchFamily="18" charset="2"/>
              </a:rPr>
              <a:t></a:t>
            </a:r>
            <a:r>
              <a:rPr lang="en-US" altLang="en-US" sz="1800" dirty="0">
                <a:sym typeface="Wingdings" panose="05000000000000000000" pitchFamily="2" charset="2"/>
              </a:rPr>
              <a:t> location </a:t>
            </a:r>
            <a:r>
              <a:rPr lang="en-US" altLang="en-US" sz="1800" dirty="0">
                <a:sym typeface="Symbol" panose="05050102010706020507" pitchFamily="18" charset="2"/>
              </a:rPr>
              <a:t></a:t>
            </a:r>
            <a:r>
              <a:rPr lang="en-US" altLang="en-US" sz="1800" dirty="0">
                <a:sym typeface="Wingdings" panose="05000000000000000000" pitchFamily="2" charset="2"/>
              </a:rPr>
              <a:t> location</a:t>
            </a:r>
          </a:p>
          <a:p>
            <a:pPr>
              <a:lnSpc>
                <a:spcPct val="100000"/>
              </a:lnSpc>
              <a:buFontTx/>
              <a:buNone/>
            </a:pPr>
            <a:endParaRPr lang="en-US" altLang="en-US" sz="1800" dirty="0">
              <a:sym typeface="Wingdings" panose="05000000000000000000" pitchFamily="2" charset="2"/>
            </a:endParaRPr>
          </a:p>
          <a:p>
            <a:pPr>
              <a:lnSpc>
                <a:spcPct val="100000"/>
              </a:lnSpc>
              <a:buFontTx/>
              <a:buNone/>
            </a:pPr>
            <a:r>
              <a:rPr lang="en-US" altLang="en-US" sz="1800" dirty="0" err="1">
                <a:sym typeface="Wingdings" panose="05000000000000000000" pitchFamily="2" charset="2"/>
              </a:rPr>
              <a:t>getLoc</a:t>
            </a:r>
            <a:r>
              <a:rPr lang="en-US" altLang="en-US" sz="1800" dirty="0">
                <a:sym typeface="Wingdings" panose="05000000000000000000" pitchFamily="2" charset="2"/>
              </a:rPr>
              <a:t> ( </a:t>
            </a:r>
            <a:r>
              <a:rPr lang="en-US" altLang="en-US" sz="1800" dirty="0" err="1">
                <a:sym typeface="Wingdings" panose="05000000000000000000" pitchFamily="2" charset="2"/>
              </a:rPr>
              <a:t>a_type</a:t>
            </a:r>
            <a:r>
              <a:rPr lang="en-US" altLang="en-US" sz="1800" dirty="0">
                <a:sym typeface="Wingdings" panose="05000000000000000000" pitchFamily="2" charset="2"/>
              </a:rPr>
              <a:t>, </a:t>
            </a:r>
            <a:r>
              <a:rPr lang="en-US" altLang="en-US" sz="1800" dirty="0" err="1">
                <a:sym typeface="Wingdings" panose="05000000000000000000" pitchFamily="2" charset="2"/>
              </a:rPr>
              <a:t>a_location</a:t>
            </a:r>
            <a:r>
              <a:rPr lang="en-US" altLang="en-US" sz="1800" dirty="0">
                <a:sym typeface="Wingdings" panose="05000000000000000000" pitchFamily="2" charset="2"/>
              </a:rPr>
              <a:t> ) </a:t>
            </a:r>
            <a:r>
              <a:rPr lang="en-US" altLang="en-US" sz="1800" dirty="0">
                <a:sym typeface="Symbol" panose="05050102010706020507" pitchFamily="18" charset="2"/>
              </a:rPr>
              <a:t></a:t>
            </a:r>
            <a:r>
              <a:rPr lang="en-US" altLang="en-US" sz="1800" dirty="0">
                <a:sym typeface="Wingdings" panose="05000000000000000000" pitchFamily="2" charset="2"/>
              </a:rPr>
              <a:t> </a:t>
            </a:r>
            <a:r>
              <a:rPr lang="en-US" altLang="en-US" sz="1800" dirty="0" err="1">
                <a:sym typeface="Wingdings" panose="05000000000000000000" pitchFamily="2" charset="2"/>
              </a:rPr>
              <a:t>a_location</a:t>
            </a:r>
            <a:endParaRPr lang="en-US" altLang="en-US" sz="1800" dirty="0">
              <a:sym typeface="Wingdings" panose="05000000000000000000" pitchFamily="2" charset="2"/>
            </a:endParaRPr>
          </a:p>
          <a:p>
            <a:pPr>
              <a:lnSpc>
                <a:spcPct val="100000"/>
              </a:lnSpc>
              <a:buFontTx/>
              <a:buNone/>
            </a:pPr>
            <a:endParaRPr lang="en-US" altLang="en-US" sz="1800" dirty="0">
              <a:sym typeface="Wingdings" panose="05000000000000000000" pitchFamily="2" charset="2"/>
            </a:endParaRPr>
          </a:p>
          <a:p>
            <a:pPr marL="0" indent="0">
              <a:lnSpc>
                <a:spcPct val="100000"/>
              </a:lnSpc>
              <a:buNone/>
            </a:pPr>
            <a:r>
              <a:rPr lang="en-US" altLang="en-US" sz="1800" dirty="0" err="1">
                <a:sym typeface="Wingdings" panose="05000000000000000000" pitchFamily="2" charset="2"/>
              </a:rPr>
              <a:t>getType</a:t>
            </a:r>
            <a:r>
              <a:rPr lang="en-US" altLang="en-US" sz="1800" dirty="0">
                <a:sym typeface="Wingdings" panose="05000000000000000000" pitchFamily="2" charset="2"/>
              </a:rPr>
              <a:t>: type </a:t>
            </a:r>
            <a:r>
              <a:rPr lang="en-US" altLang="en-US" sz="1800" dirty="0">
                <a:sym typeface="Symbol" panose="05050102010706020507" pitchFamily="18" charset="2"/>
              </a:rPr>
              <a:t> </a:t>
            </a:r>
            <a:r>
              <a:rPr lang="en-US" altLang="en-US" sz="1800" dirty="0">
                <a:sym typeface="Wingdings" panose="05000000000000000000" pitchFamily="2" charset="2"/>
              </a:rPr>
              <a:t>location </a:t>
            </a:r>
            <a:r>
              <a:rPr lang="en-US" altLang="en-US" sz="1800" dirty="0">
                <a:sym typeface="Symbol" panose="05050102010706020507" pitchFamily="18" charset="2"/>
              </a:rPr>
              <a:t></a:t>
            </a:r>
            <a:r>
              <a:rPr lang="en-US" altLang="en-US" sz="1800" dirty="0">
                <a:sym typeface="Wingdings" panose="05000000000000000000" pitchFamily="2" charset="2"/>
              </a:rPr>
              <a:t> type</a:t>
            </a:r>
          </a:p>
          <a:p>
            <a:pPr>
              <a:lnSpc>
                <a:spcPct val="100000"/>
              </a:lnSpc>
              <a:buFontTx/>
              <a:buNone/>
            </a:pPr>
            <a:endParaRPr lang="en-US" altLang="en-US" sz="1800" dirty="0">
              <a:sym typeface="Wingdings" panose="05000000000000000000" pitchFamily="2" charset="2"/>
            </a:endParaRPr>
          </a:p>
          <a:p>
            <a:pPr>
              <a:lnSpc>
                <a:spcPct val="100000"/>
              </a:lnSpc>
              <a:buFontTx/>
              <a:buNone/>
            </a:pPr>
            <a:r>
              <a:rPr lang="en-US" altLang="en-US" sz="1800" dirty="0" err="1">
                <a:sym typeface="Wingdings" panose="05000000000000000000" pitchFamily="2" charset="2"/>
              </a:rPr>
              <a:t>getType</a:t>
            </a:r>
            <a:r>
              <a:rPr lang="en-US" altLang="en-US" sz="1800" dirty="0">
                <a:sym typeface="Wingdings" panose="05000000000000000000" pitchFamily="2" charset="2"/>
              </a:rPr>
              <a:t>( </a:t>
            </a:r>
            <a:r>
              <a:rPr lang="en-US" altLang="en-US" sz="1800" dirty="0" err="1">
                <a:sym typeface="Wingdings" panose="05000000000000000000" pitchFamily="2" charset="2"/>
              </a:rPr>
              <a:t>a_type</a:t>
            </a:r>
            <a:r>
              <a:rPr lang="en-US" altLang="en-US" sz="1800" dirty="0">
                <a:sym typeface="Wingdings" panose="05000000000000000000" pitchFamily="2" charset="2"/>
              </a:rPr>
              <a:t>, </a:t>
            </a:r>
            <a:r>
              <a:rPr lang="en-US" altLang="en-US" sz="1800" dirty="0" err="1">
                <a:sym typeface="Wingdings" panose="05000000000000000000" pitchFamily="2" charset="2"/>
              </a:rPr>
              <a:t>a_location</a:t>
            </a:r>
            <a:r>
              <a:rPr lang="en-US" altLang="en-US" sz="1800" dirty="0">
                <a:sym typeface="Wingdings" panose="05000000000000000000" pitchFamily="2" charset="2"/>
              </a:rPr>
              <a:t> ) </a:t>
            </a:r>
            <a:r>
              <a:rPr lang="en-US" altLang="en-US" sz="1800" dirty="0">
                <a:sym typeface="Symbol" panose="05050102010706020507" pitchFamily="18" charset="2"/>
              </a:rPr>
              <a:t></a:t>
            </a:r>
            <a:r>
              <a:rPr lang="en-US" altLang="en-US" sz="1800" dirty="0">
                <a:sym typeface="Wingdings" panose="05000000000000000000" pitchFamily="2" charset="2"/>
              </a:rPr>
              <a:t> </a:t>
            </a:r>
            <a:r>
              <a:rPr lang="en-US" altLang="en-US" sz="1800" dirty="0" err="1">
                <a:sym typeface="Wingdings" panose="05000000000000000000" pitchFamily="2" charset="2"/>
              </a:rPr>
              <a:t>a_type</a:t>
            </a:r>
            <a:endParaRPr lang="en-US" altLang="en-US" sz="1800" dirty="0">
              <a:sym typeface="Wingdings" panose="05000000000000000000" pitchFamily="2" charset="2"/>
            </a:endParaRPr>
          </a:p>
          <a:p>
            <a:pPr>
              <a:lnSpc>
                <a:spcPct val="100000"/>
              </a:lnSpc>
            </a:pPr>
            <a:endParaRPr lang="en-US" altLang="en-US" sz="1800" dirty="0">
              <a:sym typeface="Wingdings" panose="05000000000000000000" pitchFamily="2" charset="2"/>
            </a:endParaRPr>
          </a:p>
        </p:txBody>
      </p:sp>
    </p:spTree>
    <p:extLst>
      <p:ext uri="{BB962C8B-B14F-4D97-AF65-F5344CB8AC3E}">
        <p14:creationId xmlns:p14="http://schemas.microsoft.com/office/powerpoint/2010/main" val="387637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Auxiliary functions in SML</a:t>
            </a:r>
          </a:p>
        </p:txBody>
      </p:sp>
      <p:sp>
        <p:nvSpPr>
          <p:cNvPr id="3" name="Rectangle 3"/>
          <p:cNvSpPr txBox="1">
            <a:spLocks noChangeArrowheads="1"/>
          </p:cNvSpPr>
          <p:nvPr/>
        </p:nvSpPr>
        <p:spPr>
          <a:xfrm>
            <a:off x="1443490" y="2133600"/>
            <a:ext cx="6786109" cy="1676400"/>
          </a:xfrm>
          <a:prstGeom prst="rect">
            <a:avLst/>
          </a:prstGeom>
          <a:solidFill>
            <a:schemeClr val="bg1"/>
          </a:solidFill>
          <a:ln>
            <a:solidFill>
              <a:schemeClr val="accent1"/>
            </a:solidFill>
          </a:ln>
        </p:spPr>
        <p:txBody>
          <a:bodyPr vert="horz" lIns="91440" tIns="45720" rIns="91440" bIns="45720" rtlCol="0">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buFontTx/>
              <a:buNone/>
            </a:pP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10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fun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getLoc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a_type</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a_location</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a_location</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10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fun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getType</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a_type</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a_location</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a_type</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4117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LOC and get type examples</a:t>
            </a:r>
          </a:p>
        </p:txBody>
      </p:sp>
      <p:sp>
        <p:nvSpPr>
          <p:cNvPr id="3" name="Rectangle 2"/>
          <p:cNvSpPr/>
          <p:nvPr/>
        </p:nvSpPr>
        <p:spPr>
          <a:xfrm>
            <a:off x="1443490" y="2057400"/>
            <a:ext cx="6571343" cy="954107"/>
          </a:xfrm>
          <a:prstGeom prst="rect">
            <a:avLst/>
          </a:prstGeom>
          <a:solidFill>
            <a:schemeClr val="bg1"/>
          </a:solidFill>
          <a:ln>
            <a:solidFill>
              <a:schemeClr val="accent1"/>
            </a:solidFill>
          </a:ln>
        </p:spPr>
        <p:txBody>
          <a:bodyPr wrap="square">
            <a:spAutoFit/>
          </a:bodyPr>
          <a:lstStyle/>
          <a:p>
            <a:r>
              <a:rPr lang="en-US" altLang="en-US" dirty="0">
                <a:sym typeface="Wingdings" panose="05000000000000000000" pitchFamily="2" charset="2"/>
              </a:rPr>
              <a:t>E </a:t>
            </a:r>
            <a:r>
              <a:rPr lang="en-US" altLang="en-US" dirty="0">
                <a:sym typeface="Symbol" panose="05050102010706020507" pitchFamily="18" charset="2"/>
              </a:rPr>
              <a:t>  </a:t>
            </a:r>
            <a:r>
              <a:rPr lang="en-US" altLang="en-US" dirty="0" err="1">
                <a:sym typeface="Wingdings" panose="05000000000000000000" pitchFamily="2" charset="2"/>
              </a:rPr>
              <a:t>getLoc</a:t>
            </a:r>
            <a:r>
              <a:rPr lang="en-US" altLang="en-US" dirty="0">
                <a:sym typeface="Wingdings" panose="05000000000000000000" pitchFamily="2" charset="2"/>
              </a:rPr>
              <a:t> ( t, </a:t>
            </a:r>
            <a:r>
              <a:rPr lang="en-US" altLang="en-US" dirty="0" err="1">
                <a:sym typeface="Wingdings" panose="05000000000000000000" pitchFamily="2" charset="2"/>
              </a:rPr>
              <a:t>loc</a:t>
            </a:r>
            <a:r>
              <a:rPr lang="en-US" altLang="en-US" dirty="0">
                <a:sym typeface="Wingdings" panose="05000000000000000000" pitchFamily="2" charset="2"/>
              </a:rPr>
              <a:t> ) </a:t>
            </a:r>
            <a:r>
              <a:rPr lang="en-US" dirty="0">
                <a:sym typeface="Symbol" panose="05050102010706020507" pitchFamily="18" charset="2"/>
              </a:rPr>
              <a:t></a:t>
            </a:r>
            <a:r>
              <a:rPr lang="en-US" altLang="en-US" dirty="0">
                <a:sym typeface="Wingdings" panose="05000000000000000000" pitchFamily="2" charset="2"/>
              </a:rPr>
              <a:t> </a:t>
            </a:r>
            <a:r>
              <a:rPr lang="en-US" altLang="en-US" dirty="0" err="1">
                <a:sym typeface="Wingdings" panose="05000000000000000000" pitchFamily="2" charset="2"/>
              </a:rPr>
              <a:t>loc</a:t>
            </a:r>
            <a:r>
              <a:rPr lang="en-US" altLang="en-US" dirty="0">
                <a:sym typeface="Wingdings" panose="05000000000000000000" pitchFamily="2" charset="2"/>
              </a:rPr>
              <a:t>,</a:t>
            </a:r>
          </a:p>
          <a:p>
            <a:r>
              <a:rPr lang="en-US" altLang="en-US" dirty="0">
                <a:sym typeface="Wingdings" panose="05000000000000000000" pitchFamily="2" charset="2"/>
              </a:rPr>
              <a:t>         </a:t>
            </a:r>
            <a:r>
              <a:rPr lang="en-US" altLang="en-US" dirty="0" err="1">
                <a:sym typeface="Wingdings" panose="05000000000000000000" pitchFamily="2" charset="2"/>
              </a:rPr>
              <a:t>getType</a:t>
            </a:r>
            <a:r>
              <a:rPr lang="en-US" altLang="en-US" dirty="0">
                <a:sym typeface="Wingdings" panose="05000000000000000000" pitchFamily="2" charset="2"/>
              </a:rPr>
              <a:t>( t, </a:t>
            </a:r>
            <a:r>
              <a:rPr lang="en-US" altLang="en-US" dirty="0" err="1">
                <a:sym typeface="Wingdings" panose="05000000000000000000" pitchFamily="2" charset="2"/>
              </a:rPr>
              <a:t>loc</a:t>
            </a:r>
            <a:r>
              <a:rPr lang="en-US" altLang="en-US" dirty="0">
                <a:sym typeface="Wingdings" panose="05000000000000000000" pitchFamily="2" charset="2"/>
              </a:rPr>
              <a:t> ) </a:t>
            </a:r>
            <a:r>
              <a:rPr lang="en-US" dirty="0">
                <a:sym typeface="Symbol" panose="05050102010706020507" pitchFamily="18" charset="2"/>
              </a:rPr>
              <a:t></a:t>
            </a:r>
            <a:r>
              <a:rPr lang="en-US" altLang="en-US" dirty="0">
                <a:sym typeface="Wingdings" panose="05000000000000000000" pitchFamily="2" charset="2"/>
              </a:rPr>
              <a:t> t</a:t>
            </a:r>
          </a:p>
          <a:p>
            <a:pPr>
              <a:buFontTx/>
              <a:buNone/>
            </a:pPr>
            <a:r>
              <a:rPr lang="en-US" altLang="en-US" dirty="0">
                <a:sym typeface="Symbol" panose="05050102010706020507" pitchFamily="18" charset="2"/>
              </a:rPr>
              <a:t>       </a:t>
            </a:r>
            <a:endParaRPr lang="en-US" altLang="en-US" dirty="0">
              <a:sym typeface="Wingdings" panose="05000000000000000000" pitchFamily="2" charset="2"/>
            </a:endParaRPr>
          </a:p>
        </p:txBody>
      </p:sp>
      <p:sp>
        <p:nvSpPr>
          <p:cNvPr id="4" name="TextBox 3"/>
          <p:cNvSpPr txBox="1"/>
          <p:nvPr/>
        </p:nvSpPr>
        <p:spPr>
          <a:xfrm>
            <a:off x="1828800" y="3810000"/>
            <a:ext cx="1411412" cy="369332"/>
          </a:xfrm>
          <a:prstGeom prst="rect">
            <a:avLst/>
          </a:prstGeom>
          <a:noFill/>
        </p:spPr>
        <p:txBody>
          <a:bodyPr wrap="none" rtlCol="0">
            <a:spAutoFit/>
          </a:bodyPr>
          <a:lstStyle/>
          <a:p>
            <a:r>
              <a:rPr lang="en-US" dirty="0" err="1"/>
              <a:t>getLoc</a:t>
            </a:r>
            <a:r>
              <a:rPr lang="en-US" dirty="0"/>
              <a:t>(INT,0)</a:t>
            </a:r>
          </a:p>
        </p:txBody>
      </p:sp>
      <p:sp>
        <p:nvSpPr>
          <p:cNvPr id="5" name="TextBox 4"/>
          <p:cNvSpPr txBox="1"/>
          <p:nvPr/>
        </p:nvSpPr>
        <p:spPr>
          <a:xfrm>
            <a:off x="4800600" y="3765590"/>
            <a:ext cx="2182008" cy="369332"/>
          </a:xfrm>
          <a:prstGeom prst="rect">
            <a:avLst/>
          </a:prstGeom>
          <a:noFill/>
        </p:spPr>
        <p:txBody>
          <a:bodyPr wrap="none" rtlCol="0">
            <a:spAutoFit/>
          </a:bodyPr>
          <a:lstStyle/>
          <a:p>
            <a:pPr marL="285750" indent="-285750">
              <a:buFont typeface="Symbol" panose="05050102010706020507" pitchFamily="18" charset="2"/>
              <a:buChar char="s"/>
            </a:pPr>
            <a:r>
              <a:rPr lang="en-US" dirty="0">
                <a:sym typeface="Symbol" panose="05050102010706020507" pitchFamily="18" charset="2"/>
              </a:rPr>
              <a:t> [t := INT][</a:t>
            </a:r>
            <a:r>
              <a:rPr lang="en-US" dirty="0" err="1">
                <a:sym typeface="Symbol" panose="05050102010706020507" pitchFamily="18" charset="2"/>
              </a:rPr>
              <a:t>loc</a:t>
            </a:r>
            <a:r>
              <a:rPr lang="en-US" dirty="0">
                <a:sym typeface="Symbol" panose="05050102010706020507" pitchFamily="18" charset="2"/>
              </a:rPr>
              <a:t>:=0]</a:t>
            </a:r>
            <a:endParaRPr lang="en-US" dirty="0"/>
          </a:p>
        </p:txBody>
      </p:sp>
      <p:sp>
        <p:nvSpPr>
          <p:cNvPr id="6" name="TextBox 5"/>
          <p:cNvSpPr txBox="1"/>
          <p:nvPr/>
        </p:nvSpPr>
        <p:spPr>
          <a:xfrm>
            <a:off x="3468812" y="3810000"/>
            <a:ext cx="582211" cy="369332"/>
          </a:xfrm>
          <a:prstGeom prst="rect">
            <a:avLst/>
          </a:prstGeom>
          <a:noFill/>
        </p:spPr>
        <p:txBody>
          <a:bodyPr wrap="none" rtlCol="0">
            <a:spAutoFit/>
          </a:bodyPr>
          <a:lstStyle/>
          <a:p>
            <a:r>
              <a:rPr lang="en-US" dirty="0">
                <a:sym typeface="Symbol" panose="05050102010706020507" pitchFamily="18" charset="2"/>
              </a:rPr>
              <a:t> 0</a:t>
            </a:r>
            <a:endParaRPr lang="en-US" dirty="0"/>
          </a:p>
        </p:txBody>
      </p:sp>
      <p:sp>
        <p:nvSpPr>
          <p:cNvPr id="7" name="TextBox 6"/>
          <p:cNvSpPr txBox="1"/>
          <p:nvPr/>
        </p:nvSpPr>
        <p:spPr>
          <a:xfrm>
            <a:off x="1828800" y="4419600"/>
            <a:ext cx="1771191" cy="369332"/>
          </a:xfrm>
          <a:prstGeom prst="rect">
            <a:avLst/>
          </a:prstGeom>
          <a:noFill/>
        </p:spPr>
        <p:txBody>
          <a:bodyPr wrap="none" rtlCol="0">
            <a:spAutoFit/>
          </a:bodyPr>
          <a:lstStyle/>
          <a:p>
            <a:r>
              <a:rPr lang="en-US" dirty="0" err="1"/>
              <a:t>getType</a:t>
            </a:r>
            <a:r>
              <a:rPr lang="en-US" dirty="0"/>
              <a:t>(BOOL,1)</a:t>
            </a:r>
          </a:p>
        </p:txBody>
      </p:sp>
      <p:sp>
        <p:nvSpPr>
          <p:cNvPr id="8" name="TextBox 7"/>
          <p:cNvSpPr txBox="1"/>
          <p:nvPr/>
        </p:nvSpPr>
        <p:spPr>
          <a:xfrm>
            <a:off x="4800600" y="4375190"/>
            <a:ext cx="2390398" cy="369332"/>
          </a:xfrm>
          <a:prstGeom prst="rect">
            <a:avLst/>
          </a:prstGeom>
          <a:noFill/>
        </p:spPr>
        <p:txBody>
          <a:bodyPr wrap="none" rtlCol="0">
            <a:spAutoFit/>
          </a:bodyPr>
          <a:lstStyle/>
          <a:p>
            <a:pPr marL="285750" indent="-285750">
              <a:buFont typeface="Symbol" panose="05050102010706020507" pitchFamily="18" charset="2"/>
              <a:buChar char="s"/>
            </a:pPr>
            <a:r>
              <a:rPr lang="en-US" dirty="0">
                <a:sym typeface="Symbol" panose="05050102010706020507" pitchFamily="18" charset="2"/>
              </a:rPr>
              <a:t> [t := BOOL][</a:t>
            </a:r>
            <a:r>
              <a:rPr lang="en-US" dirty="0" err="1">
                <a:sym typeface="Symbol" panose="05050102010706020507" pitchFamily="18" charset="2"/>
              </a:rPr>
              <a:t>loc</a:t>
            </a:r>
            <a:r>
              <a:rPr lang="en-US" dirty="0">
                <a:sym typeface="Symbol" panose="05050102010706020507" pitchFamily="18" charset="2"/>
              </a:rPr>
              <a:t>:=1]</a:t>
            </a:r>
            <a:endParaRPr lang="en-US" dirty="0"/>
          </a:p>
        </p:txBody>
      </p:sp>
      <p:sp>
        <p:nvSpPr>
          <p:cNvPr id="9" name="TextBox 8"/>
          <p:cNvSpPr txBox="1"/>
          <p:nvPr/>
        </p:nvSpPr>
        <p:spPr>
          <a:xfrm>
            <a:off x="3468812" y="4419600"/>
            <a:ext cx="992579" cy="369332"/>
          </a:xfrm>
          <a:prstGeom prst="rect">
            <a:avLst/>
          </a:prstGeom>
          <a:noFill/>
        </p:spPr>
        <p:txBody>
          <a:bodyPr wrap="none" rtlCol="0">
            <a:spAutoFit/>
          </a:bodyPr>
          <a:lstStyle/>
          <a:p>
            <a:r>
              <a:rPr lang="en-US" dirty="0">
                <a:sym typeface="Symbol" panose="05050102010706020507" pitchFamily="18" charset="2"/>
              </a:rPr>
              <a:t> BOOL</a:t>
            </a:r>
            <a:endParaRPr lang="en-US" dirty="0"/>
          </a:p>
        </p:txBody>
      </p:sp>
    </p:spTree>
    <p:extLst>
      <p:ext uri="{BB962C8B-B14F-4D97-AF65-F5344CB8AC3E}">
        <p14:creationId xmlns:p14="http://schemas.microsoft.com/office/powerpoint/2010/main" val="132177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Composing Functions</a:t>
            </a:r>
          </a:p>
        </p:txBody>
      </p:sp>
      <p:sp>
        <p:nvSpPr>
          <p:cNvPr id="4" name="Text Placeholder 3"/>
          <p:cNvSpPr>
            <a:spLocks noGrp="1"/>
          </p:cNvSpPr>
          <p:nvPr>
            <p:ph type="body" idx="1"/>
          </p:nvPr>
        </p:nvSpPr>
        <p:spPr/>
        <p:txBody>
          <a:bodyPr/>
          <a:lstStyle/>
          <a:p>
            <a:r>
              <a:rPr lang="en-US" dirty="0"/>
              <a:t>Expressing foundational ideas of imperative programming</a:t>
            </a:r>
          </a:p>
        </p:txBody>
      </p:sp>
    </p:spTree>
    <p:extLst>
      <p:ext uri="{BB962C8B-B14F-4D97-AF65-F5344CB8AC3E}">
        <p14:creationId xmlns:p14="http://schemas.microsoft.com/office/powerpoint/2010/main" val="1927851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L-values</a:t>
            </a:r>
          </a:p>
        </p:txBody>
      </p:sp>
      <p:sp>
        <p:nvSpPr>
          <p:cNvPr id="6" name="Content Placeholder 5"/>
          <p:cNvSpPr>
            <a:spLocks noGrp="1"/>
          </p:cNvSpPr>
          <p:nvPr>
            <p:ph idx="1"/>
          </p:nvPr>
        </p:nvSpPr>
        <p:spPr>
          <a:xfrm>
            <a:off x="1451111" y="1981200"/>
            <a:ext cx="6571343" cy="2819400"/>
          </a:xfrm>
        </p:spPr>
        <p:txBody>
          <a:bodyPr>
            <a:normAutofit lnSpcReduction="10000"/>
          </a:bodyPr>
          <a:lstStyle/>
          <a:p>
            <a:r>
              <a:rPr lang="en-US" dirty="0"/>
              <a:t>A left-value (l-value) is the value of an identifier when it occurs on the left-hand side of the assignment operator.</a:t>
            </a:r>
          </a:p>
          <a:p>
            <a:endParaRPr lang="en-US" dirty="0"/>
          </a:p>
          <a:p>
            <a:endParaRPr lang="en-US" dirty="0"/>
          </a:p>
          <a:p>
            <a:r>
              <a:rPr lang="en-US" dirty="0"/>
              <a:t>Using the abstractions we have developed, write an expression whose value is the l-value of x relative to an arbitrary program state m.</a:t>
            </a:r>
          </a:p>
        </p:txBody>
      </p:sp>
      <p:sp>
        <p:nvSpPr>
          <p:cNvPr id="5" name="TextBox 4"/>
          <p:cNvSpPr txBox="1"/>
          <p:nvPr/>
        </p:nvSpPr>
        <p:spPr>
          <a:xfrm>
            <a:off x="3947538" y="3143179"/>
            <a:ext cx="1011815" cy="369332"/>
          </a:xfrm>
          <a:prstGeom prst="rect">
            <a:avLst/>
          </a:prstGeom>
          <a:solidFill>
            <a:schemeClr val="bg1"/>
          </a:solidFill>
        </p:spPr>
        <p:txBody>
          <a:bodyPr wrap="none" rtlCol="0">
            <a:spAutoFit/>
          </a:bodyPr>
          <a:lstStyle/>
          <a:p>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x;</a:t>
            </a:r>
          </a:p>
        </p:txBody>
      </p:sp>
      <p:sp>
        <p:nvSpPr>
          <p:cNvPr id="7" name="TextBox 6"/>
          <p:cNvSpPr txBox="1"/>
          <p:nvPr/>
        </p:nvSpPr>
        <p:spPr>
          <a:xfrm>
            <a:off x="3733800" y="5105400"/>
            <a:ext cx="2603918" cy="400110"/>
          </a:xfrm>
          <a:prstGeom prst="rect">
            <a:avLst/>
          </a:prstGeom>
          <a:noFill/>
        </p:spPr>
        <p:txBody>
          <a:bodyPr wrap="none" rtlCol="0">
            <a:spAutoFit/>
          </a:bodyPr>
          <a:lstStyle/>
          <a:p>
            <a:r>
              <a:rPr lang="en-US" sz="2000" dirty="0" err="1"/>
              <a:t>getLoc</a:t>
            </a:r>
            <a:r>
              <a:rPr lang="en-US" sz="2000" dirty="0"/>
              <a:t>(</a:t>
            </a:r>
            <a:r>
              <a:rPr lang="en-US" sz="2000" dirty="0" err="1"/>
              <a:t>accessEnv</a:t>
            </a:r>
            <a:r>
              <a:rPr lang="en-US" sz="2000" dirty="0"/>
              <a:t>(</a:t>
            </a:r>
            <a:r>
              <a:rPr lang="en-US" sz="2000" dirty="0" err="1"/>
              <a:t>x,m</a:t>
            </a:r>
            <a:r>
              <a:rPr lang="en-US" sz="2000" dirty="0"/>
              <a:t>))</a:t>
            </a:r>
          </a:p>
        </p:txBody>
      </p:sp>
    </p:spTree>
    <p:extLst>
      <p:ext uri="{BB962C8B-B14F-4D97-AF65-F5344CB8AC3E}">
        <p14:creationId xmlns:p14="http://schemas.microsoft.com/office/powerpoint/2010/main" val="58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R-values</a:t>
            </a:r>
          </a:p>
        </p:txBody>
      </p:sp>
      <p:sp>
        <p:nvSpPr>
          <p:cNvPr id="6" name="Content Placeholder 5"/>
          <p:cNvSpPr>
            <a:spLocks noGrp="1"/>
          </p:cNvSpPr>
          <p:nvPr>
            <p:ph idx="1"/>
          </p:nvPr>
        </p:nvSpPr>
        <p:spPr>
          <a:xfrm>
            <a:off x="1451111" y="1981200"/>
            <a:ext cx="6571343" cy="2819400"/>
          </a:xfrm>
        </p:spPr>
        <p:txBody>
          <a:bodyPr>
            <a:normAutofit fontScale="92500" lnSpcReduction="20000"/>
          </a:bodyPr>
          <a:lstStyle/>
          <a:p>
            <a:r>
              <a:rPr lang="en-US" dirty="0"/>
              <a:t>A right-value (</a:t>
            </a:r>
            <a:r>
              <a:rPr lang="en-US" dirty="0" err="1"/>
              <a:t>r-value</a:t>
            </a:r>
            <a:r>
              <a:rPr lang="en-US" dirty="0"/>
              <a:t>) is the value of an identifier when it occurs on the right-hand side of the assignment operator (or in the context of any expression).</a:t>
            </a:r>
          </a:p>
          <a:p>
            <a:endParaRPr lang="en-US" dirty="0"/>
          </a:p>
          <a:p>
            <a:endParaRPr lang="en-US" dirty="0"/>
          </a:p>
          <a:p>
            <a:r>
              <a:rPr lang="en-US" dirty="0"/>
              <a:t>Using the abstractions we have developed, write an expression whose value is the </a:t>
            </a:r>
            <a:r>
              <a:rPr lang="en-US" dirty="0" err="1"/>
              <a:t>r-value</a:t>
            </a:r>
            <a:r>
              <a:rPr lang="en-US" dirty="0"/>
              <a:t> of x relative to an arbitrary program state m.</a:t>
            </a:r>
          </a:p>
        </p:txBody>
      </p:sp>
      <p:sp>
        <p:nvSpPr>
          <p:cNvPr id="5" name="TextBox 4"/>
          <p:cNvSpPr txBox="1"/>
          <p:nvPr/>
        </p:nvSpPr>
        <p:spPr>
          <a:xfrm>
            <a:off x="3947538" y="3143179"/>
            <a:ext cx="1011815" cy="369332"/>
          </a:xfrm>
          <a:prstGeom prst="rect">
            <a:avLst/>
          </a:prstGeom>
          <a:solidFill>
            <a:schemeClr val="bg1"/>
          </a:solidFill>
        </p:spPr>
        <p:txBody>
          <a:bodyPr wrap="none" rtlCol="0">
            <a:spAutoFit/>
          </a:bodyPr>
          <a:lstStyle/>
          <a:p>
            <a:r>
              <a:rPr lang="en-US" dirty="0">
                <a:latin typeface="Courier New" panose="02070309020205020404" pitchFamily="49" charset="0"/>
                <a:cs typeface="Courier New" panose="02070309020205020404" pitchFamily="49" charset="0"/>
              </a:rPr>
              <a:t>x = </a:t>
            </a:r>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2601560" y="5105400"/>
            <a:ext cx="4255204" cy="400110"/>
          </a:xfrm>
          <a:prstGeom prst="rect">
            <a:avLst/>
          </a:prstGeom>
          <a:noFill/>
        </p:spPr>
        <p:txBody>
          <a:bodyPr wrap="none" rtlCol="0">
            <a:spAutoFit/>
          </a:bodyPr>
          <a:lstStyle/>
          <a:p>
            <a:r>
              <a:rPr lang="en-US" sz="2000" dirty="0" err="1"/>
              <a:t>accessStore</a:t>
            </a:r>
            <a:r>
              <a:rPr lang="en-US" sz="2000" dirty="0"/>
              <a:t>(</a:t>
            </a:r>
            <a:r>
              <a:rPr lang="en-US" sz="2000" dirty="0" err="1"/>
              <a:t>getLoc</a:t>
            </a:r>
            <a:r>
              <a:rPr lang="en-US" sz="2000" dirty="0"/>
              <a:t>(</a:t>
            </a:r>
            <a:r>
              <a:rPr lang="en-US" sz="2000" dirty="0" err="1"/>
              <a:t>accessEnv</a:t>
            </a:r>
            <a:r>
              <a:rPr lang="en-US" sz="2000" dirty="0"/>
              <a:t>(</a:t>
            </a:r>
            <a:r>
              <a:rPr lang="en-US" sz="2000" dirty="0" err="1"/>
              <a:t>x,m</a:t>
            </a:r>
            <a:r>
              <a:rPr lang="en-US" sz="2000" dirty="0"/>
              <a:t>)),m)</a:t>
            </a:r>
          </a:p>
        </p:txBody>
      </p:sp>
    </p:spTree>
    <p:extLst>
      <p:ext uri="{BB962C8B-B14F-4D97-AF65-F5344CB8AC3E}">
        <p14:creationId xmlns:p14="http://schemas.microsoft.com/office/powerpoint/2010/main" val="29058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7098</TotalTime>
  <Words>1143</Words>
  <Application>Microsoft Office PowerPoint</Application>
  <PresentationFormat>On-screen Show (4:3)</PresentationFormat>
  <Paragraphs>177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Wingdings</vt:lpstr>
      <vt:lpstr>Courier New</vt:lpstr>
      <vt:lpstr>Symbol</vt:lpstr>
      <vt:lpstr>Calibri</vt:lpstr>
      <vt:lpstr>Arial</vt:lpstr>
      <vt:lpstr>Gallery</vt:lpstr>
      <vt:lpstr>More sophisticated interactions</vt:lpstr>
      <vt:lpstr>A summary of our Abstractions and primitives</vt:lpstr>
      <vt:lpstr>Auxiliary functions</vt:lpstr>
      <vt:lpstr>Auxiliary Functions</vt:lpstr>
      <vt:lpstr>Auxiliary functions in SML</vt:lpstr>
      <vt:lpstr>Get LOC and get type examples</vt:lpstr>
      <vt:lpstr>Composing Functions</vt:lpstr>
      <vt:lpstr>L-values</vt:lpstr>
      <vt:lpstr>R-values</vt:lpstr>
      <vt:lpstr>immutable values</vt:lpstr>
      <vt:lpstr>Assignment of an immutable value</vt:lpstr>
      <vt:lpstr>Managing complexity</vt:lpstr>
      <vt:lpstr>Let-blocks</vt:lpstr>
      <vt:lpstr>PowerPoint Presentation</vt:lpstr>
      <vt:lpstr>Mutable values</vt:lpstr>
      <vt:lpstr>Assignment of a mutable value</vt:lpstr>
      <vt:lpstr>Managing complexity</vt:lpstr>
      <vt:lpstr>Aliasing</vt:lpstr>
      <vt:lpstr>equality</vt:lpstr>
      <vt:lpstr>Java Example</vt:lpstr>
      <vt:lpstr>Making a copy of a mutable value</vt:lpstr>
      <vt:lpstr>Shallow copy</vt:lpstr>
      <vt:lpstr>Deep copy </vt:lpstr>
      <vt:lpstr>Summary of Key concepts</vt:lpstr>
      <vt:lpstr>Relevance to Project</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292</cp:revision>
  <dcterms:created xsi:type="dcterms:W3CDTF">2012-08-22T13:17:44Z</dcterms:created>
  <dcterms:modified xsi:type="dcterms:W3CDTF">2018-03-07T21:27:10Z</dcterms:modified>
</cp:coreProperties>
</file>