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14"/>
  </p:notesMasterIdLst>
  <p:handoutMasterIdLst>
    <p:handoutMasterId r:id="rId15"/>
  </p:handoutMasterIdLst>
  <p:sldIdLst>
    <p:sldId id="343" r:id="rId2"/>
    <p:sldId id="346" r:id="rId3"/>
    <p:sldId id="345" r:id="rId4"/>
    <p:sldId id="340" r:id="rId5"/>
    <p:sldId id="352" r:id="rId6"/>
    <p:sldId id="344" r:id="rId7"/>
    <p:sldId id="347" r:id="rId8"/>
    <p:sldId id="348" r:id="rId9"/>
    <p:sldId id="353" r:id="rId10"/>
    <p:sldId id="351" r:id="rId11"/>
    <p:sldId id="354" r:id="rId12"/>
    <p:sldId id="271" r:id="rId13"/>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6" d="100"/>
          <a:sy n="136" d="100"/>
        </p:scale>
        <p:origin x="48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2/28/2017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2/28/2017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2/28/2017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2/28/2017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2/28/2017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losure_(computer_programmin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Parameter passing</a:t>
            </a:r>
          </a:p>
        </p:txBody>
      </p:sp>
      <p:sp>
        <p:nvSpPr>
          <p:cNvPr id="5" name="Text Placeholder 4"/>
          <p:cNvSpPr>
            <a:spLocks noGrp="1"/>
          </p:cNvSpPr>
          <p:nvPr>
            <p:ph type="body" idx="1"/>
          </p:nvPr>
        </p:nvSpPr>
        <p:spPr/>
        <p:txBody>
          <a:bodyPr/>
          <a:lstStyle/>
          <a:p>
            <a:r>
              <a:rPr lang="en-US" dirty="0"/>
              <a:t>Actual parameters are bound to formal parameters through an assignment-like mechanism</a:t>
            </a:r>
          </a:p>
        </p:txBody>
      </p:sp>
    </p:spTree>
    <p:extLst>
      <p:ext uri="{BB962C8B-B14F-4D97-AF65-F5344CB8AC3E}">
        <p14:creationId xmlns:p14="http://schemas.microsoft.com/office/powerpoint/2010/main" val="351892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p>
        </p:txBody>
      </p:sp>
      <p:sp>
        <p:nvSpPr>
          <p:cNvPr id="3" name="TextBox 2"/>
          <p:cNvSpPr txBox="1"/>
          <p:nvPr/>
        </p:nvSpPr>
        <p:spPr>
          <a:xfrm>
            <a:off x="609600" y="1981200"/>
            <a:ext cx="8077199" cy="4247317"/>
          </a:xfrm>
          <a:prstGeom prst="rect">
            <a:avLst/>
          </a:prstGeom>
          <a:noFill/>
        </p:spPr>
        <p:txBody>
          <a:bodyPr wrap="square" rtlCol="0">
            <a:spAutoFit/>
          </a:bodyPr>
          <a:lstStyle/>
          <a:p>
            <a:r>
              <a:rPr lang="en-US" dirty="0"/>
              <a:t>In programming languages, closures (also lexical closures or function closures) are techniques for implementing lexically scoped name binding in languages with first-class functions. </a:t>
            </a:r>
          </a:p>
          <a:p>
            <a:endParaRPr lang="en-US" dirty="0"/>
          </a:p>
          <a:p>
            <a:r>
              <a:rPr lang="en-US" dirty="0"/>
              <a:t>Operationally, a closure is a record storing a function together with an environment: a mapping associating each free variable of the function (variables that are used locally, but defined in an enclosing scope) with the value or reference to which the name was bound when the closure was created. </a:t>
            </a:r>
          </a:p>
          <a:p>
            <a:endParaRPr lang="en-US" dirty="0"/>
          </a:p>
          <a:p>
            <a:r>
              <a:rPr lang="en-US" dirty="0"/>
              <a:t>A closure—unlike a plain function—allows the function to access those captured variables through the closure's copies of their values or references, even when the function is invoked outside their scope.</a:t>
            </a:r>
          </a:p>
          <a:p>
            <a:endParaRPr lang="en-US" dirty="0"/>
          </a:p>
          <a:p>
            <a:r>
              <a:rPr lang="en-US" dirty="0"/>
              <a:t>	</a:t>
            </a:r>
            <a:r>
              <a:rPr lang="en-US" dirty="0">
                <a:hlinkClick r:id="rId2"/>
              </a:rPr>
              <a:t>https://en.wikipedia.org/wiki/Closure_(computer_programming)</a:t>
            </a:r>
            <a:endParaRPr lang="en-US" dirty="0"/>
          </a:p>
          <a:p>
            <a:endParaRPr lang="en-US" dirty="0"/>
          </a:p>
        </p:txBody>
      </p:sp>
    </p:spTree>
    <p:extLst>
      <p:ext uri="{BB962C8B-B14F-4D97-AF65-F5344CB8AC3E}">
        <p14:creationId xmlns:p14="http://schemas.microsoft.com/office/powerpoint/2010/main" val="235059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 In our framework</a:t>
            </a:r>
          </a:p>
        </p:txBody>
      </p:sp>
      <p:sp>
        <p:nvSpPr>
          <p:cNvPr id="3" name="TextBox 2"/>
          <p:cNvSpPr txBox="1"/>
          <p:nvPr/>
        </p:nvSpPr>
        <p:spPr>
          <a:xfrm>
            <a:off x="2709862" y="2438400"/>
            <a:ext cx="4038600" cy="1477328"/>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let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closure = (expr, m)</a:t>
            </a:r>
          </a:p>
          <a:p>
            <a:r>
              <a:rPr lang="en-US" dirty="0">
                <a:latin typeface="Courier New" panose="02070309020205020404" pitchFamily="49" charset="0"/>
                <a:cs typeface="Courier New" panose="02070309020205020404" pitchFamily="49" charset="0"/>
              </a:rPr>
              <a:t>in</a:t>
            </a:r>
          </a:p>
          <a:p>
            <a:r>
              <a:rPr lang="en-US" dirty="0">
                <a:latin typeface="Courier New" panose="02070309020205020404" pitchFamily="49" charset="0"/>
                <a:cs typeface="Courier New" panose="02070309020205020404" pitchFamily="49" charset="0"/>
              </a:rPr>
              <a:t>	closure</a:t>
            </a:r>
          </a:p>
          <a:p>
            <a:r>
              <a:rPr lang="en-US" dirty="0">
                <a:latin typeface="Courier New" panose="02070309020205020404" pitchFamily="49" charset="0"/>
                <a:cs typeface="Courier New" panose="02070309020205020404" pitchFamily="49" charset="0"/>
              </a:rPr>
              <a:t>end</a:t>
            </a:r>
          </a:p>
        </p:txBody>
      </p:sp>
      <p:sp>
        <p:nvSpPr>
          <p:cNvPr id="4" name="TextBox 3"/>
          <p:cNvSpPr txBox="1"/>
          <p:nvPr/>
        </p:nvSpPr>
        <p:spPr>
          <a:xfrm>
            <a:off x="2086203" y="4419600"/>
            <a:ext cx="5285917" cy="1200329"/>
          </a:xfrm>
          <a:prstGeom prst="rect">
            <a:avLst/>
          </a:prstGeom>
          <a:noFill/>
        </p:spPr>
        <p:txBody>
          <a:bodyPr wrap="square" rtlCol="0">
            <a:spAutoFit/>
          </a:bodyPr>
          <a:lstStyle/>
          <a:p>
            <a:r>
              <a:rPr lang="en-US" dirty="0"/>
              <a:t>Variations of the above are possible. For example, one might only store the environment portion of a model and use the store portion of the model that exists at the time expr is evaluated.</a:t>
            </a:r>
          </a:p>
        </p:txBody>
      </p:sp>
    </p:spTree>
    <p:extLst>
      <p:ext uri="{BB962C8B-B14F-4D97-AF65-F5344CB8AC3E}">
        <p14:creationId xmlns:p14="http://schemas.microsoft.com/office/powerpoint/2010/main" val="305672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4468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Pass-by-Value versus pass-by-reference</a:t>
            </a:r>
          </a:p>
        </p:txBody>
      </p:sp>
      <p:sp>
        <p:nvSpPr>
          <p:cNvPr id="5" name="Content Placeholder 4"/>
          <p:cNvSpPr>
            <a:spLocks noGrp="1"/>
          </p:cNvSpPr>
          <p:nvPr>
            <p:ph idx="1"/>
          </p:nvPr>
        </p:nvSpPr>
        <p:spPr/>
        <p:txBody>
          <a:bodyPr/>
          <a:lstStyle/>
          <a:p>
            <a:r>
              <a:rPr lang="en-US" dirty="0"/>
              <a:t>Parameter passing confronts the same issues regarding immutable and mutable values as does the assignment operator. </a:t>
            </a:r>
          </a:p>
          <a:p>
            <a:r>
              <a:rPr lang="en-US" b="1" dirty="0"/>
              <a:t>pass-by-value</a:t>
            </a:r>
            <a:r>
              <a:rPr lang="en-US" dirty="0"/>
              <a:t> is a form of parameter passing in which parameter values are treated as immutable</a:t>
            </a:r>
          </a:p>
          <a:p>
            <a:r>
              <a:rPr lang="en-US" b="1" dirty="0"/>
              <a:t>pass-by-reference</a:t>
            </a:r>
            <a:r>
              <a:rPr lang="en-US" dirty="0"/>
              <a:t> is a form of parameter passing in which parameter values are treated as mutable </a:t>
            </a:r>
          </a:p>
        </p:txBody>
      </p:sp>
    </p:spTree>
    <p:extLst>
      <p:ext uri="{BB962C8B-B14F-4D97-AF65-F5344CB8AC3E}">
        <p14:creationId xmlns:p14="http://schemas.microsoft.com/office/powerpoint/2010/main" val="254299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 in-lining in Java</a:t>
            </a:r>
          </a:p>
        </p:txBody>
      </p:sp>
      <p:sp>
        <p:nvSpPr>
          <p:cNvPr id="5" name="TextBox 4"/>
          <p:cNvSpPr txBox="1"/>
          <p:nvPr/>
        </p:nvSpPr>
        <p:spPr>
          <a:xfrm>
            <a:off x="1521657" y="2717220"/>
            <a:ext cx="3558282" cy="369332"/>
          </a:xfrm>
          <a:prstGeom prst="rect">
            <a:avLst/>
          </a:prstGeom>
          <a:solidFill>
            <a:schemeClr val="bg1"/>
          </a:solidFill>
          <a:ln>
            <a:solidFill>
              <a:srgbClr val="C00000"/>
            </a:solidFill>
          </a:ln>
        </p:spPr>
        <p:txBody>
          <a:bodyPr wrap="none" rtlCol="0">
            <a:spAutoFit/>
          </a:bodyPr>
          <a:lstStyle/>
          <a:p>
            <a:r>
              <a:rPr lang="en-US" dirty="0"/>
              <a:t>void f (</a:t>
            </a:r>
            <a:r>
              <a:rPr lang="en-US" dirty="0" err="1"/>
              <a:t>int</a:t>
            </a:r>
            <a:r>
              <a:rPr lang="en-US" dirty="0"/>
              <a:t> x, </a:t>
            </a:r>
            <a:r>
              <a:rPr lang="en-US" dirty="0" err="1"/>
              <a:t>int</a:t>
            </a:r>
            <a:r>
              <a:rPr lang="en-US" dirty="0"/>
              <a:t> y, A </a:t>
            </a:r>
            <a:r>
              <a:rPr lang="en-US" dirty="0" err="1"/>
              <a:t>myA</a:t>
            </a:r>
            <a:r>
              <a:rPr lang="en-US" dirty="0"/>
              <a:t>) { </a:t>
            </a:r>
            <a:r>
              <a:rPr lang="en-US" dirty="0" err="1">
                <a:sym typeface="Symbol" panose="05050102010706020507" pitchFamily="18" charset="2"/>
              </a:rPr>
              <a:t>stmtList</a:t>
            </a:r>
            <a:r>
              <a:rPr lang="en-US" dirty="0">
                <a:sym typeface="Symbol" panose="05050102010706020507" pitchFamily="18" charset="2"/>
              </a:rPr>
              <a:t> }</a:t>
            </a:r>
            <a:endParaRPr lang="en-US" dirty="0"/>
          </a:p>
        </p:txBody>
      </p:sp>
      <p:sp>
        <p:nvSpPr>
          <p:cNvPr id="6" name="TextBox 5"/>
          <p:cNvSpPr txBox="1"/>
          <p:nvPr/>
        </p:nvSpPr>
        <p:spPr>
          <a:xfrm>
            <a:off x="4495800" y="3836075"/>
            <a:ext cx="2286000" cy="2031325"/>
          </a:xfrm>
          <a:prstGeom prst="rect">
            <a:avLst/>
          </a:prstGeom>
          <a:solidFill>
            <a:schemeClr val="bg1"/>
          </a:solidFill>
          <a:ln>
            <a:solidFill>
              <a:srgbClr val="C00000"/>
            </a:solidFill>
          </a:ln>
        </p:spPr>
        <p:txBody>
          <a:bodyPr wrap="square" rtlCol="0">
            <a:spAutoFit/>
          </a:bodyPr>
          <a:lstStyle/>
          <a:p>
            <a:r>
              <a:rPr lang="en-US" dirty="0"/>
              <a:t>{</a:t>
            </a:r>
          </a:p>
          <a:p>
            <a:r>
              <a:rPr lang="en-US" dirty="0"/>
              <a:t>	</a:t>
            </a:r>
            <a:r>
              <a:rPr lang="en-US" dirty="0" err="1"/>
              <a:t>int</a:t>
            </a:r>
            <a:r>
              <a:rPr lang="en-US" dirty="0"/>
              <a:t> x = expr1;</a:t>
            </a:r>
          </a:p>
          <a:p>
            <a:r>
              <a:rPr lang="en-US" dirty="0"/>
              <a:t>         </a:t>
            </a:r>
            <a:r>
              <a:rPr lang="en-US" dirty="0" err="1"/>
              <a:t>int</a:t>
            </a:r>
            <a:r>
              <a:rPr lang="en-US" dirty="0"/>
              <a:t> y = expr2;</a:t>
            </a:r>
          </a:p>
          <a:p>
            <a:r>
              <a:rPr lang="en-US" dirty="0"/>
              <a:t>         A </a:t>
            </a:r>
            <a:r>
              <a:rPr lang="en-US" dirty="0" err="1"/>
              <a:t>myA</a:t>
            </a:r>
            <a:r>
              <a:rPr lang="en-US" dirty="0"/>
              <a:t> = expr3;</a:t>
            </a:r>
          </a:p>
          <a:p>
            <a:endParaRPr lang="en-US" dirty="0"/>
          </a:p>
          <a:p>
            <a:r>
              <a:rPr lang="en-US" dirty="0"/>
              <a:t>	</a:t>
            </a:r>
            <a:r>
              <a:rPr lang="en-US" dirty="0" err="1"/>
              <a:t>stmtList</a:t>
            </a:r>
            <a:endParaRPr lang="en-US" dirty="0"/>
          </a:p>
          <a:p>
            <a:r>
              <a:rPr lang="en-US" dirty="0"/>
              <a:t>}</a:t>
            </a:r>
          </a:p>
        </p:txBody>
      </p:sp>
      <p:sp>
        <p:nvSpPr>
          <p:cNvPr id="7" name="TextBox 6"/>
          <p:cNvSpPr txBox="1"/>
          <p:nvPr/>
        </p:nvSpPr>
        <p:spPr>
          <a:xfrm>
            <a:off x="1521657" y="3836075"/>
            <a:ext cx="2165208" cy="369332"/>
          </a:xfrm>
          <a:prstGeom prst="rect">
            <a:avLst/>
          </a:prstGeom>
          <a:solidFill>
            <a:schemeClr val="bg1"/>
          </a:solidFill>
          <a:ln>
            <a:solidFill>
              <a:srgbClr val="C00000"/>
            </a:solidFill>
          </a:ln>
        </p:spPr>
        <p:txBody>
          <a:bodyPr wrap="none" rtlCol="0">
            <a:spAutoFit/>
          </a:bodyPr>
          <a:lstStyle/>
          <a:p>
            <a:r>
              <a:rPr lang="en-US" dirty="0"/>
              <a:t>f(expr1,expr2,expr3);</a:t>
            </a:r>
          </a:p>
        </p:txBody>
      </p:sp>
      <p:sp>
        <p:nvSpPr>
          <p:cNvPr id="8" name="TextBox 7"/>
          <p:cNvSpPr txBox="1"/>
          <p:nvPr/>
        </p:nvSpPr>
        <p:spPr>
          <a:xfrm>
            <a:off x="3980726" y="3836075"/>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9" name="TextBox 8"/>
          <p:cNvSpPr txBox="1"/>
          <p:nvPr/>
        </p:nvSpPr>
        <p:spPr>
          <a:xfrm>
            <a:off x="2262809" y="1960077"/>
            <a:ext cx="1925848" cy="369332"/>
          </a:xfrm>
          <a:prstGeom prst="rect">
            <a:avLst/>
          </a:prstGeom>
          <a:noFill/>
        </p:spPr>
        <p:txBody>
          <a:bodyPr wrap="none" rtlCol="0">
            <a:spAutoFit/>
          </a:bodyPr>
          <a:lstStyle/>
          <a:p>
            <a:r>
              <a:rPr lang="en-US" dirty="0"/>
              <a:t>formal parameters</a:t>
            </a:r>
          </a:p>
        </p:txBody>
      </p:sp>
      <p:cxnSp>
        <p:nvCxnSpPr>
          <p:cNvPr id="11" name="Straight Arrow Connector 10"/>
          <p:cNvCxnSpPr>
            <a:stCxn id="9" idx="2"/>
          </p:cNvCxnSpPr>
          <p:nvPr/>
        </p:nvCxnSpPr>
        <p:spPr>
          <a:xfrm flipH="1">
            <a:off x="2604261" y="2329409"/>
            <a:ext cx="621472" cy="489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p:cNvCxnSpPr>
          <p:nvPr/>
        </p:nvCxnSpPr>
        <p:spPr>
          <a:xfrm flipH="1">
            <a:off x="3121857" y="2329409"/>
            <a:ext cx="103876" cy="489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3225733" y="2329409"/>
            <a:ext cx="341452" cy="489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74483" y="4770264"/>
            <a:ext cx="1881028" cy="369332"/>
          </a:xfrm>
          <a:prstGeom prst="rect">
            <a:avLst/>
          </a:prstGeom>
          <a:noFill/>
        </p:spPr>
        <p:txBody>
          <a:bodyPr wrap="none" rtlCol="0">
            <a:spAutoFit/>
          </a:bodyPr>
          <a:lstStyle/>
          <a:p>
            <a:r>
              <a:rPr lang="en-US" dirty="0"/>
              <a:t>actual parameters</a:t>
            </a:r>
          </a:p>
        </p:txBody>
      </p:sp>
      <p:cxnSp>
        <p:nvCxnSpPr>
          <p:cNvPr id="18" name="Straight Arrow Connector 17"/>
          <p:cNvCxnSpPr>
            <a:stCxn id="16" idx="0"/>
          </p:cNvCxnSpPr>
          <p:nvPr/>
        </p:nvCxnSpPr>
        <p:spPr>
          <a:xfrm flipH="1" flipV="1">
            <a:off x="2131257" y="4114800"/>
            <a:ext cx="783740" cy="65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0"/>
          </p:cNvCxnSpPr>
          <p:nvPr/>
        </p:nvCxnSpPr>
        <p:spPr>
          <a:xfrm flipH="1" flipV="1">
            <a:off x="2664657" y="4114800"/>
            <a:ext cx="250340" cy="65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0"/>
          </p:cNvCxnSpPr>
          <p:nvPr/>
        </p:nvCxnSpPr>
        <p:spPr>
          <a:xfrm flipV="1">
            <a:off x="2914997" y="4114800"/>
            <a:ext cx="206860" cy="65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2717220"/>
            <a:ext cx="1240596" cy="369332"/>
          </a:xfrm>
          <a:prstGeom prst="rect">
            <a:avLst/>
          </a:prstGeom>
          <a:noFill/>
        </p:spPr>
        <p:txBody>
          <a:bodyPr wrap="none" rtlCol="0">
            <a:spAutoFit/>
          </a:bodyPr>
          <a:lstStyle/>
          <a:p>
            <a:r>
              <a:rPr lang="en-US" dirty="0"/>
              <a:t>declaration</a:t>
            </a:r>
          </a:p>
        </p:txBody>
      </p:sp>
      <p:sp>
        <p:nvSpPr>
          <p:cNvPr id="24" name="TextBox 23"/>
          <p:cNvSpPr txBox="1"/>
          <p:nvPr/>
        </p:nvSpPr>
        <p:spPr>
          <a:xfrm>
            <a:off x="46672" y="3836075"/>
            <a:ext cx="496931" cy="369332"/>
          </a:xfrm>
          <a:prstGeom prst="rect">
            <a:avLst/>
          </a:prstGeom>
          <a:noFill/>
        </p:spPr>
        <p:txBody>
          <a:bodyPr wrap="none" rtlCol="0">
            <a:spAutoFit/>
          </a:bodyPr>
          <a:lstStyle/>
          <a:p>
            <a:r>
              <a:rPr lang="en-US" dirty="0"/>
              <a:t>call</a:t>
            </a:r>
          </a:p>
        </p:txBody>
      </p:sp>
      <p:cxnSp>
        <p:nvCxnSpPr>
          <p:cNvPr id="26" name="Straight Arrow Connector 25"/>
          <p:cNvCxnSpPr>
            <a:stCxn id="23" idx="3"/>
            <a:endCxn id="5" idx="1"/>
          </p:cNvCxnSpPr>
          <p:nvPr/>
        </p:nvCxnSpPr>
        <p:spPr>
          <a:xfrm>
            <a:off x="1240596" y="2901886"/>
            <a:ext cx="281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a:endCxn id="7" idx="1"/>
          </p:cNvCxnSpPr>
          <p:nvPr/>
        </p:nvCxnSpPr>
        <p:spPr>
          <a:xfrm>
            <a:off x="543603" y="4020741"/>
            <a:ext cx="978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83170" y="4257866"/>
            <a:ext cx="1464119" cy="369332"/>
          </a:xfrm>
          <a:prstGeom prst="rect">
            <a:avLst/>
          </a:prstGeom>
          <a:noFill/>
        </p:spPr>
        <p:txBody>
          <a:bodyPr wrap="none" rtlCol="0">
            <a:spAutoFit/>
          </a:bodyPr>
          <a:lstStyle/>
          <a:p>
            <a:r>
              <a:rPr lang="en-US" dirty="0"/>
              <a:t>pass-by-value</a:t>
            </a:r>
          </a:p>
        </p:txBody>
      </p:sp>
      <p:sp>
        <p:nvSpPr>
          <p:cNvPr id="30" name="TextBox 29"/>
          <p:cNvSpPr txBox="1"/>
          <p:nvPr/>
        </p:nvSpPr>
        <p:spPr>
          <a:xfrm>
            <a:off x="7283170" y="4667071"/>
            <a:ext cx="1860830" cy="369332"/>
          </a:xfrm>
          <a:prstGeom prst="rect">
            <a:avLst/>
          </a:prstGeom>
          <a:noFill/>
        </p:spPr>
        <p:txBody>
          <a:bodyPr wrap="none" rtlCol="0">
            <a:spAutoFit/>
          </a:bodyPr>
          <a:lstStyle/>
          <a:p>
            <a:r>
              <a:rPr lang="en-US" dirty="0"/>
              <a:t>pass-by-reference</a:t>
            </a:r>
          </a:p>
        </p:txBody>
      </p:sp>
      <p:cxnSp>
        <p:nvCxnSpPr>
          <p:cNvPr id="34" name="Straight Arrow Connector 33"/>
          <p:cNvCxnSpPr>
            <a:stCxn id="29" idx="1"/>
          </p:cNvCxnSpPr>
          <p:nvPr/>
        </p:nvCxnSpPr>
        <p:spPr>
          <a:xfrm flipH="1" flipV="1">
            <a:off x="6324600" y="4257866"/>
            <a:ext cx="95857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1"/>
          </p:cNvCxnSpPr>
          <p:nvPr/>
        </p:nvCxnSpPr>
        <p:spPr>
          <a:xfrm flipH="1">
            <a:off x="6324600" y="4442532"/>
            <a:ext cx="958570" cy="11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1"/>
          </p:cNvCxnSpPr>
          <p:nvPr/>
        </p:nvCxnSpPr>
        <p:spPr>
          <a:xfrm flipH="1">
            <a:off x="6553200" y="4851737"/>
            <a:ext cx="729970" cy="2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42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6" grpId="0"/>
      <p:bldP spid="23" grpId="0"/>
      <p:bldP spid="24"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remarks</a:t>
            </a:r>
          </a:p>
        </p:txBody>
      </p:sp>
      <p:sp>
        <p:nvSpPr>
          <p:cNvPr id="4" name="Content Placeholder 3"/>
          <p:cNvSpPr>
            <a:spLocks noGrp="1"/>
          </p:cNvSpPr>
          <p:nvPr>
            <p:ph idx="1"/>
          </p:nvPr>
        </p:nvSpPr>
        <p:spPr/>
        <p:txBody>
          <a:bodyPr/>
          <a:lstStyle/>
          <a:p>
            <a:r>
              <a:rPr lang="en-US" dirty="0"/>
              <a:t>The class project concerns itself exclusively with immutable values.</a:t>
            </a:r>
          </a:p>
          <a:p>
            <a:r>
              <a:rPr lang="en-US" dirty="0"/>
              <a:t>Mutable values lie at the heart of shared state concurrency.</a:t>
            </a:r>
          </a:p>
          <a:p>
            <a:r>
              <a:rPr lang="en-US" dirty="0"/>
              <a:t>Immutable values lie at the heart of message passing concurrency.  </a:t>
            </a:r>
          </a:p>
          <a:p>
            <a:r>
              <a:rPr lang="en-US" dirty="0"/>
              <a:t>In math, values are immutable!</a:t>
            </a:r>
          </a:p>
        </p:txBody>
      </p:sp>
    </p:spTree>
    <p:extLst>
      <p:ext uri="{BB962C8B-B14F-4D97-AF65-F5344CB8AC3E}">
        <p14:creationId xmlns:p14="http://schemas.microsoft.com/office/powerpoint/2010/main" val="400347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Evaluation schemes</a:t>
            </a:r>
          </a:p>
        </p:txBody>
      </p:sp>
    </p:spTree>
    <p:extLst>
      <p:ext uri="{BB962C8B-B14F-4D97-AF65-F5344CB8AC3E}">
        <p14:creationId xmlns:p14="http://schemas.microsoft.com/office/powerpoint/2010/main" val="8325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 effects</a:t>
            </a:r>
          </a:p>
        </p:txBody>
      </p:sp>
      <p:sp>
        <p:nvSpPr>
          <p:cNvPr id="4" name="Content Placeholder 3"/>
          <p:cNvSpPr>
            <a:spLocks noGrp="1"/>
          </p:cNvSpPr>
          <p:nvPr>
            <p:ph idx="1"/>
          </p:nvPr>
        </p:nvSpPr>
        <p:spPr>
          <a:xfrm>
            <a:off x="1443491" y="2015733"/>
            <a:ext cx="6571343" cy="3775467"/>
          </a:xfrm>
        </p:spPr>
        <p:txBody>
          <a:bodyPr>
            <a:normAutofit lnSpcReduction="10000"/>
          </a:bodyPr>
          <a:lstStyle/>
          <a:p>
            <a:pPr>
              <a:spcBef>
                <a:spcPct val="50000"/>
              </a:spcBef>
            </a:pPr>
            <a:r>
              <a:rPr lang="en-US" altLang="en-US" dirty="0"/>
              <a:t>A </a:t>
            </a:r>
            <a:r>
              <a:rPr lang="en-US" altLang="en-US" b="1" i="1" u="sng" dirty="0"/>
              <a:t>side effect</a:t>
            </a:r>
            <a:r>
              <a:rPr lang="en-US" altLang="en-US" dirty="0"/>
              <a:t> is any change in the value of a variable that persists beyond (e.g., after) the execution of the construct in which the variable occurs (e.g., the assignment statement computes via side effects).</a:t>
            </a:r>
          </a:p>
          <a:p>
            <a:pPr>
              <a:spcBef>
                <a:spcPct val="50000"/>
              </a:spcBef>
              <a:buFontTx/>
              <a:buNone/>
            </a:pPr>
            <a:endParaRPr lang="en-US" altLang="en-US" dirty="0"/>
          </a:p>
          <a:p>
            <a:r>
              <a:rPr lang="en-US" altLang="en-US" dirty="0"/>
              <a:t>A side effect is </a:t>
            </a:r>
            <a:r>
              <a:rPr lang="en-US" altLang="en-US" b="1" i="1" u="sng" dirty="0"/>
              <a:t>dangerous/harmful</a:t>
            </a:r>
            <a:r>
              <a:rPr lang="en-US" altLang="en-US" dirty="0"/>
              <a:t> if it makes changes to one or more variables that do not explicitly appear in the construct being executed.</a:t>
            </a:r>
          </a:p>
          <a:p>
            <a:pPr lvl="1"/>
            <a:r>
              <a:rPr lang="en-US" altLang="en-US" dirty="0"/>
              <a:t>The analysis required to validate the absence of dangerous side-effects grows proportionally to the size of the code base.</a:t>
            </a:r>
          </a:p>
        </p:txBody>
      </p:sp>
    </p:spTree>
    <p:extLst>
      <p:ext uri="{BB962C8B-B14F-4D97-AF65-F5344CB8AC3E}">
        <p14:creationId xmlns:p14="http://schemas.microsoft.com/office/powerpoint/2010/main" val="200385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schemes</a:t>
            </a:r>
          </a:p>
        </p:txBody>
      </p:sp>
      <p:sp>
        <p:nvSpPr>
          <p:cNvPr id="3" name="Content Placeholder 2"/>
          <p:cNvSpPr>
            <a:spLocks noGrp="1"/>
          </p:cNvSpPr>
          <p:nvPr>
            <p:ph idx="1"/>
          </p:nvPr>
        </p:nvSpPr>
        <p:spPr>
          <a:xfrm>
            <a:off x="838200" y="2057400"/>
            <a:ext cx="7471909" cy="3450613"/>
          </a:xfrm>
        </p:spPr>
        <p:txBody>
          <a:bodyPr>
            <a:noAutofit/>
          </a:bodyPr>
          <a:lstStyle/>
          <a:p>
            <a:pPr>
              <a:lnSpc>
                <a:spcPct val="90000"/>
              </a:lnSpc>
            </a:pPr>
            <a:r>
              <a:rPr lang="en-US" altLang="en-US" b="1" i="1" u="sng" dirty="0"/>
              <a:t>Strict Evaluation</a:t>
            </a:r>
            <a:r>
              <a:rPr lang="en-US" altLang="en-US" dirty="0"/>
              <a:t>. In applicative order evaluation, inside-out evaluation, or strict evaluation, the arguments to functions must be evaluated before attempting to evaluate the function body.</a:t>
            </a:r>
          </a:p>
          <a:p>
            <a:pPr lvl="1">
              <a:lnSpc>
                <a:spcPct val="90000"/>
              </a:lnSpc>
            </a:pPr>
            <a:r>
              <a:rPr lang="en-US" altLang="en-US" dirty="0"/>
              <a:t>Order of strict evaluation (e.g., can be left-to-right or can be left unspecified)</a:t>
            </a:r>
          </a:p>
          <a:p>
            <a:pPr>
              <a:lnSpc>
                <a:spcPct val="90000"/>
              </a:lnSpc>
            </a:pPr>
            <a:r>
              <a:rPr lang="en-US" altLang="en-US" b="1" i="1" u="sng" dirty="0"/>
              <a:t>Short-circuit Evaluation</a:t>
            </a:r>
            <a:r>
              <a:rPr lang="en-US" altLang="en-US" dirty="0"/>
              <a:t>. In a short-circuit evaluation, all of the arguments to a function/operation need not be computed.</a:t>
            </a:r>
            <a:endParaRPr lang="en-US" altLang="en-US" b="1" i="1" dirty="0"/>
          </a:p>
          <a:p>
            <a:pPr lvl="1">
              <a:lnSpc>
                <a:spcPct val="90000"/>
              </a:lnSpc>
            </a:pPr>
            <a:r>
              <a:rPr lang="en-US" altLang="en-US" dirty="0"/>
              <a:t>Consider evaluating the expression: x1 and (x2 or x3). Here if x1 is false, we need not evaluate further (except perhaps if we want side-effects).</a:t>
            </a:r>
          </a:p>
          <a:p>
            <a:pPr>
              <a:lnSpc>
                <a:spcPct val="90000"/>
              </a:lnSpc>
            </a:pPr>
            <a:r>
              <a:rPr lang="en-US" altLang="en-US" b="1" i="1" u="sng" dirty="0"/>
              <a:t>Lazy Evaluation</a:t>
            </a:r>
            <a:r>
              <a:rPr lang="en-US" altLang="en-US" dirty="0"/>
              <a:t>. In lazy or delayed evaluation the evaluation of an expression is delayed for as long as possible.</a:t>
            </a:r>
          </a:p>
          <a:p>
            <a:pPr lvl="1">
              <a:lnSpc>
                <a:spcPct val="90000"/>
              </a:lnSpc>
            </a:pPr>
            <a:r>
              <a:rPr lang="en-US" altLang="en-US" dirty="0"/>
              <a:t>if-then-else vs function if(</a:t>
            </a:r>
            <a:r>
              <a:rPr lang="en-US" altLang="en-US" dirty="0" err="1"/>
              <a:t>a,b,c</a:t>
            </a:r>
            <a:r>
              <a:rPr lang="en-US" altLang="en-US" dirty="0"/>
              <a:t>)</a:t>
            </a:r>
          </a:p>
          <a:p>
            <a:endParaRPr lang="en-US" dirty="0"/>
          </a:p>
        </p:txBody>
      </p:sp>
    </p:spTree>
    <p:extLst>
      <p:ext uri="{BB962C8B-B14F-4D97-AF65-F5344CB8AC3E}">
        <p14:creationId xmlns:p14="http://schemas.microsoft.com/office/powerpoint/2010/main" val="241220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Semantics of Lazy Evaluation</a:t>
            </a:r>
          </a:p>
        </p:txBody>
      </p:sp>
      <p:sp>
        <p:nvSpPr>
          <p:cNvPr id="5" name="TextBox 4"/>
          <p:cNvSpPr txBox="1"/>
          <p:nvPr/>
        </p:nvSpPr>
        <p:spPr>
          <a:xfrm>
            <a:off x="4016467" y="2209800"/>
            <a:ext cx="1425390" cy="369332"/>
          </a:xfrm>
          <a:prstGeom prst="rect">
            <a:avLst/>
          </a:prstGeom>
          <a:solidFill>
            <a:schemeClr val="bg1"/>
          </a:solidFill>
          <a:ln>
            <a:solidFill>
              <a:srgbClr val="C00000"/>
            </a:solidFill>
          </a:ln>
        </p:spPr>
        <p:txBody>
          <a:bodyPr wrap="none" rtlCol="0">
            <a:spAutoFit/>
          </a:bodyPr>
          <a:lstStyle/>
          <a:p>
            <a:r>
              <a:rPr lang="en-US" dirty="0">
                <a:latin typeface="Courier New" panose="02070309020205020404" pitchFamily="49" charset="0"/>
                <a:cs typeface="Courier New" panose="02070309020205020404" pitchFamily="49" charset="0"/>
              </a:rPr>
              <a:t>x = f(3);</a:t>
            </a:r>
          </a:p>
        </p:txBody>
      </p:sp>
      <p:sp>
        <p:nvSpPr>
          <p:cNvPr id="6" name="TextBox 5"/>
          <p:cNvSpPr txBox="1"/>
          <p:nvPr/>
        </p:nvSpPr>
        <p:spPr>
          <a:xfrm>
            <a:off x="2057400" y="3048000"/>
            <a:ext cx="5471370" cy="1477328"/>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let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accessEnv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updateStore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“f(3)”, m) </a:t>
            </a:r>
          </a:p>
          <a:p>
            <a:r>
              <a:rPr lang="en-US" dirty="0">
                <a:latin typeface="Courier New" panose="02070309020205020404" pitchFamily="49" charset="0"/>
                <a:cs typeface="Courier New" panose="02070309020205020404" pitchFamily="49" charset="0"/>
              </a:rPr>
              <a:t>end</a:t>
            </a:r>
          </a:p>
        </p:txBody>
      </p:sp>
      <p:sp>
        <p:nvSpPr>
          <p:cNvPr id="2" name="TextBox 1"/>
          <p:cNvSpPr txBox="1"/>
          <p:nvPr/>
        </p:nvSpPr>
        <p:spPr>
          <a:xfrm>
            <a:off x="2057400" y="4989507"/>
            <a:ext cx="5181600" cy="646331"/>
          </a:xfrm>
          <a:prstGeom prst="rect">
            <a:avLst/>
          </a:prstGeom>
          <a:noFill/>
        </p:spPr>
        <p:txBody>
          <a:bodyPr wrap="square" rtlCol="0">
            <a:spAutoFit/>
          </a:bodyPr>
          <a:lstStyle/>
          <a:p>
            <a:r>
              <a:rPr lang="en-US" dirty="0"/>
              <a:t>From a technical standpoint, double-quotes will not accomplish what we are after.</a:t>
            </a:r>
          </a:p>
        </p:txBody>
      </p:sp>
    </p:spTree>
    <p:extLst>
      <p:ext uri="{BB962C8B-B14F-4D97-AF65-F5344CB8AC3E}">
        <p14:creationId xmlns:p14="http://schemas.microsoft.com/office/powerpoint/2010/main" val="184925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16467" y="1066800"/>
            <a:ext cx="1425390" cy="369332"/>
          </a:xfrm>
          <a:prstGeom prst="rect">
            <a:avLst/>
          </a:prstGeom>
          <a:solidFill>
            <a:schemeClr val="bg1"/>
          </a:solidFill>
          <a:ln>
            <a:solidFill>
              <a:srgbClr val="C00000"/>
            </a:solidFill>
          </a:ln>
        </p:spPr>
        <p:txBody>
          <a:bodyPr wrap="none" rtlCol="0">
            <a:spAutoFit/>
          </a:bodyPr>
          <a:lstStyle/>
          <a:p>
            <a:r>
              <a:rPr lang="en-US" dirty="0">
                <a:latin typeface="Courier New" panose="02070309020205020404" pitchFamily="49" charset="0"/>
                <a:cs typeface="Courier New" panose="02070309020205020404" pitchFamily="49" charset="0"/>
              </a:rPr>
              <a:t>x = expr;</a:t>
            </a:r>
          </a:p>
        </p:txBody>
      </p:sp>
      <p:sp>
        <p:nvSpPr>
          <p:cNvPr id="6" name="TextBox 5"/>
          <p:cNvSpPr txBox="1"/>
          <p:nvPr/>
        </p:nvSpPr>
        <p:spPr>
          <a:xfrm>
            <a:off x="1993477" y="2570202"/>
            <a:ext cx="5471370" cy="1477328"/>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let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accessEnv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updateStore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expr, m) </a:t>
            </a:r>
          </a:p>
          <a:p>
            <a:r>
              <a:rPr lang="en-US" dirty="0">
                <a:latin typeface="Courier New" panose="02070309020205020404" pitchFamily="49" charset="0"/>
                <a:cs typeface="Courier New" panose="02070309020205020404" pitchFamily="49" charset="0"/>
              </a:rPr>
              <a:t>end</a:t>
            </a:r>
          </a:p>
        </p:txBody>
      </p:sp>
      <p:sp>
        <p:nvSpPr>
          <p:cNvPr id="2" name="TextBox 1"/>
          <p:cNvSpPr txBox="1"/>
          <p:nvPr/>
        </p:nvSpPr>
        <p:spPr>
          <a:xfrm>
            <a:off x="2372427" y="5181600"/>
            <a:ext cx="5528116" cy="369332"/>
          </a:xfrm>
          <a:prstGeom prst="rect">
            <a:avLst/>
          </a:prstGeom>
          <a:noFill/>
        </p:spPr>
        <p:txBody>
          <a:bodyPr wrap="none" rtlCol="0">
            <a:spAutoFit/>
          </a:bodyPr>
          <a:lstStyle/>
          <a:p>
            <a:r>
              <a:rPr lang="en-US" dirty="0"/>
              <a:t>In this setting expressions (+ context) are storable values.</a:t>
            </a:r>
          </a:p>
        </p:txBody>
      </p:sp>
    </p:spTree>
    <p:extLst>
      <p:ext uri="{BB962C8B-B14F-4D97-AF65-F5344CB8AC3E}">
        <p14:creationId xmlns:p14="http://schemas.microsoft.com/office/powerpoint/2010/main" val="3418561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7042</TotalTime>
  <Words>435</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Courier New</vt:lpstr>
      <vt:lpstr>Arial</vt:lpstr>
      <vt:lpstr>Symbol</vt:lpstr>
      <vt:lpstr>Gallery</vt:lpstr>
      <vt:lpstr>Parameter passing</vt:lpstr>
      <vt:lpstr>Pass-by-Value versus pass-by-reference</vt:lpstr>
      <vt:lpstr>Method in-lining in Java</vt:lpstr>
      <vt:lpstr>remarks</vt:lpstr>
      <vt:lpstr>Evaluation schemes</vt:lpstr>
      <vt:lpstr>Side effects</vt:lpstr>
      <vt:lpstr>Evaluation schemes</vt:lpstr>
      <vt:lpstr>The Semantics of Lazy Evaluation</vt:lpstr>
      <vt:lpstr>PowerPoint Presentation</vt:lpstr>
      <vt:lpstr>Closures</vt:lpstr>
      <vt:lpstr>Closures In our framework</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283</cp:revision>
  <dcterms:created xsi:type="dcterms:W3CDTF">2012-08-22T13:17:44Z</dcterms:created>
  <dcterms:modified xsi:type="dcterms:W3CDTF">2017-02-28T14:42:00Z</dcterms:modified>
</cp:coreProperties>
</file>