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6"/>
  </p:notesMasterIdLst>
  <p:handoutMasterIdLst>
    <p:handoutMasterId r:id="rId27"/>
  </p:handoutMasterIdLst>
  <p:sldIdLst>
    <p:sldId id="343" r:id="rId2"/>
    <p:sldId id="344" r:id="rId3"/>
    <p:sldId id="360" r:id="rId4"/>
    <p:sldId id="353" r:id="rId5"/>
    <p:sldId id="359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4" r:id="rId14"/>
    <p:sldId id="352" r:id="rId15"/>
    <p:sldId id="355" r:id="rId16"/>
    <p:sldId id="356" r:id="rId17"/>
    <p:sldId id="357" r:id="rId18"/>
    <p:sldId id="358" r:id="rId19"/>
    <p:sldId id="361" r:id="rId20"/>
    <p:sldId id="362" r:id="rId21"/>
    <p:sldId id="363" r:id="rId22"/>
    <p:sldId id="364" r:id="rId23"/>
    <p:sldId id="365" r:id="rId24"/>
    <p:sldId id="27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58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operational interpretation of syntactic categories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6477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::= block | assign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    ::=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200" y="121920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Symbol" panose="05050102010706020507" pitchFamily="18" charset="2"/>
              </a:rPr>
              <a:t></a:t>
            </a:r>
            <a:endParaRPr lang="en-US" sz="4000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1120140" y="2772819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520065" y="3452667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120140" y="2087019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2682240" y="2087019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stmtList2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1724025" y="1423719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2148840" y="2087019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653665" y="3452667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1158240" y="3452667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2091690" y="4132515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stmtList1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1584960" y="4132515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596265" y="4801767"/>
            <a:ext cx="935355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assign1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6038850" y="1453918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7105650" y="2076970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6377940" y="2076970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7884795" y="2922243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stmtList2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7330440" y="2922243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5396865" y="4284586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7530465" y="4284586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6097905" y="4284586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stmtList1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623887" y="4132515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5109210" y="2087019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54" name="Rectangle: Rounded Corners 53"/>
          <p:cNvSpPr/>
          <p:nvPr/>
        </p:nvSpPr>
        <p:spPr>
          <a:xfrm>
            <a:off x="6200775" y="2912458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5092065" y="2952723"/>
            <a:ext cx="91440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assign1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6200775" y="3573264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3" name="Straight Connector 2"/>
          <p:cNvCxnSpPr>
            <a:stCxn id="32" idx="2"/>
            <a:endCxn id="29" idx="0"/>
          </p:cNvCxnSpPr>
          <p:nvPr/>
        </p:nvCxnSpPr>
        <p:spPr>
          <a:xfrm flipH="1">
            <a:off x="1497330" y="1722567"/>
            <a:ext cx="788670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2"/>
            <a:endCxn id="33" idx="0"/>
          </p:cNvCxnSpPr>
          <p:nvPr/>
        </p:nvCxnSpPr>
        <p:spPr>
          <a:xfrm>
            <a:off x="2286000" y="1722567"/>
            <a:ext cx="62865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2" idx="2"/>
            <a:endCxn id="31" idx="0"/>
          </p:cNvCxnSpPr>
          <p:nvPr/>
        </p:nvCxnSpPr>
        <p:spPr>
          <a:xfrm>
            <a:off x="2286000" y="1722567"/>
            <a:ext cx="958215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9" idx="2"/>
            <a:endCxn id="24" idx="0"/>
          </p:cNvCxnSpPr>
          <p:nvPr/>
        </p:nvCxnSpPr>
        <p:spPr>
          <a:xfrm>
            <a:off x="1497330" y="2385867"/>
            <a:ext cx="0" cy="38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4" idx="2"/>
            <a:endCxn id="35" idx="0"/>
          </p:cNvCxnSpPr>
          <p:nvPr/>
        </p:nvCxnSpPr>
        <p:spPr>
          <a:xfrm>
            <a:off x="1497330" y="3071667"/>
            <a:ext cx="22288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4" idx="2"/>
            <a:endCxn id="26" idx="0"/>
          </p:cNvCxnSpPr>
          <p:nvPr/>
        </p:nvCxnSpPr>
        <p:spPr>
          <a:xfrm flipH="1">
            <a:off x="720090" y="3071667"/>
            <a:ext cx="77724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34" idx="0"/>
          </p:cNvCxnSpPr>
          <p:nvPr/>
        </p:nvCxnSpPr>
        <p:spPr>
          <a:xfrm>
            <a:off x="1497330" y="3071667"/>
            <a:ext cx="13563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5" idx="2"/>
            <a:endCxn id="52" idx="0"/>
          </p:cNvCxnSpPr>
          <p:nvPr/>
        </p:nvCxnSpPr>
        <p:spPr>
          <a:xfrm flipH="1">
            <a:off x="1001077" y="3751515"/>
            <a:ext cx="71913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5" idx="2"/>
            <a:endCxn id="38" idx="0"/>
          </p:cNvCxnSpPr>
          <p:nvPr/>
        </p:nvCxnSpPr>
        <p:spPr>
          <a:xfrm>
            <a:off x="1720215" y="3751515"/>
            <a:ext cx="6477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5" idx="2"/>
            <a:endCxn id="37" idx="0"/>
          </p:cNvCxnSpPr>
          <p:nvPr/>
        </p:nvCxnSpPr>
        <p:spPr>
          <a:xfrm>
            <a:off x="1720215" y="3751515"/>
            <a:ext cx="9334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2"/>
            <a:endCxn id="39" idx="0"/>
          </p:cNvCxnSpPr>
          <p:nvPr/>
        </p:nvCxnSpPr>
        <p:spPr>
          <a:xfrm>
            <a:off x="1001077" y="4431363"/>
            <a:ext cx="62866" cy="37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0" idx="2"/>
            <a:endCxn id="53" idx="0"/>
          </p:cNvCxnSpPr>
          <p:nvPr/>
        </p:nvCxnSpPr>
        <p:spPr>
          <a:xfrm flipH="1">
            <a:off x="5486400" y="1752766"/>
            <a:ext cx="1114425" cy="33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0" idx="2"/>
            <a:endCxn id="43" idx="0"/>
          </p:cNvCxnSpPr>
          <p:nvPr/>
        </p:nvCxnSpPr>
        <p:spPr>
          <a:xfrm flipH="1">
            <a:off x="6577965" y="1752766"/>
            <a:ext cx="22860" cy="32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0" idx="2"/>
            <a:endCxn id="42" idx="0"/>
          </p:cNvCxnSpPr>
          <p:nvPr/>
        </p:nvCxnSpPr>
        <p:spPr>
          <a:xfrm>
            <a:off x="6600825" y="1752766"/>
            <a:ext cx="1066800" cy="32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2"/>
            <a:endCxn id="54" idx="0"/>
          </p:cNvCxnSpPr>
          <p:nvPr/>
        </p:nvCxnSpPr>
        <p:spPr>
          <a:xfrm flipH="1">
            <a:off x="6577965" y="2375818"/>
            <a:ext cx="1089660" cy="53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3" idx="2"/>
            <a:endCxn id="55" idx="0"/>
          </p:cNvCxnSpPr>
          <p:nvPr/>
        </p:nvCxnSpPr>
        <p:spPr>
          <a:xfrm>
            <a:off x="5486400" y="2385867"/>
            <a:ext cx="62865" cy="56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2"/>
            <a:endCxn id="46" idx="0"/>
          </p:cNvCxnSpPr>
          <p:nvPr/>
        </p:nvCxnSpPr>
        <p:spPr>
          <a:xfrm flipH="1">
            <a:off x="7530465" y="2375818"/>
            <a:ext cx="137160" cy="54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2"/>
            <a:endCxn id="45" idx="0"/>
          </p:cNvCxnSpPr>
          <p:nvPr/>
        </p:nvCxnSpPr>
        <p:spPr>
          <a:xfrm>
            <a:off x="7667625" y="2375818"/>
            <a:ext cx="779145" cy="54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4" idx="2"/>
            <a:endCxn id="56" idx="0"/>
          </p:cNvCxnSpPr>
          <p:nvPr/>
        </p:nvCxnSpPr>
        <p:spPr>
          <a:xfrm>
            <a:off x="6577965" y="3211306"/>
            <a:ext cx="0" cy="36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6" idx="2"/>
            <a:endCxn id="48" idx="0"/>
          </p:cNvCxnSpPr>
          <p:nvPr/>
        </p:nvCxnSpPr>
        <p:spPr>
          <a:xfrm flipH="1">
            <a:off x="5596890" y="3872112"/>
            <a:ext cx="981075" cy="41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6" idx="2"/>
            <a:endCxn id="50" idx="0"/>
          </p:cNvCxnSpPr>
          <p:nvPr/>
        </p:nvCxnSpPr>
        <p:spPr>
          <a:xfrm>
            <a:off x="6577965" y="3872112"/>
            <a:ext cx="81915" cy="41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6" idx="2"/>
            <a:endCxn id="49" idx="0"/>
          </p:cNvCxnSpPr>
          <p:nvPr/>
        </p:nvCxnSpPr>
        <p:spPr>
          <a:xfrm>
            <a:off x="6577965" y="3872112"/>
            <a:ext cx="1152525" cy="41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2190" y="5237760"/>
            <a:ext cx="43772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stmtList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/>
              <a:t> { assign1; stmtList1 }; stmtList2 </a:t>
            </a:r>
          </a:p>
          <a:p>
            <a:r>
              <a:rPr lang="en-US" dirty="0" err="1"/>
              <a:t>stmtList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/>
              <a:t> assign1; { stmtList1 }; stmtList2 </a:t>
            </a:r>
          </a:p>
        </p:txBody>
      </p:sp>
    </p:spTree>
    <p:extLst>
      <p:ext uri="{BB962C8B-B14F-4D97-AF65-F5344CB8AC3E}">
        <p14:creationId xmlns:p14="http://schemas.microsoft.com/office/powerpoint/2010/main" val="343196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notational convenience </a:t>
            </a:r>
          </a:p>
        </p:txBody>
      </p:sp>
    </p:spTree>
    <p:extLst>
      <p:ext uri="{BB962C8B-B14F-4D97-AF65-F5344CB8AC3E}">
        <p14:creationId xmlns:p14="http://schemas.microsoft.com/office/powerpoint/2010/main" val="96933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Parse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57400"/>
            <a:ext cx="6571344" cy="3352800"/>
          </a:xfrm>
        </p:spPr>
        <p:txBody>
          <a:bodyPr>
            <a:normAutofit/>
          </a:bodyPr>
          <a:lstStyle/>
          <a:p>
            <a:r>
              <a:rPr lang="en-US" dirty="0"/>
              <a:t>Provide a compact way to describe parse trees.</a:t>
            </a:r>
          </a:p>
          <a:p>
            <a:r>
              <a:rPr lang="en-US" dirty="0"/>
              <a:t>They are a notational convenience only.</a:t>
            </a:r>
          </a:p>
          <a:p>
            <a:r>
              <a:rPr lang="en-US" dirty="0"/>
              <a:t>Let A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 denote an annotated derivation and let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t</a:t>
            </a:r>
            <a:r>
              <a:rPr lang="en-US" dirty="0"/>
              <a:t> denote its corresponding parse tree.</a:t>
            </a:r>
          </a:p>
          <a:p>
            <a:r>
              <a:rPr lang="en-US" dirty="0"/>
              <a:t>We will refer to </a:t>
            </a:r>
            <a:r>
              <a:rPr lang="en-US" dirty="0">
                <a:sym typeface="Symbol" panose="05050102010706020507" pitchFamily="18" charset="2"/>
              </a:rPr>
              <a:t>t  as an </a:t>
            </a:r>
            <a:r>
              <a:rPr lang="en-US" dirty="0"/>
              <a:t>annotated parse tree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91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95400" y="1219200"/>
            <a:ext cx="6572250" cy="3962400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We will write </a:t>
            </a:r>
            <a:r>
              <a:rPr lang="en-US" dirty="0"/>
              <a:t>A[[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 to denote </a:t>
            </a:r>
            <a:r>
              <a:rPr lang="en-US" dirty="0">
                <a:sym typeface="Symbol" panose="05050102010706020507" pitchFamily="18" charset="2"/>
              </a:rPr>
              <a:t>t</a:t>
            </a:r>
            <a:r>
              <a:rPr lang="en-US" dirty="0"/>
              <a:t>. </a:t>
            </a:r>
          </a:p>
          <a:p>
            <a:r>
              <a:rPr lang="en-US" dirty="0"/>
              <a:t>In other words, A[[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 is a symbolic representation of the graphical representation which is </a:t>
            </a:r>
            <a:r>
              <a:rPr lang="en-US" dirty="0">
                <a:sym typeface="Symbol" panose="05050102010706020507" pitchFamily="18" charset="2"/>
              </a:rPr>
              <a:t>t</a:t>
            </a:r>
            <a:r>
              <a:rPr lang="en-US" dirty="0"/>
              <a:t>.</a:t>
            </a:r>
          </a:p>
          <a:p>
            <a:r>
              <a:rPr lang="en-US" dirty="0"/>
              <a:t>We use the term “complete parse expression” to refer to expressions of the form A[[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]].</a:t>
            </a:r>
          </a:p>
          <a:p>
            <a:r>
              <a:rPr lang="en-US" dirty="0"/>
              <a:t>There is a 1-to-1 correspondence between annotated parse trees and complete parse expressions.</a:t>
            </a:r>
          </a:p>
        </p:txBody>
      </p:sp>
    </p:spTree>
    <p:extLst>
      <p:ext uri="{BB962C8B-B14F-4D97-AF65-F5344CB8AC3E}">
        <p14:creationId xmlns:p14="http://schemas.microsoft.com/office/powerpoint/2010/main" val="34580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152650" y="228600"/>
            <a:ext cx="6477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752600" y="791170"/>
            <a:ext cx="1447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6200" y="135374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38200" y="1353740"/>
            <a:ext cx="8382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expr1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828800" y="135374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36520" y="1353740"/>
            <a:ext cx="762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505200" y="135374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267200" y="1353740"/>
            <a:ext cx="762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>
            <a:off x="2476500" y="457200"/>
            <a:ext cx="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400050" y="1019770"/>
            <a:ext cx="20764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>
          <a:xfrm flipH="1">
            <a:off x="1257300" y="1019770"/>
            <a:ext cx="121920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2152650" y="1019770"/>
            <a:ext cx="3238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9" idx="0"/>
          </p:cNvCxnSpPr>
          <p:nvPr/>
        </p:nvCxnSpPr>
        <p:spPr>
          <a:xfrm>
            <a:off x="2476500" y="1019770"/>
            <a:ext cx="54102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0" idx="0"/>
          </p:cNvCxnSpPr>
          <p:nvPr/>
        </p:nvCxnSpPr>
        <p:spPr>
          <a:xfrm>
            <a:off x="2476500" y="1019770"/>
            <a:ext cx="13525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1" idx="0"/>
          </p:cNvCxnSpPr>
          <p:nvPr/>
        </p:nvCxnSpPr>
        <p:spPr>
          <a:xfrm>
            <a:off x="2476500" y="1019770"/>
            <a:ext cx="217170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63997" y="190500"/>
            <a:ext cx="3804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r>
              <a:rPr lang="en-US" dirty="0"/>
              <a:t>[[ if expr1 then stmt1 else stmt1 ]]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1120140" y="3615804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57200" y="4295652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120140" y="2930004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619375" y="2930004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1724025" y="2266704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2085975" y="2930004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2590800" y="4295652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1158240" y="4295652"/>
            <a:ext cx="112395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028825" y="4975500"/>
            <a:ext cx="1123950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stmtList1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522095" y="4975500"/>
            <a:ext cx="400050" cy="298848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33400" y="5644752"/>
            <a:ext cx="935355" cy="2988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assign1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623887" y="4975500"/>
            <a:ext cx="754380" cy="298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cxnSp>
        <p:nvCxnSpPr>
          <p:cNvPr id="32" name="Straight Connector 31"/>
          <p:cNvCxnSpPr>
            <a:stCxn id="24" idx="2"/>
            <a:endCxn id="22" idx="0"/>
          </p:cNvCxnSpPr>
          <p:nvPr/>
        </p:nvCxnSpPr>
        <p:spPr>
          <a:xfrm flipH="1">
            <a:off x="1497330" y="2565552"/>
            <a:ext cx="788670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2"/>
            <a:endCxn id="25" idx="0"/>
          </p:cNvCxnSpPr>
          <p:nvPr/>
        </p:nvCxnSpPr>
        <p:spPr>
          <a:xfrm>
            <a:off x="2286000" y="2565552"/>
            <a:ext cx="0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23" idx="0"/>
          </p:cNvCxnSpPr>
          <p:nvPr/>
        </p:nvCxnSpPr>
        <p:spPr>
          <a:xfrm>
            <a:off x="2286000" y="2565552"/>
            <a:ext cx="895350" cy="36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2"/>
            <a:endCxn id="20" idx="0"/>
          </p:cNvCxnSpPr>
          <p:nvPr/>
        </p:nvCxnSpPr>
        <p:spPr>
          <a:xfrm>
            <a:off x="1497330" y="3228852"/>
            <a:ext cx="0" cy="38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2"/>
            <a:endCxn id="27" idx="0"/>
          </p:cNvCxnSpPr>
          <p:nvPr/>
        </p:nvCxnSpPr>
        <p:spPr>
          <a:xfrm>
            <a:off x="1497330" y="3914652"/>
            <a:ext cx="22288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1" idx="0"/>
          </p:cNvCxnSpPr>
          <p:nvPr/>
        </p:nvCxnSpPr>
        <p:spPr>
          <a:xfrm flipH="1">
            <a:off x="657225" y="3914652"/>
            <a:ext cx="84010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2"/>
            <a:endCxn id="26" idx="0"/>
          </p:cNvCxnSpPr>
          <p:nvPr/>
        </p:nvCxnSpPr>
        <p:spPr>
          <a:xfrm>
            <a:off x="1497330" y="3914652"/>
            <a:ext cx="129349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2"/>
            <a:endCxn id="31" idx="0"/>
          </p:cNvCxnSpPr>
          <p:nvPr/>
        </p:nvCxnSpPr>
        <p:spPr>
          <a:xfrm flipH="1">
            <a:off x="1001077" y="4594500"/>
            <a:ext cx="71913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7" idx="2"/>
            <a:endCxn id="29" idx="0"/>
          </p:cNvCxnSpPr>
          <p:nvPr/>
        </p:nvCxnSpPr>
        <p:spPr>
          <a:xfrm>
            <a:off x="1720215" y="4594500"/>
            <a:ext cx="190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8" idx="0"/>
          </p:cNvCxnSpPr>
          <p:nvPr/>
        </p:nvCxnSpPr>
        <p:spPr>
          <a:xfrm>
            <a:off x="1720215" y="4594500"/>
            <a:ext cx="87058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2"/>
            <a:endCxn id="30" idx="0"/>
          </p:cNvCxnSpPr>
          <p:nvPr/>
        </p:nvCxnSpPr>
        <p:spPr>
          <a:xfrm>
            <a:off x="1001077" y="5274348"/>
            <a:ext cx="1" cy="37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63997" y="2196220"/>
            <a:ext cx="42457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stmtList</a:t>
            </a:r>
            <a:r>
              <a:rPr lang="en-US" dirty="0"/>
              <a:t>[[ { assign1 ; stmtList1} ; stmtList2 ]]</a:t>
            </a:r>
          </a:p>
        </p:txBody>
      </p:sp>
    </p:spTree>
    <p:extLst>
      <p:ext uri="{BB962C8B-B14F-4D97-AF65-F5344CB8AC3E}">
        <p14:creationId xmlns:p14="http://schemas.microsoft.com/office/powerpoint/2010/main" val="306216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2015733"/>
            <a:ext cx="7391400" cy="3927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Denotational semantics is typically presented at a level of abstraction where 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 is defined in conceptual (not operational) terms. </a:t>
            </a:r>
          </a:p>
          <a:p>
            <a:r>
              <a:rPr lang="en-US" dirty="0"/>
              <a:t>In denotational semantics, an expression of the form 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  is referred to as a syntactic category. </a:t>
            </a:r>
          </a:p>
          <a:p>
            <a:r>
              <a:rPr lang="en-US" dirty="0"/>
              <a:t>The symbols [[ and ]] are referred to as Quasi-quotes or Quine-quotation (after Willard van </a:t>
            </a:r>
            <a:r>
              <a:rPr lang="en-US" dirty="0" err="1"/>
              <a:t>Orman</a:t>
            </a:r>
            <a:r>
              <a:rPr lang="en-US" dirty="0"/>
              <a:t> Quine).</a:t>
            </a:r>
          </a:p>
          <a:p>
            <a:r>
              <a:rPr lang="en-US" dirty="0"/>
              <a:t>The advantage of a syntactic category is that it ignores low-level details involving the structure of parse trees.</a:t>
            </a:r>
          </a:p>
          <a:p>
            <a:r>
              <a:rPr lang="en-US" dirty="0"/>
              <a:t>However, this lack of detail places additional burdens on those (e.g., us) who wish to implement denotational semantic definitions.</a:t>
            </a:r>
          </a:p>
        </p:txBody>
      </p:sp>
    </p:spTree>
    <p:extLst>
      <p:ext uri="{BB962C8B-B14F-4D97-AF65-F5344CB8AC3E}">
        <p14:creationId xmlns:p14="http://schemas.microsoft.com/office/powerpoint/2010/main" val="22376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expression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/>
          </a:bodyPr>
          <a:lstStyle/>
          <a:p>
            <a:r>
              <a:rPr lang="en-US" dirty="0"/>
              <a:t>The conventions given here define conditions where it is possible to write 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 instead of A[[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]].</a:t>
            </a:r>
          </a:p>
          <a:p>
            <a:r>
              <a:rPr lang="en-US" dirty="0"/>
              <a:t>This will enable us to write denotational semantic definitions using syntactic categories.</a:t>
            </a:r>
          </a:p>
          <a:p>
            <a:r>
              <a:rPr lang="en-US" dirty="0"/>
              <a:t>This will also enable us to clearly understand the connection between syntactic categories and parse trees.</a:t>
            </a:r>
          </a:p>
        </p:txBody>
      </p:sp>
    </p:spTree>
    <p:extLst>
      <p:ext uri="{BB962C8B-B14F-4D97-AF65-F5344CB8AC3E}">
        <p14:creationId xmlns:p14="http://schemas.microsoft.com/office/powerpoint/2010/main" val="364075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43000" y="762000"/>
            <a:ext cx="6572250" cy="4800600"/>
          </a:xfrm>
        </p:spPr>
        <p:txBody>
          <a:bodyPr>
            <a:normAutofit/>
          </a:bodyPr>
          <a:lstStyle/>
          <a:p>
            <a:r>
              <a:rPr lang="en-US" dirty="0"/>
              <a:t>Given G = (V,</a:t>
            </a:r>
            <a:r>
              <a:rPr lang="en-US" dirty="0">
                <a:sym typeface="Symbol" panose="05050102010706020507" pitchFamily="18" charset="2"/>
              </a:rPr>
              <a:t>,R,S)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A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 be a derivation in G satisfying the following.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Minimal.  (B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  G : length(B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  length(A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Unique.  (B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  G : length(B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  length(A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)  A  B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If either of these cases hold, then we may write [[]] instead of A[[]].</a:t>
            </a:r>
          </a:p>
        </p:txBody>
      </p:sp>
    </p:spTree>
    <p:extLst>
      <p:ext uri="{BB962C8B-B14F-4D97-AF65-F5344CB8AC3E}">
        <p14:creationId xmlns:p14="http://schemas.microsoft.com/office/powerpoint/2010/main" val="106640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168" y="2133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9554"/>
              </p:ext>
            </p:extLst>
          </p:nvPr>
        </p:nvGraphicFramePr>
        <p:xfrm>
          <a:off x="1033462" y="3505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19642522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5325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Parse</a:t>
                      </a:r>
                      <a:r>
                        <a:rPr lang="en-US" sz="1800" baseline="0" dirty="0"/>
                        <a:t> Expression (</a:t>
                      </a:r>
                      <a:r>
                        <a:rPr lang="en-US" sz="1800" dirty="0"/>
                        <a:t>Syntactic 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 Parse</a:t>
                      </a:r>
                      <a:r>
                        <a:rPr lang="en-US" sz="1800" baseline="0" dirty="0"/>
                        <a:t> Expression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[[ factor1 ]]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term[[ factor1 ]]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1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[[ term1 ]]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expr[[ term1 ]]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2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[[ term1 * factor1]]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term[[ term1 * factor1]]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[[ (</a:t>
                      </a:r>
                      <a:r>
                        <a:rPr lang="en-US" sz="1800" baseline="0" dirty="0"/>
                        <a:t> expr1 ) ]]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factor[[ (</a:t>
                      </a:r>
                      <a:r>
                        <a:rPr lang="en-US" sz="1800" baseline="0" dirty="0"/>
                        <a:t> expr1 ) ]]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[[ 5 ]]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factor[[ 5 ]]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5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76908"/>
              </p:ext>
            </p:extLst>
          </p:nvPr>
        </p:nvGraphicFramePr>
        <p:xfrm>
          <a:off x="457200" y="2743200"/>
          <a:ext cx="830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723">
                  <a:extLst>
                    <a:ext uri="{9D8B030D-6E8A-4147-A177-3AD203B41FA5}">
                      <a16:colId xmlns:a16="http://schemas.microsoft.com/office/drawing/2014/main" val="3196425220"/>
                    </a:ext>
                  </a:extLst>
                </a:gridCol>
                <a:gridCol w="2395904">
                  <a:extLst>
                    <a:ext uri="{9D8B030D-6E8A-4147-A177-3AD203B41FA5}">
                      <a16:colId xmlns:a16="http://schemas.microsoft.com/office/drawing/2014/main" val="2753259898"/>
                    </a:ext>
                  </a:extLst>
                </a:gridCol>
                <a:gridCol w="3993173">
                  <a:extLst>
                    <a:ext uri="{9D8B030D-6E8A-4147-A177-3AD203B41FA5}">
                      <a16:colId xmlns:a16="http://schemas.microsoft.com/office/drawing/2014/main" val="358077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Parse</a:t>
                      </a:r>
                      <a:r>
                        <a:rPr lang="en-US" sz="1600" baseline="0" dirty="0"/>
                        <a:t>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Translation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[[ factor1 ]]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expr[[ factor1 ]]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minimal. expr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sz="1600" dirty="0"/>
                        <a:t> term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sz="1600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1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[[ term1 * factor1]]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expr[[ term1 * factor1]]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minimal. </a:t>
                      </a:r>
                      <a:r>
                        <a:rPr lang="en-US" sz="1600" dirty="0"/>
                        <a:t>expr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sz="1600" dirty="0"/>
                        <a:t> term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sz="1600" dirty="0"/>
                        <a:t>term1 * factor1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[[ (</a:t>
                      </a:r>
                      <a:r>
                        <a:rPr lang="en-US" sz="1600" baseline="0" dirty="0"/>
                        <a:t> expr1 ) ]]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term[[ (</a:t>
                      </a:r>
                      <a:r>
                        <a:rPr lang="en-US" sz="1600" baseline="0" dirty="0"/>
                        <a:t> expr1 ) ]]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minimal. term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 factor  ( expr1 )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[[ 5 ]]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term[[ 5 ]]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minimal. term 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 factor  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635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5006" y="98167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</p:spTree>
    <p:extLst>
      <p:ext uri="{BB962C8B-B14F-4D97-AF65-F5344CB8AC3E}">
        <p14:creationId xmlns:p14="http://schemas.microsoft.com/office/powerpoint/2010/main" val="261940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699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Conceptually speaking, we will define the semantics of imperative programs as an equational theory.</a:t>
            </a:r>
          </a:p>
          <a:p>
            <a:r>
              <a:rPr lang="en-US" dirty="0"/>
              <a:t>In this context, the evaluation of an imperative program can be seen as a “simplification” of an expression.</a:t>
            </a:r>
          </a:p>
          <a:p>
            <a:r>
              <a:rPr lang="en-US" dirty="0"/>
              <a:t>The result of such simplification will be a program state. </a:t>
            </a:r>
          </a:p>
          <a:p>
            <a:r>
              <a:rPr lang="en-US" dirty="0"/>
              <a:t>In this framework, imperative programs (and program fragments) will be represented as terms. </a:t>
            </a:r>
          </a:p>
          <a:p>
            <a:r>
              <a:rPr lang="en-US" dirty="0"/>
              <a:t>More specifically, imperative programs (and program fragments) will be represented as parse trees.</a:t>
            </a:r>
          </a:p>
        </p:txBody>
      </p:sp>
    </p:spTree>
    <p:extLst>
      <p:ext uri="{BB962C8B-B14F-4D97-AF65-F5344CB8AC3E}">
        <p14:creationId xmlns:p14="http://schemas.microsoft.com/office/powerpoint/2010/main" val="32109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05251"/>
              </p:ext>
            </p:extLst>
          </p:nvPr>
        </p:nvGraphicFramePr>
        <p:xfrm>
          <a:off x="914400" y="2743200"/>
          <a:ext cx="7315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9642522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8077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Erroneous Parse</a:t>
                      </a:r>
                      <a:r>
                        <a:rPr lang="en-US" sz="1600" baseline="0" dirty="0"/>
                        <a:t>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[[ factor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nonterminal factor is not subscripted.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1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[[ expr1 * factor1]]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a legal parse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[[ (</a:t>
                      </a:r>
                      <a:r>
                        <a:rPr lang="en-US" sz="1600" baseline="0" dirty="0"/>
                        <a:t> expr1 ) + expr ]]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a legal parse tree</a:t>
                      </a:r>
                      <a:r>
                        <a:rPr lang="en-US" sz="1600" baseline="0" dirty="0"/>
                        <a:t> and nonterminal expr is not subscripted.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3764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5006" y="98167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</p:spTree>
    <p:extLst>
      <p:ext uri="{BB962C8B-B14F-4D97-AF65-F5344CB8AC3E}">
        <p14:creationId xmlns:p14="http://schemas.microsoft.com/office/powerpoint/2010/main" val="26620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Parse expressions are simple</a:t>
            </a:r>
          </a:p>
        </p:txBody>
      </p:sp>
    </p:spTree>
    <p:extLst>
      <p:ext uri="{BB962C8B-B14F-4D97-AF65-F5344CB8AC3E}">
        <p14:creationId xmlns:p14="http://schemas.microsoft.com/office/powerpoint/2010/main" val="158573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2133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2215"/>
              </p:ext>
            </p:extLst>
          </p:nvPr>
        </p:nvGraphicFramePr>
        <p:xfrm>
          <a:off x="1524000" y="3276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970726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860826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124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Grammar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Derivation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8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 ::= expr +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expr1 + term1</a:t>
                      </a:r>
                      <a:r>
                        <a:rPr lang="en-US" baseline="0" dirty="0"/>
                        <a:t> 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3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 ::=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term1</a:t>
                      </a:r>
                      <a:r>
                        <a:rPr lang="en-US" baseline="0" dirty="0"/>
                        <a:t> 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1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::= term *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term1</a:t>
                      </a:r>
                      <a:r>
                        <a:rPr lang="en-US" baseline="0" dirty="0"/>
                        <a:t> * factor1 ]]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::=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factor1 ]]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0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 ::=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integer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 ::= ( expr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( expr1</a:t>
                      </a:r>
                      <a:r>
                        <a:rPr lang="en-US" baseline="0" dirty="0"/>
                        <a:t> ) 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6559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571343" cy="1049235"/>
          </a:xfrm>
        </p:spPr>
        <p:txBody>
          <a:bodyPr>
            <a:normAutofit/>
          </a:bodyPr>
          <a:lstStyle/>
          <a:p>
            <a:r>
              <a:rPr lang="en-US" dirty="0"/>
              <a:t>One parse expression for each grammar rule</a:t>
            </a:r>
          </a:p>
        </p:txBody>
      </p:sp>
    </p:spTree>
    <p:extLst>
      <p:ext uri="{BB962C8B-B14F-4D97-AF65-F5344CB8AC3E}">
        <p14:creationId xmlns:p14="http://schemas.microsoft.com/office/powerpoint/2010/main" val="105426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Rarely a parse expression will involve more than one rule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013" y="2226772"/>
            <a:ext cx="28039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::= type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bool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29487"/>
              </p:ext>
            </p:extLst>
          </p:nvPr>
        </p:nvGraphicFramePr>
        <p:xfrm>
          <a:off x="1524000" y="3276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970726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860826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124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Grammar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Derivation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8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</a:t>
                      </a:r>
                      <a:r>
                        <a:rPr lang="en-US" dirty="0"/>
                        <a:t> ::= type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type1 id </a:t>
                      </a:r>
                      <a:r>
                        <a:rPr lang="en-US" baseline="0" dirty="0"/>
                        <a:t>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3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::=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1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:=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</a:t>
                      </a:r>
                      <a:r>
                        <a:rPr lang="en-US" baseline="0" dirty="0"/>
                        <a:t> bool 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dec</a:t>
                      </a:r>
                      <a:r>
                        <a:rPr lang="en-US" dirty="0"/>
                        <a:t> ::= type id, type ::=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}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id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0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dec</a:t>
                      </a:r>
                      <a:r>
                        <a:rPr lang="en-US" dirty="0"/>
                        <a:t> ::= type id, type ::= bool</a:t>
                      </a:r>
                      <a:r>
                        <a:rPr lang="en-US" baseline="0" dirty="0"/>
                        <a:t>}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bool id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9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4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the grammars we will be working with are well-formed.</a:t>
            </a:r>
          </a:p>
          <a:p>
            <a:r>
              <a:rPr lang="en-US" dirty="0"/>
              <a:t>No cycles</a:t>
            </a:r>
          </a:p>
          <a:p>
            <a:r>
              <a:rPr lang="en-US" dirty="0"/>
              <a:t>No ambiguity</a:t>
            </a:r>
          </a:p>
          <a:p>
            <a:r>
              <a:rPr lang="en-US" dirty="0"/>
              <a:t>All symbols are useful (reachable and generating)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8689"/>
            <a:ext cx="7315199" cy="485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/>
              <a:t> denote transitive closure of the “derivation step” relation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5491" y="2900147"/>
            <a:ext cx="1524000" cy="769442"/>
            <a:chOff x="2286000" y="3581400"/>
            <a:chExt cx="1524000" cy="769442"/>
          </a:xfrm>
        </p:grpSpPr>
        <p:sp>
          <p:nvSpPr>
            <p:cNvPr id="4" name="TextBox 3"/>
            <p:cNvSpPr txBox="1"/>
            <p:nvPr/>
          </p:nvSpPr>
          <p:spPr>
            <a:xfrm>
              <a:off x="2667000" y="3581400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   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4620" y="395073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 </a:t>
              </a:r>
              <a:r>
                <a:rPr lang="en-US" sz="2000" baseline="30000" dirty="0">
                  <a:sym typeface="Symbol" panose="05050102010706020507" pitchFamily="18" charset="2"/>
                </a:rPr>
                <a:t>+</a:t>
              </a:r>
              <a:r>
                <a:rPr lang="en-US" sz="2000" dirty="0">
                  <a:sym typeface="Symbol" panose="05050102010706020507" pitchFamily="18" charset="2"/>
                </a:rPr>
                <a:t>  </a:t>
              </a:r>
              <a:endParaRPr lang="en-US" sz="2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86000" y="3950732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29200" y="2895600"/>
            <a:ext cx="2133600" cy="769442"/>
            <a:chOff x="3662362" y="4114800"/>
            <a:chExt cx="2133600" cy="769442"/>
          </a:xfrm>
        </p:grpSpPr>
        <p:sp>
          <p:nvSpPr>
            <p:cNvPr id="10" name="TextBox 9"/>
            <p:cNvSpPr txBox="1"/>
            <p:nvPr/>
          </p:nvSpPr>
          <p:spPr>
            <a:xfrm>
              <a:off x="3886200" y="4114800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        </a:t>
              </a:r>
              <a:r>
                <a:rPr lang="en-US" sz="2000" baseline="30000" dirty="0">
                  <a:sym typeface="Symbol" panose="05050102010706020507" pitchFamily="18" charset="2"/>
                </a:rPr>
                <a:t>+</a:t>
              </a:r>
              <a:r>
                <a:rPr lang="en-US" sz="2000" dirty="0">
                  <a:sym typeface="Symbol" panose="05050102010706020507" pitchFamily="18" charset="2"/>
                </a:rPr>
                <a:t>  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4484132"/>
              <a:ext cx="963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 </a:t>
              </a:r>
              <a:r>
                <a:rPr lang="en-US" sz="2000" baseline="30000" dirty="0">
                  <a:sym typeface="Symbol" panose="05050102010706020507" pitchFamily="18" charset="2"/>
                </a:rPr>
                <a:t>+</a:t>
              </a:r>
              <a:r>
                <a:rPr lang="en-US" sz="2000" dirty="0">
                  <a:sym typeface="Symbol" panose="05050102010706020507" pitchFamily="18" charset="2"/>
                </a:rPr>
                <a:t>  </a:t>
              </a:r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662362" y="4484132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443490" y="4155996"/>
            <a:ext cx="6571343" cy="145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primarily interested in derivations that begin with a single nonterminal symbol.</a:t>
            </a:r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 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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8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of a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the length of a derivation as follows.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0842" y="3520059"/>
            <a:ext cx="4506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length(   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</a:t>
            </a:r>
            <a:r>
              <a:rPr lang="en-US" sz="2000" dirty="0"/>
              <a:t> ) </a:t>
            </a:r>
            <a:r>
              <a:rPr lang="en-US" sz="2000" dirty="0">
                <a:sym typeface="Symbol" panose="05050102010706020507" pitchFamily="18" charset="2"/>
              </a:rPr>
              <a:t>   length( 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</a:t>
            </a:r>
            <a:r>
              <a:rPr lang="en-US" sz="2000" dirty="0"/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0842" y="2971800"/>
            <a:ext cx="2057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length(</a:t>
            </a:r>
            <a:r>
              <a:rPr lang="en-US" sz="2000" dirty="0">
                <a:sym typeface="Symbol" panose="05050102010706020507" pitchFamily="18" charset="2"/>
              </a:rPr>
              <a:t>  )  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91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Subscripted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grammar G in which the derivation A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 is possible.</a:t>
            </a:r>
            <a:endParaRPr lang="en-US" dirty="0"/>
          </a:p>
          <a:p>
            <a:r>
              <a:rPr lang="en-US" dirty="0"/>
              <a:t>We will write A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</a:t>
            </a:r>
            <a:r>
              <a:rPr lang="en-US" dirty="0"/>
              <a:t> to denote an annotated version of the derivation A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.</a:t>
            </a:r>
          </a:p>
          <a:p>
            <a:r>
              <a:rPr lang="en-US" dirty="0">
                <a:sym typeface="Symbol" panose="05050102010706020507" pitchFamily="18" charset="2"/>
              </a:rPr>
              <a:t>A string  is annotated if and only if all its nonterminal symbols are subscripted.</a:t>
            </a:r>
          </a:p>
          <a:p>
            <a:r>
              <a:rPr lang="en-US" dirty="0">
                <a:sym typeface="Symbol" panose="05050102010706020507" pitchFamily="18" charset="2"/>
              </a:rPr>
              <a:t>When writing semantic equations,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subscripted </a:t>
            </a:r>
            <a:r>
              <a:rPr 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nonterminals</a:t>
            </a:r>
            <a:r>
              <a:rPr lang="en-US" dirty="0">
                <a:sym typeface="Symbol" panose="05050102010706020507" pitchFamily="18" charset="2"/>
              </a:rPr>
              <a:t> will be interpreted as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matching variables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Subscripts are necessary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3066085"/>
            <a:ext cx="396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expr</a:t>
            </a:r>
            <a:r>
              <a:rPr lang="en-US" baseline="-25000" dirty="0"/>
              <a:t>1</a:t>
            </a:r>
            <a:r>
              <a:rPr lang="en-US" dirty="0"/>
              <a:t> then stmt</a:t>
            </a:r>
            <a:r>
              <a:rPr lang="en-US" baseline="-25000" dirty="0"/>
              <a:t>1</a:t>
            </a:r>
            <a:r>
              <a:rPr lang="en-US" dirty="0"/>
              <a:t> else stmt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stmt</a:t>
            </a:r>
            <a:r>
              <a:rPr lang="en-US" baseline="-25000" dirty="0"/>
              <a:t>1</a:t>
            </a:r>
            <a:r>
              <a:rPr lang="en-US" dirty="0"/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99285"/>
            <a:ext cx="3962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not(expr</a:t>
            </a:r>
            <a:r>
              <a:rPr lang="en-US" baseline="-25000" dirty="0"/>
              <a:t>1</a:t>
            </a:r>
            <a:r>
              <a:rPr lang="en-US" dirty="0"/>
              <a:t>) then stmt</a:t>
            </a:r>
            <a:r>
              <a:rPr lang="en-US" baseline="-25000" dirty="0"/>
              <a:t>1</a:t>
            </a:r>
            <a:r>
              <a:rPr lang="en-US" dirty="0"/>
              <a:t> else stmt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 </a:t>
            </a:r>
          </a:p>
          <a:p>
            <a:r>
              <a:rPr lang="en-US" dirty="0"/>
              <a:t>if expr</a:t>
            </a:r>
            <a:r>
              <a:rPr lang="en-US" baseline="-25000" dirty="0"/>
              <a:t>1</a:t>
            </a:r>
            <a:r>
              <a:rPr lang="en-US" dirty="0"/>
              <a:t> then stmt</a:t>
            </a:r>
            <a:r>
              <a:rPr lang="en-US" baseline="-25000" dirty="0"/>
              <a:t>2</a:t>
            </a:r>
            <a:r>
              <a:rPr lang="en-US" dirty="0"/>
              <a:t> else stmt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600270"/>
            <a:ext cx="3962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en-US" baseline="-25000" dirty="0"/>
              <a:t>1</a:t>
            </a:r>
            <a:r>
              <a:rPr lang="en-US" dirty="0"/>
              <a:t> = true;</a:t>
            </a:r>
          </a:p>
          <a:p>
            <a:r>
              <a:rPr lang="en-US" dirty="0"/>
              <a:t>if id</a:t>
            </a:r>
            <a:r>
              <a:rPr lang="en-US" baseline="-25000" dirty="0"/>
              <a:t>1</a:t>
            </a:r>
            <a:r>
              <a:rPr lang="en-US" dirty="0"/>
              <a:t> then stmt</a:t>
            </a:r>
            <a:r>
              <a:rPr lang="en-US" baseline="-25000" dirty="0"/>
              <a:t>1</a:t>
            </a:r>
            <a:r>
              <a:rPr lang="en-US" dirty="0"/>
              <a:t> else stmt</a:t>
            </a:r>
            <a:r>
              <a:rPr lang="en-US" baseline="-25000" dirty="0"/>
              <a:t>2</a:t>
            </a:r>
            <a:r>
              <a:rPr lang="en-US" dirty="0"/>
              <a:t>;</a:t>
            </a:r>
          </a:p>
          <a:p>
            <a:r>
              <a:rPr lang="en-US" dirty="0">
                <a:sym typeface="Symbol" panose="05050102010706020507" pitchFamily="18" charset="2"/>
              </a:rPr>
              <a:t></a:t>
            </a:r>
          </a:p>
          <a:p>
            <a:r>
              <a:rPr lang="en-US" dirty="0"/>
              <a:t>stmt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999285"/>
            <a:ext cx="3962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not(expr)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r>
              <a:rPr lang="en-US" dirty="0"/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 </a:t>
            </a:r>
          </a:p>
          <a:p>
            <a:r>
              <a:rPr lang="en-US" dirty="0"/>
              <a:t>if expr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066870"/>
            <a:ext cx="396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expr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err="1"/>
              <a:t>stmt</a:t>
            </a:r>
            <a:r>
              <a:rPr lang="en-US" dirty="0"/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3600271"/>
            <a:ext cx="3962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 = true;</a:t>
            </a:r>
          </a:p>
          <a:p>
            <a:r>
              <a:rPr lang="en-US" dirty="0"/>
              <a:t>if id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r>
              <a:rPr lang="en-US" dirty="0"/>
              <a:t>;</a:t>
            </a:r>
          </a:p>
          <a:p>
            <a:r>
              <a:rPr lang="en-US" dirty="0">
                <a:sym typeface="Symbol" panose="05050102010706020507" pitchFamily="18" charset="2"/>
              </a:rPr>
              <a:t></a:t>
            </a:r>
          </a:p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461" y="5334000"/>
            <a:ext cx="77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be able to express these kinds of ideas using terms instead of strings.</a:t>
            </a:r>
          </a:p>
        </p:txBody>
      </p:sp>
    </p:spTree>
    <p:extLst>
      <p:ext uri="{BB962C8B-B14F-4D97-AF65-F5344CB8AC3E}">
        <p14:creationId xmlns:p14="http://schemas.microsoft.com/office/powerpoint/2010/main" val="3148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parse tree is a term.</a:t>
            </a:r>
          </a:p>
          <a:p>
            <a:r>
              <a:rPr lang="en-US" dirty="0"/>
              <a:t>It can be automatically generated by a parser.</a:t>
            </a:r>
          </a:p>
          <a:p>
            <a:r>
              <a:rPr lang="en-US" dirty="0"/>
              <a:t>Parse trees can be large.</a:t>
            </a:r>
          </a:p>
        </p:txBody>
      </p:sp>
    </p:spTree>
    <p:extLst>
      <p:ext uri="{BB962C8B-B14F-4D97-AF65-F5344CB8AC3E}">
        <p14:creationId xmlns:p14="http://schemas.microsoft.com/office/powerpoint/2010/main" val="376426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237060"/>
            <a:ext cx="6477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::= conditional |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::=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686050" y="2761060"/>
            <a:ext cx="6477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286000" y="3323630"/>
            <a:ext cx="1447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09600" y="388620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371600" y="3886200"/>
            <a:ext cx="8382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expr1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362200" y="388620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169920" y="3886200"/>
            <a:ext cx="762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038600" y="3886200"/>
            <a:ext cx="647700" cy="228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800600" y="3886200"/>
            <a:ext cx="762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>
            <a:off x="3009900" y="2989660"/>
            <a:ext cx="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 flipH="1">
            <a:off x="933450" y="3552230"/>
            <a:ext cx="20764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8" idx="0"/>
          </p:cNvCxnSpPr>
          <p:nvPr/>
        </p:nvCxnSpPr>
        <p:spPr>
          <a:xfrm flipH="1">
            <a:off x="1790700" y="3552230"/>
            <a:ext cx="121920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9" idx="0"/>
          </p:cNvCxnSpPr>
          <p:nvPr/>
        </p:nvCxnSpPr>
        <p:spPr>
          <a:xfrm flipH="1">
            <a:off x="2686050" y="3552230"/>
            <a:ext cx="3238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0" idx="0"/>
          </p:cNvCxnSpPr>
          <p:nvPr/>
        </p:nvCxnSpPr>
        <p:spPr>
          <a:xfrm>
            <a:off x="3009900" y="3552230"/>
            <a:ext cx="54102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11" idx="0"/>
          </p:cNvCxnSpPr>
          <p:nvPr/>
        </p:nvCxnSpPr>
        <p:spPr>
          <a:xfrm>
            <a:off x="3009900" y="3552230"/>
            <a:ext cx="135255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3" idx="0"/>
          </p:cNvCxnSpPr>
          <p:nvPr/>
        </p:nvCxnSpPr>
        <p:spPr>
          <a:xfrm>
            <a:off x="3009900" y="3552230"/>
            <a:ext cx="2171700" cy="3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7400" y="250236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Symbol" panose="05050102010706020507" pitchFamily="18" charset="2"/>
              </a:rPr>
              <a:t></a:t>
            </a:r>
            <a:endParaRPr lang="en-US" sz="4000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6781800" y="2761060"/>
            <a:ext cx="762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0780" y="5093374"/>
            <a:ext cx="39181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/>
              <a:t> if expr1 then stmt1 else stmt1 </a:t>
            </a:r>
          </a:p>
        </p:txBody>
      </p:sp>
    </p:spTree>
    <p:extLst>
      <p:ext uri="{BB962C8B-B14F-4D97-AF65-F5344CB8AC3E}">
        <p14:creationId xmlns:p14="http://schemas.microsoft.com/office/powerpoint/2010/main" val="3409209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8553</TotalTime>
  <Words>1336</Words>
  <Application>Microsoft Office PowerPoint</Application>
  <PresentationFormat>On-screen Show (4:3)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Arial</vt:lpstr>
      <vt:lpstr>Symbol</vt:lpstr>
      <vt:lpstr>Gallery</vt:lpstr>
      <vt:lpstr>Parse Expressions</vt:lpstr>
      <vt:lpstr>motivation</vt:lpstr>
      <vt:lpstr>Assumptions</vt:lpstr>
      <vt:lpstr>Definition of +</vt:lpstr>
      <vt:lpstr>The length of a derivation</vt:lpstr>
      <vt:lpstr>Subscripted nonterminals</vt:lpstr>
      <vt:lpstr>Why Subscripts are necessary</vt:lpstr>
      <vt:lpstr>Parse Trees</vt:lpstr>
      <vt:lpstr>PowerPoint Presentation</vt:lpstr>
      <vt:lpstr>PowerPoint Presentation</vt:lpstr>
      <vt:lpstr>Parse expressions</vt:lpstr>
      <vt:lpstr>Complete Parse expressions</vt:lpstr>
      <vt:lpstr>PowerPoint Presentation</vt:lpstr>
      <vt:lpstr>PowerPoint Presentation</vt:lpstr>
      <vt:lpstr>Syntactic categories</vt:lpstr>
      <vt:lpstr>Parse expression conventions</vt:lpstr>
      <vt:lpstr>PowerPoint Presentation</vt:lpstr>
      <vt:lpstr>examples</vt:lpstr>
      <vt:lpstr>PowerPoint Presentation</vt:lpstr>
      <vt:lpstr>PowerPoint Presentation</vt:lpstr>
      <vt:lpstr>In practice</vt:lpstr>
      <vt:lpstr>One parse expression for each grammar rule</vt:lpstr>
      <vt:lpstr>Rarely a parse expression will involve more than one rule 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325</cp:revision>
  <dcterms:created xsi:type="dcterms:W3CDTF">2012-08-22T13:17:44Z</dcterms:created>
  <dcterms:modified xsi:type="dcterms:W3CDTF">2017-10-03T13:33:49Z</dcterms:modified>
</cp:coreProperties>
</file>