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0"/>
  </p:notesMasterIdLst>
  <p:handoutMasterIdLst>
    <p:handoutMasterId r:id="rId21"/>
  </p:handoutMasterIdLst>
  <p:sldIdLst>
    <p:sldId id="343" r:id="rId2"/>
    <p:sldId id="346" r:id="rId3"/>
    <p:sldId id="344" r:id="rId4"/>
    <p:sldId id="348" r:id="rId5"/>
    <p:sldId id="347" r:id="rId6"/>
    <p:sldId id="350" r:id="rId7"/>
    <p:sldId id="349" r:id="rId8"/>
    <p:sldId id="345" r:id="rId9"/>
    <p:sldId id="357" r:id="rId10"/>
    <p:sldId id="351" r:id="rId11"/>
    <p:sldId id="352" r:id="rId12"/>
    <p:sldId id="353" r:id="rId13"/>
    <p:sldId id="358" r:id="rId14"/>
    <p:sldId id="354" r:id="rId15"/>
    <p:sldId id="359" r:id="rId16"/>
    <p:sldId id="356" r:id="rId17"/>
    <p:sldId id="355" r:id="rId18"/>
    <p:sldId id="271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Denotational Semantics for Imperative language constructs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Statements and statement lists</a:t>
            </a:r>
          </a:p>
        </p:txBody>
      </p:sp>
    </p:spTree>
    <p:extLst>
      <p:ext uri="{BB962C8B-B14F-4D97-AF65-F5344CB8AC3E}">
        <p14:creationId xmlns:p14="http://schemas.microsoft.com/office/powerpoint/2010/main" val="351892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28600"/>
            <a:ext cx="32766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assign ::= id = expr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990600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 = 5 * (6 + 7)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990600"/>
            <a:ext cx="495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Evaluate the expression on the right-hand side of the assignment operator. Let v denote this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the value v in the memory location associated with the identifier x.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4290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valuation function for expressions to evaluate the expression on the right-hand side of the assignment operator relative to the current program state. Let v denote this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</a:t>
            </a:r>
            <a:r>
              <a:rPr lang="en-US" sz="2000" dirty="0" err="1"/>
              <a:t>accessEnv</a:t>
            </a:r>
            <a:r>
              <a:rPr lang="en-US" sz="2000" dirty="0"/>
              <a:t> and </a:t>
            </a:r>
            <a:r>
              <a:rPr lang="en-US" sz="2000" dirty="0" err="1"/>
              <a:t>getLoc</a:t>
            </a:r>
            <a:r>
              <a:rPr lang="en-US" sz="2000" dirty="0"/>
              <a:t> functions to obtain the l-value (i.e., location in the store) of the identifier x. Let </a:t>
            </a:r>
            <a:r>
              <a:rPr lang="en-US" sz="2000" dirty="0" err="1"/>
              <a:t>loc</a:t>
            </a:r>
            <a:r>
              <a:rPr lang="en-US" sz="2000" dirty="0"/>
              <a:t> denote this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</a:t>
            </a:r>
            <a:r>
              <a:rPr lang="en-US" sz="2000" dirty="0" err="1"/>
              <a:t>updateStore</a:t>
            </a:r>
            <a:r>
              <a:rPr lang="en-US" sz="2000" dirty="0"/>
              <a:t> function to store the value v at location loc.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60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700" y="990600"/>
            <a:ext cx="32766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assign ::= id = expr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743200"/>
            <a:ext cx="74676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 [[ id = expr1 ]], m0 )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(v,m1) = E’( expr1, m0 )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id, m1 ))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m2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v, m1 )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  <p:sp>
        <p:nvSpPr>
          <p:cNvPr id="2" name="Oval 1"/>
          <p:cNvSpPr/>
          <p:nvPr/>
        </p:nvSpPr>
        <p:spPr>
          <a:xfrm>
            <a:off x="6906064" y="3598423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188591" y="2145323"/>
            <a:ext cx="499403" cy="14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369" y="1840523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we use m0?</a:t>
            </a:r>
          </a:p>
        </p:txBody>
      </p:sp>
    </p:spTree>
    <p:extLst>
      <p:ext uri="{BB962C8B-B14F-4D97-AF65-F5344CB8AC3E}">
        <p14:creationId xmlns:p14="http://schemas.microsoft.com/office/powerpoint/2010/main" val="379816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0300" y="1066800"/>
            <a:ext cx="5105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whileLoop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while expr do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362200"/>
            <a:ext cx="88392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 [[ while expr1 do stmt1 ]], m0 )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(v,m1) = E’( expr1, m0 )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v then M( [[ while expr1 do stmt1 ]], M( stmt1, m1)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else m1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2909668" y="3486443"/>
            <a:ext cx="3643532" cy="323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0300" y="1066800"/>
            <a:ext cx="5105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whileLoop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while expr do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33600"/>
            <a:ext cx="82296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 [[ while expr1 do stmt1 ]], m0 )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(v,m1) = E’( expr1, m0 )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v then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m2 = M( stmt1, m1 )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m3 = M( [[ while expr1 do stmt1 ]], m2 )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    m3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else m1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255035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0300" y="381000"/>
            <a:ext cx="5105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whileLoop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while expr do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8382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 [[ while expr1 do stmt1 ]], m ) = N (expr1, stmt1, m)</a:t>
            </a:r>
          </a:p>
        </p:txBody>
      </p:sp>
      <p:sp>
        <p:nvSpPr>
          <p:cNvPr id="2" name="Rectangle 1"/>
          <p:cNvSpPr/>
          <p:nvPr/>
        </p:nvSpPr>
        <p:spPr>
          <a:xfrm>
            <a:off x="1705705" y="2286000"/>
            <a:ext cx="392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 : </a:t>
            </a:r>
            <a:r>
              <a:rPr lang="en-US" dirty="0" err="1"/>
              <a:t>parse_expression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 model 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5705" y="2798802"/>
            <a:ext cx="573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 : </a:t>
            </a:r>
            <a:r>
              <a:rPr lang="en-US" dirty="0" err="1"/>
              <a:t>parse_expression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 </a:t>
            </a:r>
            <a:r>
              <a:rPr lang="en-US" dirty="0" err="1">
                <a:sym typeface="Symbol" panose="05050102010706020507" pitchFamily="18" charset="2"/>
              </a:rPr>
              <a:t>parse_expression</a:t>
            </a:r>
            <a:r>
              <a:rPr lang="en-US" dirty="0">
                <a:sym typeface="Symbol" panose="05050102010706020507" pitchFamily="18" charset="2"/>
              </a:rPr>
              <a:t>  model 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8382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N(expr1, stmt1, m0 )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(v,m1) = E’( expr1, m0 )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v then N ( expr1, stmt1, M(stmt1, m1)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m1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427586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1676400"/>
            <a:ext cx="64770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N(expr1, stmt1, m0 )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(v,m1) = E’( expr1, m0 )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v then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m2 = M( stmt1, m1 )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m3 = N( expr1, stmt1, m2 )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   m3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end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m1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423326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Remains for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parse expressions used in your semantics must be relative to (i.e., consistent with) your language grammar.</a:t>
            </a:r>
          </a:p>
          <a:p>
            <a:r>
              <a:rPr lang="en-US" dirty="0"/>
              <a:t>Define semantic equations accounting for all rules in your grammar. </a:t>
            </a:r>
          </a:p>
          <a:p>
            <a:r>
              <a:rPr lang="en-US" dirty="0"/>
              <a:t>As a rule of thumb, if your grammar has 40 rules, then you will need 40 semantic equations.</a:t>
            </a:r>
          </a:p>
        </p:txBody>
      </p:sp>
    </p:spTree>
    <p:extLst>
      <p:ext uri="{BB962C8B-B14F-4D97-AF65-F5344CB8AC3E}">
        <p14:creationId xmlns:p14="http://schemas.microsoft.com/office/powerpoint/2010/main" val="3721031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609600"/>
            <a:ext cx="6572250" cy="5029200"/>
          </a:xfrm>
        </p:spPr>
        <p:txBody>
          <a:bodyPr>
            <a:normAutofit/>
          </a:bodyPr>
          <a:lstStyle/>
          <a:p>
            <a:r>
              <a:rPr lang="en-US" dirty="0"/>
              <a:t>Develop semantic equations for the following statements.</a:t>
            </a:r>
          </a:p>
          <a:p>
            <a:pPr lvl="1"/>
            <a:r>
              <a:rPr lang="en-US" dirty="0"/>
              <a:t>Post/pre increment statement</a:t>
            </a:r>
          </a:p>
          <a:p>
            <a:pPr lvl="1"/>
            <a:r>
              <a:rPr lang="en-US" dirty="0"/>
              <a:t>For-loop</a:t>
            </a:r>
          </a:p>
          <a:p>
            <a:pPr lvl="1"/>
            <a:r>
              <a:rPr lang="en-US" dirty="0"/>
              <a:t>Conditional statement</a:t>
            </a:r>
          </a:p>
          <a:p>
            <a:pPr lvl="1"/>
            <a:r>
              <a:rPr lang="en-US" dirty="0"/>
              <a:t>Print statement – for milestone 2 you may assume a semantic function, called print, capable of outputting (i.e., printing) any integer or Boolean value.</a:t>
            </a:r>
          </a:p>
          <a:p>
            <a:r>
              <a:rPr lang="en-US" dirty="0"/>
              <a:t>Develop semantic equations for expressions involving the following operators.</a:t>
            </a:r>
          </a:p>
          <a:p>
            <a:pPr lvl="1"/>
            <a:r>
              <a:rPr lang="en-US" dirty="0"/>
              <a:t>Logical, relational and equality, and arithmetic – for milestone 2 you may assume a semantic function, called </a:t>
            </a:r>
            <a:r>
              <a:rPr lang="en-US" dirty="0" err="1"/>
              <a:t>exp</a:t>
            </a:r>
            <a:r>
              <a:rPr lang="en-US" dirty="0"/>
              <a:t>, that computes integer exponents. E.g., </a:t>
            </a:r>
            <a:r>
              <a:rPr lang="en-US" dirty="0" err="1"/>
              <a:t>exp</a:t>
            </a:r>
            <a:r>
              <a:rPr lang="en-US" dirty="0"/>
              <a:t>(2,3) = 8.</a:t>
            </a:r>
          </a:p>
        </p:txBody>
      </p:sp>
    </p:spTree>
    <p:extLst>
      <p:ext uri="{BB962C8B-B14F-4D97-AF65-F5344CB8AC3E}">
        <p14:creationId xmlns:p14="http://schemas.microsoft.com/office/powerpoint/2010/main" val="422182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evaluate an imperative language relative to a program state.</a:t>
            </a:r>
          </a:p>
          <a:p>
            <a:r>
              <a:rPr lang="en-US" dirty="0"/>
              <a:t>We will use the model m = (</a:t>
            </a:r>
            <a:r>
              <a:rPr lang="en-US" dirty="0" err="1"/>
              <a:t>env,s</a:t>
            </a:r>
            <a:r>
              <a:rPr lang="en-US" dirty="0"/>
              <a:t>) of program state that we have developed.</a:t>
            </a:r>
          </a:p>
          <a:p>
            <a:pPr lvl="1"/>
            <a:r>
              <a:rPr lang="en-US" dirty="0"/>
              <a:t>We will use the functions </a:t>
            </a:r>
            <a:r>
              <a:rPr lang="en-US" b="1" dirty="0"/>
              <a:t>access</a:t>
            </a:r>
            <a:r>
              <a:rPr lang="en-US" dirty="0"/>
              <a:t> and </a:t>
            </a:r>
            <a:r>
              <a:rPr lang="en-US" b="1" dirty="0" err="1"/>
              <a:t>getLoc</a:t>
            </a:r>
            <a:r>
              <a:rPr lang="en-US" dirty="0"/>
              <a:t> to obtain the l-value and </a:t>
            </a:r>
            <a:r>
              <a:rPr lang="en-US" dirty="0" err="1"/>
              <a:t>r-values</a:t>
            </a:r>
            <a:r>
              <a:rPr lang="en-US" dirty="0"/>
              <a:t> of variables in an imperative program. 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update</a:t>
            </a:r>
            <a:r>
              <a:rPr lang="en-US" dirty="0"/>
              <a:t> to express the effects of declaration and assignment statements.</a:t>
            </a:r>
          </a:p>
          <a:p>
            <a:r>
              <a:rPr lang="en-US" dirty="0"/>
              <a:t>We will define the meaning of statements in terms of a set of semantic equations. These equations can involve E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 which we have (in part) defined previously.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let-blocks</a:t>
            </a:r>
            <a:r>
              <a:rPr lang="en-US" dirty="0"/>
              <a:t> to manage the complexity of the </a:t>
            </a:r>
            <a:r>
              <a:rPr lang="en-US" dirty="0" err="1"/>
              <a:t>rhs</a:t>
            </a:r>
            <a:r>
              <a:rPr lang="en-US" dirty="0"/>
              <a:t> of semantic equations. </a:t>
            </a:r>
          </a:p>
          <a:p>
            <a:r>
              <a:rPr lang="en-US" dirty="0"/>
              <a:t>Semantic equations will contain parse expressions.</a:t>
            </a:r>
          </a:p>
        </p:txBody>
      </p:sp>
    </p:spTree>
    <p:extLst>
      <p:ext uri="{BB962C8B-B14F-4D97-AF65-F5344CB8AC3E}">
        <p14:creationId xmlns:p14="http://schemas.microsoft.com/office/powerpoint/2010/main" val="77008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524000"/>
            <a:ext cx="54864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::= </a:t>
            </a:r>
          </a:p>
        </p:txBody>
      </p:sp>
    </p:spTree>
    <p:extLst>
      <p:ext uri="{BB962C8B-B14F-4D97-AF65-F5344CB8AC3E}">
        <p14:creationId xmlns:p14="http://schemas.microsoft.com/office/powerpoint/2010/main" val="410305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Valuation Function 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/>
          </a:bodyPr>
          <a:lstStyle/>
          <a:p>
            <a:r>
              <a:rPr lang="en-US" dirty="0"/>
              <a:t>We will define a valuation function, named M, that evaluates parse trees denoting statements relative to a given program state.</a:t>
            </a:r>
          </a:p>
          <a:p>
            <a:pPr marL="0" indent="0" algn="ctr">
              <a:buNone/>
            </a:pPr>
            <a:r>
              <a:rPr lang="en-US" dirty="0"/>
              <a:t>M : </a:t>
            </a:r>
            <a:r>
              <a:rPr lang="en-US" dirty="0" err="1"/>
              <a:t>parse_expression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 model  model</a:t>
            </a:r>
          </a:p>
          <a:p>
            <a:r>
              <a:rPr lang="en-US" dirty="0"/>
              <a:t>M will be defined as a set of equations. </a:t>
            </a:r>
          </a:p>
          <a:p>
            <a:r>
              <a:rPr lang="en-US" dirty="0"/>
              <a:t>We assume a computational context where a variety of semantic operations are given (or can be implemented). </a:t>
            </a:r>
          </a:p>
          <a:p>
            <a:r>
              <a:rPr lang="en-US" dirty="0"/>
              <a:t>We will write one equation for each grammar rule.</a:t>
            </a:r>
          </a:p>
        </p:txBody>
      </p:sp>
    </p:spTree>
    <p:extLst>
      <p:ext uri="{BB962C8B-B14F-4D97-AF65-F5344CB8AC3E}">
        <p14:creationId xmlns:p14="http://schemas.microsoft.com/office/powerpoint/2010/main" val="118244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609600"/>
            <a:ext cx="5486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581400" y="2286000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stmt1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3581400" y="2819400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stmt2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581400" y="3352800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stmt3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953000" y="2286000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4953000" y="2819400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953000" y="3352800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2537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m0</a:t>
            </a:r>
          </a:p>
        </p:txBody>
      </p: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3000630" y="2438400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1200" y="22537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cxnSp>
        <p:nvCxnSpPr>
          <p:cNvPr id="25" name="Straight Arrow Connector 24"/>
          <p:cNvCxnSpPr>
            <a:stCxn id="18" idx="3"/>
            <a:endCxn id="23" idx="1"/>
          </p:cNvCxnSpPr>
          <p:nvPr/>
        </p:nvCxnSpPr>
        <p:spPr>
          <a:xfrm>
            <a:off x="5334000" y="2438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4600" y="27871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600" y="33147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cxnSp>
        <p:nvCxnSpPr>
          <p:cNvPr id="29" name="Straight Arrow Connector 28"/>
          <p:cNvCxnSpPr>
            <a:stCxn id="26" idx="3"/>
            <a:endCxn id="16" idx="1"/>
          </p:cNvCxnSpPr>
          <p:nvPr/>
        </p:nvCxnSpPr>
        <p:spPr>
          <a:xfrm>
            <a:off x="3000630" y="2971800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17" idx="1"/>
          </p:cNvCxnSpPr>
          <p:nvPr/>
        </p:nvCxnSpPr>
        <p:spPr>
          <a:xfrm>
            <a:off x="3000630" y="3499366"/>
            <a:ext cx="580770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1200" y="27871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cxnSp>
        <p:nvCxnSpPr>
          <p:cNvPr id="34" name="Straight Arrow Connector 33"/>
          <p:cNvCxnSpPr>
            <a:stCxn id="19" idx="3"/>
            <a:endCxn id="32" idx="1"/>
          </p:cNvCxnSpPr>
          <p:nvPr/>
        </p:nvCxnSpPr>
        <p:spPr>
          <a:xfrm>
            <a:off x="5334000" y="2971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1200" y="331112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m3</a:t>
            </a:r>
          </a:p>
        </p:txBody>
      </p:sp>
      <p:cxnSp>
        <p:nvCxnSpPr>
          <p:cNvPr id="37" name="Straight Arrow Connector 36"/>
          <p:cNvCxnSpPr>
            <a:stCxn id="20" idx="3"/>
            <a:endCxn id="35" idx="1"/>
          </p:cNvCxnSpPr>
          <p:nvPr/>
        </p:nvCxnSpPr>
        <p:spPr>
          <a:xfrm flipV="1">
            <a:off x="5334000" y="3495794"/>
            <a:ext cx="457200" cy="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4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6" grpId="0"/>
      <p:bldP spid="27" grpId="0"/>
      <p:bldP spid="32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609600"/>
            <a:ext cx="5486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883920" y="2057400"/>
            <a:ext cx="9448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883920" y="2743200"/>
            <a:ext cx="7924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stmt1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752600" y="2743200"/>
            <a:ext cx="16929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819400" y="2743200"/>
            <a:ext cx="9448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3688080" y="3482340"/>
            <a:ext cx="14046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724400" y="3482340"/>
            <a:ext cx="104476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5570220" y="4267200"/>
            <a:ext cx="13716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629400" y="4267200"/>
            <a:ext cx="98895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6933375" y="5013960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770" y="20251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m0</a:t>
            </a:r>
          </a:p>
        </p:txBody>
      </p:sp>
      <p:cxnSp>
        <p:nvCxnSpPr>
          <p:cNvPr id="16" name="Straight Arrow Connector 15"/>
          <p:cNvCxnSpPr>
            <a:stCxn id="3" idx="3"/>
            <a:endCxn id="2" idx="1"/>
          </p:cNvCxnSpPr>
          <p:nvPr/>
        </p:nvCxnSpPr>
        <p:spPr>
          <a:xfrm>
            <a:off x="685800" y="2209800"/>
            <a:ext cx="198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770" y="2710934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m0</a:t>
            </a:r>
          </a:p>
        </p:txBody>
      </p:sp>
      <p:cxnSp>
        <p:nvCxnSpPr>
          <p:cNvPr id="18" name="Straight Arrow Connector 17"/>
          <p:cNvCxnSpPr>
            <a:stCxn id="17" idx="3"/>
            <a:endCxn id="6" idx="1"/>
          </p:cNvCxnSpPr>
          <p:nvPr/>
        </p:nvCxnSpPr>
        <p:spPr>
          <a:xfrm>
            <a:off x="685800" y="2895600"/>
            <a:ext cx="198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2819400" y="3482340"/>
            <a:ext cx="7924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stmt2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724400" y="4267200"/>
            <a:ext cx="7924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04770" y="2709148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cxnSp>
        <p:nvCxnSpPr>
          <p:cNvPr id="29" name="Straight Arrow Connector 28"/>
          <p:cNvCxnSpPr>
            <a:stCxn id="7" idx="3"/>
            <a:endCxn id="27" idx="1"/>
          </p:cNvCxnSpPr>
          <p:nvPr/>
        </p:nvCxnSpPr>
        <p:spPr>
          <a:xfrm flipV="1">
            <a:off x="1921890" y="2893814"/>
            <a:ext cx="182880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8" idx="1"/>
          </p:cNvCxnSpPr>
          <p:nvPr/>
        </p:nvCxnSpPr>
        <p:spPr>
          <a:xfrm>
            <a:off x="2590800" y="2893814"/>
            <a:ext cx="228600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7400" y="3450074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cxnSp>
        <p:nvCxnSpPr>
          <p:cNvPr id="33" name="Straight Arrow Connector 32"/>
          <p:cNvCxnSpPr>
            <a:stCxn id="32" idx="3"/>
            <a:endCxn id="25" idx="1"/>
          </p:cNvCxnSpPr>
          <p:nvPr/>
        </p:nvCxnSpPr>
        <p:spPr>
          <a:xfrm>
            <a:off x="2543430" y="3634740"/>
            <a:ext cx="27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21710" y="3450074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cxnSp>
        <p:nvCxnSpPr>
          <p:cNvPr id="37" name="Straight Arrow Connector 36"/>
          <p:cNvCxnSpPr>
            <a:stCxn id="10" idx="3"/>
            <a:endCxn id="36" idx="1"/>
          </p:cNvCxnSpPr>
          <p:nvPr/>
        </p:nvCxnSpPr>
        <p:spPr>
          <a:xfrm>
            <a:off x="3828540" y="3634740"/>
            <a:ext cx="193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11" idx="1"/>
          </p:cNvCxnSpPr>
          <p:nvPr/>
        </p:nvCxnSpPr>
        <p:spPr>
          <a:xfrm>
            <a:off x="4507740" y="3634740"/>
            <a:ext cx="21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" idx="2"/>
            <a:endCxn id="6" idx="0"/>
          </p:cNvCxnSpPr>
          <p:nvPr/>
        </p:nvCxnSpPr>
        <p:spPr>
          <a:xfrm flipH="1">
            <a:off x="1280160" y="2362200"/>
            <a:ext cx="76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" idx="2"/>
            <a:endCxn id="7" idx="0"/>
          </p:cNvCxnSpPr>
          <p:nvPr/>
        </p:nvCxnSpPr>
        <p:spPr>
          <a:xfrm>
            <a:off x="1356360" y="2362200"/>
            <a:ext cx="48088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" idx="2"/>
            <a:endCxn id="8" idx="0"/>
          </p:cNvCxnSpPr>
          <p:nvPr/>
        </p:nvCxnSpPr>
        <p:spPr>
          <a:xfrm>
            <a:off x="1356360" y="2362200"/>
            <a:ext cx="193548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2"/>
            <a:endCxn id="25" idx="0"/>
          </p:cNvCxnSpPr>
          <p:nvPr/>
        </p:nvCxnSpPr>
        <p:spPr>
          <a:xfrm flipH="1">
            <a:off x="3215640" y="3048000"/>
            <a:ext cx="7620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2"/>
            <a:endCxn id="10" idx="0"/>
          </p:cNvCxnSpPr>
          <p:nvPr/>
        </p:nvCxnSpPr>
        <p:spPr>
          <a:xfrm>
            <a:off x="3291840" y="3048000"/>
            <a:ext cx="46647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2"/>
            <a:endCxn id="11" idx="0"/>
          </p:cNvCxnSpPr>
          <p:nvPr/>
        </p:nvCxnSpPr>
        <p:spPr>
          <a:xfrm>
            <a:off x="3291840" y="3048000"/>
            <a:ext cx="1954943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2"/>
            <a:endCxn id="26" idx="0"/>
          </p:cNvCxnSpPr>
          <p:nvPr/>
        </p:nvCxnSpPr>
        <p:spPr>
          <a:xfrm flipH="1">
            <a:off x="5120640" y="3787140"/>
            <a:ext cx="126143" cy="4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" idx="2"/>
            <a:endCxn id="13" idx="0"/>
          </p:cNvCxnSpPr>
          <p:nvPr/>
        </p:nvCxnSpPr>
        <p:spPr>
          <a:xfrm>
            <a:off x="5246783" y="3787140"/>
            <a:ext cx="392017" cy="4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" idx="2"/>
            <a:endCxn id="14" idx="0"/>
          </p:cNvCxnSpPr>
          <p:nvPr/>
        </p:nvCxnSpPr>
        <p:spPr>
          <a:xfrm>
            <a:off x="5246783" y="3787140"/>
            <a:ext cx="1877092" cy="4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5" idx="0"/>
          </p:cNvCxnSpPr>
          <p:nvPr/>
        </p:nvCxnSpPr>
        <p:spPr>
          <a:xfrm>
            <a:off x="7123875" y="4572000"/>
            <a:ext cx="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21710" y="4234934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cxnSp>
        <p:nvCxnSpPr>
          <p:cNvPr id="64" name="Straight Arrow Connector 63"/>
          <p:cNvCxnSpPr>
            <a:stCxn id="63" idx="3"/>
            <a:endCxn id="26" idx="1"/>
          </p:cNvCxnSpPr>
          <p:nvPr/>
        </p:nvCxnSpPr>
        <p:spPr>
          <a:xfrm>
            <a:off x="4507740" y="4419600"/>
            <a:ext cx="21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96230" y="4234934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cxnSp>
        <p:nvCxnSpPr>
          <p:cNvPr id="90" name="Straight Arrow Connector 89"/>
          <p:cNvCxnSpPr>
            <a:stCxn id="13" idx="3"/>
            <a:endCxn id="89" idx="1"/>
          </p:cNvCxnSpPr>
          <p:nvPr/>
        </p:nvCxnSpPr>
        <p:spPr>
          <a:xfrm>
            <a:off x="5707380" y="4419600"/>
            <a:ext cx="18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14" idx="1"/>
          </p:cNvCxnSpPr>
          <p:nvPr/>
        </p:nvCxnSpPr>
        <p:spPr>
          <a:xfrm>
            <a:off x="6382260" y="4419600"/>
            <a:ext cx="247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96230" y="4975860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cxnSp>
        <p:nvCxnSpPr>
          <p:cNvPr id="106" name="Straight Arrow Connector 105"/>
          <p:cNvCxnSpPr>
            <a:stCxn id="105" idx="3"/>
            <a:endCxn id="15" idx="1"/>
          </p:cNvCxnSpPr>
          <p:nvPr/>
        </p:nvCxnSpPr>
        <p:spPr>
          <a:xfrm>
            <a:off x="6382260" y="5160526"/>
            <a:ext cx="551115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" idx="3"/>
            <a:endCxn id="110" idx="1"/>
          </p:cNvCxnSpPr>
          <p:nvPr/>
        </p:nvCxnSpPr>
        <p:spPr>
          <a:xfrm flipV="1">
            <a:off x="7314375" y="5160526"/>
            <a:ext cx="491175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05550" y="4975860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cxnSp>
        <p:nvCxnSpPr>
          <p:cNvPr id="118" name="Straight Arrow Connector 117"/>
          <p:cNvCxnSpPr>
            <a:endCxn id="119" idx="1"/>
          </p:cNvCxnSpPr>
          <p:nvPr/>
        </p:nvCxnSpPr>
        <p:spPr>
          <a:xfrm flipV="1">
            <a:off x="7614030" y="4419600"/>
            <a:ext cx="491175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105205" y="4234934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cxnSp>
        <p:nvCxnSpPr>
          <p:cNvPr id="120" name="Straight Arrow Connector 119"/>
          <p:cNvCxnSpPr>
            <a:endCxn id="121" idx="1"/>
          </p:cNvCxnSpPr>
          <p:nvPr/>
        </p:nvCxnSpPr>
        <p:spPr>
          <a:xfrm flipV="1">
            <a:off x="5747858" y="3634740"/>
            <a:ext cx="491175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239033" y="3450074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cxnSp>
        <p:nvCxnSpPr>
          <p:cNvPr id="122" name="Straight Arrow Connector 121"/>
          <p:cNvCxnSpPr>
            <a:endCxn id="123" idx="1"/>
          </p:cNvCxnSpPr>
          <p:nvPr/>
        </p:nvCxnSpPr>
        <p:spPr>
          <a:xfrm flipV="1">
            <a:off x="3755010" y="2893814"/>
            <a:ext cx="491175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46185" y="2709148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cxnSp>
        <p:nvCxnSpPr>
          <p:cNvPr id="124" name="Straight Arrow Connector 123"/>
          <p:cNvCxnSpPr>
            <a:endCxn id="125" idx="1"/>
          </p:cNvCxnSpPr>
          <p:nvPr/>
        </p:nvCxnSpPr>
        <p:spPr>
          <a:xfrm flipV="1">
            <a:off x="1837245" y="2215634"/>
            <a:ext cx="491175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328420" y="2030968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73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3" grpId="0"/>
      <p:bldP spid="17" grpId="0"/>
      <p:bldP spid="25" grpId="0" animBg="1"/>
      <p:bldP spid="26" grpId="0" animBg="1"/>
      <p:bldP spid="27" grpId="0"/>
      <p:bldP spid="32" grpId="0"/>
      <p:bldP spid="36" grpId="0"/>
      <p:bldP spid="63" grpId="0"/>
      <p:bldP spid="89" grpId="0"/>
      <p:bldP spid="105" grpId="0"/>
      <p:bldP spid="110" grpId="0"/>
      <p:bldP spid="119" grpId="0"/>
      <p:bldP spid="121" grpId="0"/>
      <p:bldP spid="123" grpId="0"/>
      <p:bldP spid="1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609600"/>
            <a:ext cx="5486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688068"/>
            <a:ext cx="51054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 [[ stmt1 ; stmtList1 ]], m0 )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m1 = M( stmt1, m0 )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m2 = M( stmtList1, m1 )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507468"/>
            <a:ext cx="8686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M([[ stmt1 ; stmtList1 ]], m0) = M(stmtList1, M(stmt1, m0))</a:t>
            </a:r>
          </a:p>
        </p:txBody>
      </p:sp>
    </p:spTree>
    <p:extLst>
      <p:ext uri="{BB962C8B-B14F-4D97-AF65-F5344CB8AC3E}">
        <p14:creationId xmlns:p14="http://schemas.microsoft.com/office/powerpoint/2010/main" val="75780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28600"/>
            <a:ext cx="5486400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| assign | 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743200"/>
            <a:ext cx="68580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 [[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 ]], m0 )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new(), m0 )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290" y="5003958"/>
            <a:ext cx="77038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 [[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 ]], m 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new(), m ) </a:t>
            </a:r>
          </a:p>
        </p:txBody>
      </p:sp>
    </p:spTree>
    <p:extLst>
      <p:ext uri="{BB962C8B-B14F-4D97-AF65-F5344CB8AC3E}">
        <p14:creationId xmlns:p14="http://schemas.microsoft.com/office/powerpoint/2010/main" val="267579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28600"/>
            <a:ext cx="5486400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| assign | 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9688" y="3200400"/>
            <a:ext cx="54817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 [[ dec1 ]], m ) = M( dec1, m ) </a:t>
            </a:r>
          </a:p>
        </p:txBody>
      </p:sp>
    </p:spTree>
    <p:extLst>
      <p:ext uri="{BB962C8B-B14F-4D97-AF65-F5344CB8AC3E}">
        <p14:creationId xmlns:p14="http://schemas.microsoft.com/office/powerpoint/2010/main" val="104251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10358</TotalTime>
  <Words>791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Courier New</vt:lpstr>
      <vt:lpstr>Gallery</vt:lpstr>
      <vt:lpstr>Denotational Semantics for Imperative language constructs</vt:lpstr>
      <vt:lpstr>Bringing it all together</vt:lpstr>
      <vt:lpstr>PowerPoint Presentation</vt:lpstr>
      <vt:lpstr>The Valuation Function 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Remains for the project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359</cp:revision>
  <dcterms:created xsi:type="dcterms:W3CDTF">2012-08-22T13:17:44Z</dcterms:created>
  <dcterms:modified xsi:type="dcterms:W3CDTF">2018-02-27T13:38:17Z</dcterms:modified>
</cp:coreProperties>
</file>