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5"/>
  </p:notesMasterIdLst>
  <p:handoutMasterIdLst>
    <p:handoutMasterId r:id="rId26"/>
  </p:handoutMasterIdLst>
  <p:sldIdLst>
    <p:sldId id="343" r:id="rId2"/>
    <p:sldId id="344" r:id="rId3"/>
    <p:sldId id="345" r:id="rId4"/>
    <p:sldId id="348" r:id="rId5"/>
    <p:sldId id="347" r:id="rId6"/>
    <p:sldId id="346" r:id="rId7"/>
    <p:sldId id="362" r:id="rId8"/>
    <p:sldId id="352" r:id="rId9"/>
    <p:sldId id="354" r:id="rId10"/>
    <p:sldId id="355" r:id="rId11"/>
    <p:sldId id="356" r:id="rId12"/>
    <p:sldId id="363" r:id="rId13"/>
    <p:sldId id="353" r:id="rId14"/>
    <p:sldId id="357" r:id="rId15"/>
    <p:sldId id="359" r:id="rId16"/>
    <p:sldId id="360" r:id="rId17"/>
    <p:sldId id="358" r:id="rId18"/>
    <p:sldId id="364" r:id="rId19"/>
    <p:sldId id="361" r:id="rId20"/>
    <p:sldId id="349" r:id="rId21"/>
    <p:sldId id="350" r:id="rId22"/>
    <p:sldId id="351" r:id="rId23"/>
    <p:sldId id="271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semantics of blocks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p denote the text of a program.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variable use</a:t>
            </a:r>
            <a:r>
              <a:rPr lang="en-US" dirty="0"/>
              <a:t>, in p, is a location where a variable is referenced (e.g., an l-value or </a:t>
            </a:r>
            <a:r>
              <a:rPr lang="en-US" dirty="0" err="1"/>
              <a:t>r-value</a:t>
            </a:r>
            <a:r>
              <a:rPr lang="en-US" dirty="0"/>
              <a:t>). </a:t>
            </a:r>
          </a:p>
          <a:p>
            <a:r>
              <a:rPr lang="en-US" dirty="0">
                <a:solidFill>
                  <a:srgbClr val="C00000"/>
                </a:solidFill>
              </a:rPr>
              <a:t>Name resolution</a:t>
            </a:r>
            <a:r>
              <a:rPr lang="en-US" dirty="0"/>
              <a:t> concerns itself with determining the declaration corresponding to a variable use within a given program text.</a:t>
            </a:r>
          </a:p>
        </p:txBody>
      </p:sp>
    </p:spTree>
    <p:extLst>
      <p:ext uri="{BB962C8B-B14F-4D97-AF65-F5344CB8AC3E}">
        <p14:creationId xmlns:p14="http://schemas.microsoft.com/office/powerpoint/2010/main" val="278880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090909" cy="4080267"/>
          </a:xfrm>
        </p:spPr>
        <p:txBody>
          <a:bodyPr>
            <a:normAutofit/>
          </a:bodyPr>
          <a:lstStyle/>
          <a:p>
            <a:r>
              <a:rPr lang="en-US" dirty="0"/>
              <a:t>Lexical scoping and Dynamic scoping are algorithms that can be used to solve name resolution problems. </a:t>
            </a:r>
          </a:p>
          <a:p>
            <a:r>
              <a:rPr lang="en-US" dirty="0">
                <a:solidFill>
                  <a:srgbClr val="C00000"/>
                </a:solidFill>
              </a:rPr>
              <a:t>Lexical scoping</a:t>
            </a:r>
            <a:r>
              <a:rPr lang="en-US" dirty="0"/>
              <a:t> is based on a </a:t>
            </a:r>
            <a:r>
              <a:rPr lang="en-US" dirty="0">
                <a:solidFill>
                  <a:srgbClr val="C00000"/>
                </a:solidFill>
              </a:rPr>
              <a:t>static model of the program</a:t>
            </a:r>
            <a:r>
              <a:rPr lang="en-US" dirty="0"/>
              <a:t>. To determine the declaration associated with a variable use one  reads the program text backwards-and-outwards from the variable use until one encounters an appropriate declaration. </a:t>
            </a:r>
          </a:p>
          <a:p>
            <a:r>
              <a:rPr lang="en-US" dirty="0">
                <a:solidFill>
                  <a:srgbClr val="C00000"/>
                </a:solidFill>
              </a:rPr>
              <a:t>Dynamic scoping</a:t>
            </a:r>
            <a:r>
              <a:rPr lang="en-US" dirty="0"/>
              <a:t> is based on a </a:t>
            </a:r>
            <a:r>
              <a:rPr lang="en-US" dirty="0">
                <a:solidFill>
                  <a:srgbClr val="C00000"/>
                </a:solidFill>
              </a:rPr>
              <a:t>dynamic model of the program</a:t>
            </a:r>
            <a:r>
              <a:rPr lang="en-US" dirty="0"/>
              <a:t>. To determine the declaration associated with a variable use one searches the </a:t>
            </a:r>
            <a:r>
              <a:rPr lang="en-US" dirty="0">
                <a:solidFill>
                  <a:srgbClr val="C00000"/>
                </a:solidFill>
              </a:rPr>
              <a:t>call-stack</a:t>
            </a:r>
            <a:r>
              <a:rPr lang="en-US" dirty="0"/>
              <a:t> for the first declaration of the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2237" y="2541721"/>
            <a:ext cx="3906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Back to basics….</a:t>
            </a:r>
          </a:p>
        </p:txBody>
      </p:sp>
    </p:spTree>
    <p:extLst>
      <p:ext uri="{BB962C8B-B14F-4D97-AF65-F5344CB8AC3E}">
        <p14:creationId xmlns:p14="http://schemas.microsoft.com/office/powerpoint/2010/main" val="71573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55029" y="2022069"/>
            <a:ext cx="6555783" cy="342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Diagrams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5940" y="2022069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y = 2;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4797" y="202206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6000" y="35139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48218" y="3527493"/>
            <a:ext cx="4462189" cy="1214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18" y="351390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3;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8110" y="5649129"/>
            <a:ext cx="516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is this similar-to and different-from inheritance?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5940" y="480447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y = y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1768" y="402318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y = y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70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to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Scoping algorithms will first search for declarations within the block in which a variable use occurs.</a:t>
            </a:r>
          </a:p>
          <a:p>
            <a:r>
              <a:rPr lang="en-US" dirty="0"/>
              <a:t>In method bodies, the formal parameters of the method are considered to be part of the initial block.</a:t>
            </a:r>
          </a:p>
          <a:p>
            <a:r>
              <a:rPr lang="en-US" dirty="0"/>
              <a:t>Where to search next differentiates one scoping algorithm from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Declarations and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bodies may reference names (e.g., variables) that are not declared within its body or formal parameter list.</a:t>
            </a:r>
          </a:p>
          <a:p>
            <a:r>
              <a:rPr lang="en-US" dirty="0"/>
              <a:t>Such name references are said to be </a:t>
            </a:r>
            <a:r>
              <a:rPr lang="en-US" dirty="0">
                <a:solidFill>
                  <a:srgbClr val="C00000"/>
                </a:solidFill>
              </a:rPr>
              <a:t>free</a:t>
            </a:r>
            <a:r>
              <a:rPr lang="en-US" dirty="0"/>
              <a:t> (or unbound) variables with respect to the declarations of the method.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dynamic scoping</a:t>
            </a:r>
            <a:r>
              <a:rPr lang="en-US" dirty="0"/>
              <a:t>, the environment that exists at the point where the method is called (</a:t>
            </a:r>
            <a:r>
              <a:rPr lang="en-US" dirty="0">
                <a:solidFill>
                  <a:srgbClr val="C00000"/>
                </a:solidFill>
              </a:rPr>
              <a:t>point of call</a:t>
            </a:r>
            <a:r>
              <a:rPr lang="en-US" dirty="0"/>
              <a:t>) is used resolve references to free variables.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static scoping</a:t>
            </a:r>
            <a:r>
              <a:rPr lang="en-US" dirty="0"/>
              <a:t>, the environment that exists at the </a:t>
            </a:r>
            <a:r>
              <a:rPr lang="en-US" dirty="0">
                <a:solidFill>
                  <a:srgbClr val="C00000"/>
                </a:solidFill>
              </a:rPr>
              <a:t>point of declaration</a:t>
            </a:r>
            <a:r>
              <a:rPr lang="en-US" dirty="0"/>
              <a:t> is used to resolve references to free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9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14" y="200963"/>
            <a:ext cx="326239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 ex;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 integer;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p;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q;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x: integer;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x:= 2;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(* main *)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:=1;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q;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043563" y="2882685"/>
            <a:ext cx="4418199" cy="2456481"/>
          </a:xfrm>
          <a:custGeom>
            <a:avLst/>
            <a:gdLst>
              <a:gd name="connsiteX0" fmla="*/ 0 w 4418199"/>
              <a:gd name="connsiteY0" fmla="*/ 2456481 h 2456481"/>
              <a:gd name="connsiteX1" fmla="*/ 4409267 w 4418199"/>
              <a:gd name="connsiteY1" fmla="*/ 805912 h 2456481"/>
              <a:gd name="connsiteX2" fmla="*/ 914400 w 4418199"/>
              <a:gd name="connsiteY2" fmla="*/ 0 h 245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8199" h="2456481">
                <a:moveTo>
                  <a:pt x="0" y="2456481"/>
                </a:moveTo>
                <a:cubicBezTo>
                  <a:pt x="2128433" y="1835903"/>
                  <a:pt x="4256867" y="1215325"/>
                  <a:pt x="4409267" y="805912"/>
                </a:cubicBezTo>
                <a:cubicBezTo>
                  <a:pt x="4561667" y="396499"/>
                  <a:pt x="2738033" y="198249"/>
                  <a:pt x="914400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1004817" y="1511085"/>
            <a:ext cx="4433824" cy="2456481"/>
          </a:xfrm>
          <a:custGeom>
            <a:avLst/>
            <a:gdLst>
              <a:gd name="connsiteX0" fmla="*/ 0 w 4433824"/>
              <a:gd name="connsiteY0" fmla="*/ 2456481 h 2456481"/>
              <a:gd name="connsiteX1" fmla="*/ 4424766 w 4433824"/>
              <a:gd name="connsiteY1" fmla="*/ 1092630 h 2456481"/>
              <a:gd name="connsiteX2" fmla="*/ 922149 w 4433824"/>
              <a:gd name="connsiteY2" fmla="*/ 0 h 245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824" h="2456481">
                <a:moveTo>
                  <a:pt x="0" y="2456481"/>
                </a:moveTo>
                <a:cubicBezTo>
                  <a:pt x="2135537" y="1979262"/>
                  <a:pt x="4271075" y="1502043"/>
                  <a:pt x="4424766" y="1092630"/>
                </a:cubicBezTo>
                <a:cubicBezTo>
                  <a:pt x="4578458" y="683216"/>
                  <a:pt x="2750303" y="341608"/>
                  <a:pt x="922149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57929"/>
              </p:ext>
            </p:extLst>
          </p:nvPr>
        </p:nvGraphicFramePr>
        <p:xfrm>
          <a:off x="5346915" y="200963"/>
          <a:ext cx="3559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22">
                  <a:extLst>
                    <a:ext uri="{9D8B030D-6E8A-4147-A177-3AD203B41FA5}">
                      <a16:colId xmlns:a16="http://schemas.microsoft.com/office/drawing/2014/main" val="1542855563"/>
                    </a:ext>
                  </a:extLst>
                </a:gridCol>
                <a:gridCol w="1779722">
                  <a:extLst>
                    <a:ext uri="{9D8B030D-6E8A-4147-A177-3AD203B41FA5}">
                      <a16:colId xmlns:a16="http://schemas.microsoft.com/office/drawing/2014/main" val="418549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0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6681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70182" y="5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0182" y="941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6915" y="4108892"/>
            <a:ext cx="3645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disadvantages of dynamic scoping are severe. It is possible to break code that works perfectly well simply by choosing the “wrong” name for a local variable.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2209800" y="2053525"/>
            <a:ext cx="39895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9322" y="186885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variable</a:t>
            </a:r>
          </a:p>
        </p:txBody>
      </p:sp>
    </p:spTree>
    <p:extLst>
      <p:ext uri="{BB962C8B-B14F-4D97-AF65-F5344CB8AC3E}">
        <p14:creationId xmlns:p14="http://schemas.microsoft.com/office/powerpoint/2010/main" val="411987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that Affect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813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Auto widening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Overwriting, upcasting</a:t>
            </a:r>
          </a:p>
          <a:p>
            <a:r>
              <a:rPr lang="en-US" dirty="0"/>
              <a:t>Encapsulation – limiting and extending scope</a:t>
            </a:r>
          </a:p>
          <a:p>
            <a:pPr lvl="1"/>
            <a:r>
              <a:rPr lang="en-US" dirty="0"/>
              <a:t>Packages – to encapsulate a group of classes</a:t>
            </a:r>
          </a:p>
          <a:p>
            <a:pPr lvl="1"/>
            <a:r>
              <a:rPr lang="en-US" dirty="0"/>
              <a:t>Import declarations</a:t>
            </a:r>
          </a:p>
          <a:p>
            <a:r>
              <a:rPr lang="en-US" dirty="0"/>
              <a:t>Visibility directives</a:t>
            </a:r>
          </a:p>
          <a:p>
            <a:pPr lvl="1"/>
            <a:r>
              <a:rPr lang="en-US" dirty="0"/>
              <a:t>private, public, protected</a:t>
            </a:r>
          </a:p>
          <a:p>
            <a:r>
              <a:rPr lang="en-US" dirty="0"/>
              <a:t>Inner (nested) classes</a:t>
            </a:r>
          </a:p>
        </p:txBody>
      </p:sp>
    </p:spTree>
    <p:extLst>
      <p:ext uri="{BB962C8B-B14F-4D97-AF65-F5344CB8AC3E}">
        <p14:creationId xmlns:p14="http://schemas.microsoft.com/office/powerpoint/2010/main" val="393300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scoping infrastructure is for Java is quite complex.</a:t>
            </a:r>
          </a:p>
          <a:p>
            <a:r>
              <a:rPr lang="en-US" dirty="0"/>
              <a:t>How does this influence (e.g., help/hinder) code restructuring activities?</a:t>
            </a:r>
          </a:p>
        </p:txBody>
      </p:sp>
    </p:spTree>
    <p:extLst>
      <p:ext uri="{BB962C8B-B14F-4D97-AF65-F5344CB8AC3E}">
        <p14:creationId xmlns:p14="http://schemas.microsoft.com/office/powerpoint/2010/main" val="165578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rules</a:t>
            </a:r>
          </a:p>
        </p:txBody>
      </p:sp>
    </p:spTree>
    <p:extLst>
      <p:ext uri="{BB962C8B-B14F-4D97-AF65-F5344CB8AC3E}">
        <p14:creationId xmlns:p14="http://schemas.microsoft.com/office/powerpoint/2010/main" val="59303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286000"/>
            <a:ext cx="52578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:= 5;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6;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:=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z := x + y	// z = 1 + 6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:= x + z;		// y = 5 + 7</a:t>
            </a:r>
          </a:p>
        </p:txBody>
      </p:sp>
    </p:spTree>
    <p:extLst>
      <p:ext uri="{BB962C8B-B14F-4D97-AF65-F5344CB8AC3E}">
        <p14:creationId xmlns:p14="http://schemas.microsoft.com/office/powerpoint/2010/main" val="139553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imperative language of the 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 may occur anywhere.</a:t>
            </a:r>
          </a:p>
          <a:p>
            <a:r>
              <a:rPr lang="en-US" dirty="0"/>
              <a:t>No restrictions are placed on variable declarations (e.g., variables may be re-declared).</a:t>
            </a:r>
          </a:p>
          <a:p>
            <a:r>
              <a:rPr lang="en-US" dirty="0"/>
              <a:t>A declaration is in effect from the point of its lexical occurrence to the end of the scope in which it is declared.</a:t>
            </a:r>
          </a:p>
        </p:txBody>
      </p:sp>
    </p:spTree>
    <p:extLst>
      <p:ext uri="{BB962C8B-B14F-4D97-AF65-F5344CB8AC3E}">
        <p14:creationId xmlns:p14="http://schemas.microsoft.com/office/powerpoint/2010/main" val="334076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04800"/>
            <a:ext cx="3906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begin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5680" y="1859280"/>
            <a:ext cx="21146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7881" y="1859280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(env0,s0)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7881" y="3535680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(env0,s1)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3322" y="296727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(env1,s1)</a:t>
            </a: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2922719" y="2043946"/>
            <a:ext cx="391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35680" y="3535680"/>
            <a:ext cx="2114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1" idx="1"/>
          </p:cNvCxnSpPr>
          <p:nvPr/>
        </p:nvCxnSpPr>
        <p:spPr>
          <a:xfrm flipV="1">
            <a:off x="5897880" y="3151942"/>
            <a:ext cx="365442" cy="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 flipV="1">
            <a:off x="2922719" y="3718560"/>
            <a:ext cx="391981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32660" y="2228612"/>
            <a:ext cx="7620" cy="130706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/>
          <p:cNvSpPr/>
          <p:nvPr/>
        </p:nvSpPr>
        <p:spPr>
          <a:xfrm>
            <a:off x="2689860" y="3284220"/>
            <a:ext cx="4358640" cy="1927017"/>
          </a:xfrm>
          <a:custGeom>
            <a:avLst/>
            <a:gdLst>
              <a:gd name="connsiteX0" fmla="*/ 4358640 w 4358640"/>
              <a:gd name="connsiteY0" fmla="*/ 0 h 1927017"/>
              <a:gd name="connsiteX1" fmla="*/ 3139440 w 4358640"/>
              <a:gd name="connsiteY1" fmla="*/ 1783080 h 1927017"/>
              <a:gd name="connsiteX2" fmla="*/ 1249680 w 4358640"/>
              <a:gd name="connsiteY2" fmla="*/ 1684020 h 1927017"/>
              <a:gd name="connsiteX3" fmla="*/ 0 w 4358640"/>
              <a:gd name="connsiteY3" fmla="*/ 601980 h 19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8640" h="1927017">
                <a:moveTo>
                  <a:pt x="4358640" y="0"/>
                </a:moveTo>
                <a:cubicBezTo>
                  <a:pt x="4008120" y="751205"/>
                  <a:pt x="3657600" y="1502410"/>
                  <a:pt x="3139440" y="1783080"/>
                </a:cubicBezTo>
                <a:cubicBezTo>
                  <a:pt x="2621280" y="2063750"/>
                  <a:pt x="1772920" y="1880870"/>
                  <a:pt x="1249680" y="1684020"/>
                </a:cubicBezTo>
                <a:cubicBezTo>
                  <a:pt x="726440" y="1487170"/>
                  <a:pt x="363220" y="1044575"/>
                  <a:pt x="0" y="60198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1960" y="990600"/>
            <a:ext cx="3906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begin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255520"/>
            <a:ext cx="72999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( [[ begin stmtList1 end ]], (env0,s0)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(env1,s1) = M( stmtList1, (env0,s0)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m2        = (env0,s1)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</a:p>
        </p:txBody>
      </p:sp>
    </p:spTree>
    <p:extLst>
      <p:ext uri="{BB962C8B-B14F-4D97-AF65-F5344CB8AC3E}">
        <p14:creationId xmlns:p14="http://schemas.microsoft.com/office/powerpoint/2010/main" val="368050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Examples – Legal or illegal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097881"/>
            <a:ext cx="25146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return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012" y="2661332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2097881"/>
            <a:ext cx="35814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x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1200" y="2661331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5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854875"/>
            <a:ext cx="30796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931075"/>
            <a:ext cx="2819400" cy="106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62000" y="1931075"/>
            <a:ext cx="2819400" cy="990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854875"/>
            <a:ext cx="4267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E.x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D.y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1511" y="2259955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57800" y="1219200"/>
            <a:ext cx="27432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 = 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219200"/>
            <a:ext cx="25146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return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371600" y="1331119"/>
            <a:ext cx="2286000" cy="2133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1331119"/>
            <a:ext cx="2286000" cy="2133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1331119"/>
            <a:ext cx="2438400" cy="3429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10200" y="1331119"/>
            <a:ext cx="2438400" cy="3429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762000"/>
            <a:ext cx="2895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762000"/>
            <a:ext cx="33528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 = sum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 = sum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sum;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838200"/>
            <a:ext cx="266700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8200" y="838200"/>
            <a:ext cx="259080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2514600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6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754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Field Shadowing</a:t>
            </a:r>
            <a:r>
              <a:rPr lang="en-US" dirty="0"/>
              <a:t>. In Java, it is possible for a subtype to (re)declare a field declared in its supertype. A re-declaration of a field x in a subtype T2 (i.e., T2:x) is said to shadow the declaration of the field x in its supertype T1 (i.e., T1:x).</a:t>
            </a:r>
          </a:p>
          <a:p>
            <a:r>
              <a:rPr lang="en-US" dirty="0">
                <a:solidFill>
                  <a:srgbClr val="C00000"/>
                </a:solidFill>
              </a:rPr>
              <a:t>Method Shadowing</a:t>
            </a:r>
            <a:r>
              <a:rPr lang="en-US" dirty="0"/>
              <a:t>. Method shadowing is a phenomenon that only occurs between a nested class and its enclosing class(</a:t>
            </a:r>
            <a:r>
              <a:rPr lang="en-US" dirty="0" err="1"/>
              <a:t>es</a:t>
            </a:r>
            <a:r>
              <a:rPr lang="en-US" dirty="0"/>
              <a:t>). All references to shadowing methods must occur within the nested class where the shadowing method is declared.</a:t>
            </a:r>
          </a:p>
        </p:txBody>
      </p:sp>
    </p:spTree>
    <p:extLst>
      <p:ext uri="{BB962C8B-B14F-4D97-AF65-F5344CB8AC3E}">
        <p14:creationId xmlns:p14="http://schemas.microsoft.com/office/powerpoint/2010/main" val="25844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Lexical/Static scope</a:t>
            </a:r>
          </a:p>
        </p:txBody>
      </p:sp>
    </p:spTree>
    <p:extLst>
      <p:ext uri="{BB962C8B-B14F-4D97-AF65-F5344CB8AC3E}">
        <p14:creationId xmlns:p14="http://schemas.microsoft.com/office/powerpoint/2010/main" val="361515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Visibility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portion of a program</a:t>
            </a:r>
            <a:r>
              <a:rPr lang="en-US" dirty="0"/>
              <a:t> where a declaration (a binding in the environment) is in effect (i.e., is visible) is called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that declaration. </a:t>
            </a:r>
          </a:p>
          <a:p>
            <a:r>
              <a:rPr lang="en-US" dirty="0"/>
              <a:t>A declared variable is visible (i.e., can be </a:t>
            </a:r>
            <a:r>
              <a:rPr lang="en-US" dirty="0">
                <a:solidFill>
                  <a:srgbClr val="C00000"/>
                </a:solidFill>
              </a:rPr>
              <a:t>referenced</a:t>
            </a:r>
            <a:r>
              <a:rPr lang="en-US" dirty="0"/>
              <a:t>) within the scope of its declaration.</a:t>
            </a:r>
          </a:p>
        </p:txBody>
      </p:sp>
    </p:spTree>
    <p:extLst>
      <p:ext uri="{BB962C8B-B14F-4D97-AF65-F5344CB8AC3E}">
        <p14:creationId xmlns:p14="http://schemas.microsoft.com/office/powerpoint/2010/main" val="172006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10786</TotalTime>
  <Words>1058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Gallery</vt:lpstr>
      <vt:lpstr>Scope</vt:lpstr>
      <vt:lpstr>A basic Example</vt:lpstr>
      <vt:lpstr>Java Examples – Legal or illegal</vt:lpstr>
      <vt:lpstr>PowerPoint Presentation</vt:lpstr>
      <vt:lpstr>PowerPoint Presentation</vt:lpstr>
      <vt:lpstr>PowerPoint Presentation</vt:lpstr>
      <vt:lpstr>Java concepts</vt:lpstr>
      <vt:lpstr>Lexical/Static scope</vt:lpstr>
      <vt:lpstr>Scope and Visibility</vt:lpstr>
      <vt:lpstr>Name resolution</vt:lpstr>
      <vt:lpstr>Name Resolution Algorithms</vt:lpstr>
      <vt:lpstr>PowerPoint Presentation</vt:lpstr>
      <vt:lpstr>Contour Diagrams</vt:lpstr>
      <vt:lpstr>Which blocks to Search</vt:lpstr>
      <vt:lpstr>Method Declarations and Calls</vt:lpstr>
      <vt:lpstr>PowerPoint Presentation</vt:lpstr>
      <vt:lpstr>Language features that Affect SCOPE</vt:lpstr>
      <vt:lpstr>Discussion</vt:lpstr>
      <vt:lpstr>Class Project</vt:lpstr>
      <vt:lpstr>The imperative language of the Class Project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392</cp:revision>
  <dcterms:created xsi:type="dcterms:W3CDTF">2012-08-22T13:17:44Z</dcterms:created>
  <dcterms:modified xsi:type="dcterms:W3CDTF">2018-02-28T22:05:44Z</dcterms:modified>
</cp:coreProperties>
</file>