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41" r:id="rId1"/>
  </p:sldMasterIdLst>
  <p:notesMasterIdLst>
    <p:notesMasterId r:id="rId20"/>
  </p:notesMasterIdLst>
  <p:handoutMasterIdLst>
    <p:handoutMasterId r:id="rId21"/>
  </p:handoutMasterIdLst>
  <p:sldIdLst>
    <p:sldId id="343" r:id="rId2"/>
    <p:sldId id="344" r:id="rId3"/>
    <p:sldId id="360" r:id="rId4"/>
    <p:sldId id="346" r:id="rId5"/>
    <p:sldId id="345" r:id="rId6"/>
    <p:sldId id="349" r:id="rId7"/>
    <p:sldId id="354" r:id="rId8"/>
    <p:sldId id="351" r:id="rId9"/>
    <p:sldId id="352" r:id="rId10"/>
    <p:sldId id="353" r:id="rId11"/>
    <p:sldId id="350" r:id="rId12"/>
    <p:sldId id="347" r:id="rId13"/>
    <p:sldId id="348" r:id="rId14"/>
    <p:sldId id="355" r:id="rId15"/>
    <p:sldId id="356" r:id="rId16"/>
    <p:sldId id="358" r:id="rId17"/>
    <p:sldId id="359" r:id="rId18"/>
    <p:sldId id="271" r:id="rId1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218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4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0BD33-A1F8-49A9-B04D-B1E56D19E00D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7FBBA-C8F5-4977-836B-5049A9A3F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97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A4BAE-1822-43CE-B35A-9B725FBDFD71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D5283-29F1-4D12-A1A6-FE6586F50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73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9984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2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2323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80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57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16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8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4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202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2127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0B29BA9-25EC-47D4-918F-FB08A3BC88F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756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29BA9-25EC-47D4-918F-FB08A3BC88F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9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 Checking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Static Analysis</a:t>
            </a:r>
          </a:p>
        </p:txBody>
      </p:sp>
    </p:spTree>
    <p:extLst>
      <p:ext uri="{BB962C8B-B14F-4D97-AF65-F5344CB8AC3E}">
        <p14:creationId xmlns:p14="http://schemas.microsoft.com/office/powerpoint/2010/main" val="351892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Nominal </a:t>
            </a:r>
            <a:r>
              <a:rPr lang="en-US" dirty="0" err="1"/>
              <a:t>vS</a:t>
            </a:r>
            <a:r>
              <a:rPr lang="en-US" dirty="0"/>
              <a:t> Structural Type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Nominal</a:t>
            </a:r>
            <a:r>
              <a:rPr lang="en-US" dirty="0"/>
              <a:t> – the name of the type (e.g., class) governs how values (e.g., objects) of the type can be used</a:t>
            </a:r>
          </a:p>
          <a:p>
            <a:pPr lvl="1"/>
            <a:r>
              <a:rPr lang="en-US" dirty="0"/>
              <a:t>The semantics of the dot-operator takes the name of the type into account</a:t>
            </a:r>
          </a:p>
          <a:p>
            <a:r>
              <a:rPr lang="en-US" dirty="0">
                <a:solidFill>
                  <a:srgbClr val="C00000"/>
                </a:solidFill>
              </a:rPr>
              <a:t>Structural</a:t>
            </a:r>
            <a:r>
              <a:rPr lang="en-US" dirty="0"/>
              <a:t> – the structure of the type (e.g., class) governs how values (e.g., objects) of the type can be used.</a:t>
            </a:r>
          </a:p>
        </p:txBody>
      </p:sp>
    </p:spTree>
    <p:extLst>
      <p:ext uri="{BB962C8B-B14F-4D97-AF65-F5344CB8AC3E}">
        <p14:creationId xmlns:p14="http://schemas.microsoft.com/office/powerpoint/2010/main" val="11740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Checking as Abstract Execution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Value-less (or value-free) execution…. “look Ma no store”</a:t>
            </a:r>
          </a:p>
        </p:txBody>
      </p:sp>
    </p:spTree>
    <p:extLst>
      <p:ext uri="{BB962C8B-B14F-4D97-AF65-F5344CB8AC3E}">
        <p14:creationId xmlns:p14="http://schemas.microsoft.com/office/powerpoint/2010/main" val="192872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rules for expressions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69902" y="3781920"/>
            <a:ext cx="17363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</a:t>
            </a:r>
            <a:r>
              <a:rPr lang="en-US" dirty="0">
                <a:sym typeface="Symbol" panose="05050102010706020507" pitchFamily="18" charset="2"/>
              </a:rPr>
              <a:t></a:t>
            </a:r>
            <a:r>
              <a:rPr lang="en-US" dirty="0"/>
              <a:t> INT </a:t>
            </a:r>
            <a:r>
              <a:rPr lang="en-US" dirty="0">
                <a:sym typeface="Symbol" panose="05050102010706020507" pitchFamily="18" charset="2"/>
              </a:rPr>
              <a:t> INT</a:t>
            </a:r>
          </a:p>
          <a:p>
            <a:r>
              <a:rPr lang="en-US" dirty="0"/>
              <a:t>INT </a:t>
            </a:r>
            <a:r>
              <a:rPr lang="en-US" dirty="0">
                <a:sym typeface="Symbol" panose="05050102010706020507" pitchFamily="18" charset="2"/>
              </a:rPr>
              <a:t></a:t>
            </a:r>
            <a:r>
              <a:rPr lang="en-US" dirty="0"/>
              <a:t> INT </a:t>
            </a:r>
            <a:r>
              <a:rPr lang="en-US" dirty="0">
                <a:sym typeface="Symbol" panose="05050102010706020507" pitchFamily="18" charset="2"/>
              </a:rPr>
              <a:t> INT</a:t>
            </a:r>
          </a:p>
          <a:p>
            <a:r>
              <a:rPr lang="en-US" dirty="0"/>
              <a:t>INT </a:t>
            </a:r>
            <a:r>
              <a:rPr lang="en-US" dirty="0">
                <a:sym typeface="Symbol" panose="05050102010706020507" pitchFamily="18" charset="2"/>
              </a:rPr>
              <a:t></a:t>
            </a:r>
            <a:r>
              <a:rPr lang="en-US" dirty="0"/>
              <a:t> INT </a:t>
            </a:r>
            <a:r>
              <a:rPr lang="en-US" dirty="0">
                <a:sym typeface="Symbol" panose="05050102010706020507" pitchFamily="18" charset="2"/>
              </a:rPr>
              <a:t> INT</a:t>
            </a:r>
          </a:p>
          <a:p>
            <a:r>
              <a:rPr lang="en-US" dirty="0"/>
              <a:t>INT </a:t>
            </a:r>
            <a:r>
              <a:rPr lang="en-US" dirty="0">
                <a:sym typeface="Symbol" panose="05050102010706020507" pitchFamily="18" charset="2"/>
              </a:rPr>
              <a:t></a:t>
            </a:r>
            <a:r>
              <a:rPr lang="en-US" dirty="0"/>
              <a:t> INT </a:t>
            </a:r>
            <a:r>
              <a:rPr lang="en-US" dirty="0">
                <a:sym typeface="Symbol" panose="05050102010706020507" pitchFamily="18" charset="2"/>
              </a:rPr>
              <a:t> INT</a:t>
            </a:r>
            <a:endParaRPr lang="en-US" dirty="0"/>
          </a:p>
          <a:p>
            <a:r>
              <a:rPr lang="en-US" dirty="0"/>
              <a:t>INT </a:t>
            </a:r>
            <a:r>
              <a:rPr lang="en-US" dirty="0">
                <a:sym typeface="Symbol" panose="05050102010706020507" pitchFamily="18" charset="2"/>
              </a:rPr>
              <a:t></a:t>
            </a:r>
            <a:r>
              <a:rPr lang="en-US" dirty="0"/>
              <a:t> INT </a:t>
            </a:r>
            <a:r>
              <a:rPr lang="en-US" dirty="0">
                <a:sym typeface="Symbol" panose="05050102010706020507" pitchFamily="18" charset="2"/>
              </a:rPr>
              <a:t> INT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17108" y="2184987"/>
            <a:ext cx="2462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BOOL </a:t>
            </a:r>
            <a:r>
              <a:rPr lang="en-US" dirty="0">
                <a:sym typeface="Symbol" panose="05050102010706020507" pitchFamily="18" charset="2"/>
              </a:rPr>
              <a:t></a:t>
            </a:r>
            <a:r>
              <a:rPr lang="en-US" dirty="0"/>
              <a:t> BOOL      </a:t>
            </a:r>
            <a:r>
              <a:rPr lang="en-US" dirty="0">
                <a:sym typeface="Symbol" panose="05050102010706020507" pitchFamily="18" charset="2"/>
              </a:rPr>
              <a:t> BOOL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26020" y="2540294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BOOL </a:t>
            </a:r>
            <a:r>
              <a:rPr lang="en-US" dirty="0">
                <a:sym typeface="Symbol" panose="05050102010706020507" pitchFamily="18" charset="2"/>
              </a:rPr>
              <a:t></a:t>
            </a:r>
            <a:r>
              <a:rPr lang="en-US" dirty="0"/>
              <a:t> BOOL </a:t>
            </a:r>
            <a:r>
              <a:rPr lang="en-US" dirty="0">
                <a:sym typeface="Symbol" panose="05050102010706020507" pitchFamily="18" charset="2"/>
              </a:rPr>
              <a:t> BOOL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33054" y="2895600"/>
            <a:ext cx="244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</a:t>
            </a:r>
            <a:r>
              <a:rPr lang="en-US" dirty="0"/>
              <a:t>BOOL                  </a:t>
            </a:r>
            <a:r>
              <a:rPr lang="en-US" dirty="0">
                <a:sym typeface="Symbol" panose="05050102010706020507" pitchFamily="18" charset="2"/>
              </a:rPr>
              <a:t> BOOL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8726" y="3781920"/>
            <a:ext cx="19415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</a:t>
            </a:r>
            <a:r>
              <a:rPr lang="en-US" dirty="0">
                <a:sym typeface="Symbol" panose="05050102010706020507" pitchFamily="18" charset="2"/>
              </a:rPr>
              <a:t></a:t>
            </a:r>
            <a:r>
              <a:rPr lang="en-US" dirty="0"/>
              <a:t> INT   </a:t>
            </a:r>
            <a:r>
              <a:rPr lang="en-US" dirty="0">
                <a:sym typeface="Symbol" panose="05050102010706020507" pitchFamily="18" charset="2"/>
              </a:rPr>
              <a:t> BOOL</a:t>
            </a:r>
          </a:p>
          <a:p>
            <a:r>
              <a:rPr lang="en-US" dirty="0"/>
              <a:t>INT </a:t>
            </a:r>
            <a:r>
              <a:rPr lang="en-US" dirty="0">
                <a:sym typeface="Symbol" panose="05050102010706020507" pitchFamily="18" charset="2"/>
              </a:rPr>
              <a:t></a:t>
            </a:r>
            <a:r>
              <a:rPr lang="en-US" dirty="0"/>
              <a:t> INT </a:t>
            </a:r>
            <a:r>
              <a:rPr lang="en-US" dirty="0">
                <a:sym typeface="Symbol" panose="05050102010706020507" pitchFamily="18" charset="2"/>
              </a:rPr>
              <a:t> BOOL</a:t>
            </a:r>
          </a:p>
          <a:p>
            <a:r>
              <a:rPr lang="en-US" dirty="0"/>
              <a:t>INT </a:t>
            </a:r>
            <a:r>
              <a:rPr lang="en-US" dirty="0">
                <a:sym typeface="Symbol" panose="05050102010706020507" pitchFamily="18" charset="2"/>
              </a:rPr>
              <a:t></a:t>
            </a:r>
            <a:r>
              <a:rPr lang="en-US" dirty="0"/>
              <a:t> INT   </a:t>
            </a:r>
            <a:r>
              <a:rPr lang="en-US" dirty="0">
                <a:sym typeface="Symbol" panose="05050102010706020507" pitchFamily="18" charset="2"/>
              </a:rPr>
              <a:t> BOOL</a:t>
            </a:r>
          </a:p>
          <a:p>
            <a:r>
              <a:rPr lang="en-US" dirty="0"/>
              <a:t>INT </a:t>
            </a:r>
            <a:r>
              <a:rPr lang="en-US" dirty="0">
                <a:sym typeface="Symbol" panose="05050102010706020507" pitchFamily="18" charset="2"/>
              </a:rPr>
              <a:t></a:t>
            </a:r>
            <a:r>
              <a:rPr lang="en-US" dirty="0"/>
              <a:t> INT </a:t>
            </a:r>
            <a:r>
              <a:rPr lang="en-US" dirty="0">
                <a:sym typeface="Symbol" panose="05050102010706020507" pitchFamily="18" charset="2"/>
              </a:rPr>
              <a:t> BOOL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06114" y="3781920"/>
            <a:ext cx="23679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    </a:t>
            </a:r>
            <a:r>
              <a:rPr lang="en-US" dirty="0">
                <a:sym typeface="Symbol" panose="05050102010706020507" pitchFamily="18" charset="2"/>
              </a:rPr>
              <a:t></a:t>
            </a:r>
            <a:r>
              <a:rPr lang="en-US" dirty="0"/>
              <a:t> INT     </a:t>
            </a:r>
            <a:r>
              <a:rPr lang="en-US" dirty="0">
                <a:sym typeface="Symbol" panose="05050102010706020507" pitchFamily="18" charset="2"/>
              </a:rPr>
              <a:t> BOOL</a:t>
            </a:r>
          </a:p>
          <a:p>
            <a:r>
              <a:rPr lang="en-US" dirty="0"/>
              <a:t>BOOL </a:t>
            </a:r>
            <a:r>
              <a:rPr lang="en-US" dirty="0">
                <a:sym typeface="Symbol" panose="05050102010706020507" pitchFamily="18" charset="2"/>
              </a:rPr>
              <a:t></a:t>
            </a:r>
            <a:r>
              <a:rPr lang="en-US" dirty="0"/>
              <a:t> BOOL </a:t>
            </a:r>
            <a:r>
              <a:rPr lang="en-US" dirty="0">
                <a:sym typeface="Symbol" panose="05050102010706020507" pitchFamily="18" charset="2"/>
              </a:rPr>
              <a:t> BOOL</a:t>
            </a:r>
          </a:p>
          <a:p>
            <a:r>
              <a:rPr lang="en-US" dirty="0"/>
              <a:t>INT     </a:t>
            </a:r>
            <a:r>
              <a:rPr lang="en-US" dirty="0">
                <a:sym typeface="Symbol" panose="05050102010706020507" pitchFamily="18" charset="2"/>
              </a:rPr>
              <a:t></a:t>
            </a:r>
            <a:r>
              <a:rPr lang="en-US" dirty="0"/>
              <a:t>  INT     </a:t>
            </a:r>
            <a:r>
              <a:rPr lang="en-US" dirty="0">
                <a:sym typeface="Symbol" panose="05050102010706020507" pitchFamily="18" charset="2"/>
              </a:rPr>
              <a:t> BOOL</a:t>
            </a:r>
          </a:p>
          <a:p>
            <a:r>
              <a:rPr lang="en-US" dirty="0"/>
              <a:t>BOOL </a:t>
            </a:r>
            <a:r>
              <a:rPr lang="en-US" dirty="0">
                <a:sym typeface="Symbol" panose="05050102010706020507" pitchFamily="18" charset="2"/>
              </a:rPr>
              <a:t></a:t>
            </a:r>
            <a:r>
              <a:rPr lang="en-US" dirty="0"/>
              <a:t>  INT     </a:t>
            </a:r>
            <a:r>
              <a:rPr lang="en-US" dirty="0">
                <a:sym typeface="Symbol" panose="05050102010706020507" pitchFamily="18" charset="2"/>
              </a:rPr>
              <a:t> BOOL</a:t>
            </a:r>
          </a:p>
        </p:txBody>
      </p:sp>
    </p:spTree>
    <p:extLst>
      <p:ext uri="{BB962C8B-B14F-4D97-AF65-F5344CB8AC3E}">
        <p14:creationId xmlns:p14="http://schemas.microsoft.com/office/powerpoint/2010/main" val="416076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2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Value-Less Execution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24200" y="2590800"/>
            <a:ext cx="2057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 =</a:t>
            </a:r>
          </a:p>
        </p:txBody>
      </p:sp>
      <p:sp>
        <p:nvSpPr>
          <p:cNvPr id="5" name="Rectangle 4"/>
          <p:cNvSpPr/>
          <p:nvPr/>
        </p:nvSpPr>
        <p:spPr>
          <a:xfrm>
            <a:off x="3643532" y="369623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45;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639067" y="3956482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57;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98576" y="3696230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INT;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98575" y="395648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INT;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93542" y="4252793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* INT;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609726" y="4252793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45 * 57;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84916" y="4252793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INT;</a:t>
            </a:r>
          </a:p>
        </p:txBody>
      </p:sp>
    </p:spTree>
    <p:extLst>
      <p:ext uri="{BB962C8B-B14F-4D97-AF65-F5344CB8AC3E}">
        <p14:creationId xmlns:p14="http://schemas.microsoft.com/office/powerpoint/2010/main" val="133939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10" grpId="1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 evaluation of the Assignment Operator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60007" y="2755803"/>
            <a:ext cx="4845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declaration </a:t>
            </a:r>
            <a:r>
              <a:rPr lang="en-US" sz="2000" dirty="0" err="1">
                <a:solidFill>
                  <a:srgbClr val="C00000"/>
                </a:solidFill>
              </a:rPr>
              <a:t>int</a:t>
            </a:r>
            <a:r>
              <a:rPr lang="en-US" sz="2000" dirty="0">
                <a:solidFill>
                  <a:srgbClr val="C00000"/>
                </a:solidFill>
              </a:rPr>
              <a:t> id</a:t>
            </a:r>
            <a:r>
              <a:rPr lang="en-US" sz="2000" dirty="0"/>
              <a:t>  yields the rule id </a:t>
            </a:r>
            <a:r>
              <a:rPr lang="en-US" sz="2000" dirty="0">
                <a:sym typeface="Symbol" panose="05050102010706020507" pitchFamily="18" charset="2"/>
              </a:rPr>
              <a:t> INT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60007" y="2120113"/>
            <a:ext cx="7280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Let us assume that all variable declarations in a program are unique.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60007" y="3391493"/>
            <a:ext cx="5205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The declaration </a:t>
            </a:r>
            <a:r>
              <a:rPr lang="en-US" sz="2000" dirty="0">
                <a:solidFill>
                  <a:srgbClr val="C00000"/>
                </a:solidFill>
                <a:sym typeface="Symbol" panose="05050102010706020507" pitchFamily="18" charset="2"/>
              </a:rPr>
              <a:t>bool id</a:t>
            </a:r>
            <a:r>
              <a:rPr lang="en-US" sz="2000" dirty="0">
                <a:sym typeface="Symbol" panose="05050102010706020507" pitchFamily="18" charset="2"/>
              </a:rPr>
              <a:t> yields the rule id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 BOOL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1180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Rules for Assignment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89140" y="1995291"/>
            <a:ext cx="22252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    = INT      </a:t>
            </a:r>
            <a:r>
              <a:rPr lang="en-US" dirty="0">
                <a:sym typeface="Symbol" panose="05050102010706020507" pitchFamily="18" charset="2"/>
              </a:rPr>
              <a:t> good</a:t>
            </a:r>
          </a:p>
          <a:p>
            <a:r>
              <a:rPr lang="en-US" dirty="0"/>
              <a:t>BOOL = BOOL  </a:t>
            </a:r>
            <a:r>
              <a:rPr lang="en-US" dirty="0">
                <a:sym typeface="Symbol" panose="05050102010706020507" pitchFamily="18" charset="2"/>
              </a:rPr>
              <a:t> good</a:t>
            </a:r>
          </a:p>
          <a:p>
            <a:r>
              <a:rPr lang="en-US" dirty="0"/>
              <a:t>INT     = BOOL  </a:t>
            </a:r>
            <a:r>
              <a:rPr lang="en-US" dirty="0">
                <a:sym typeface="Symbol" panose="05050102010706020507" pitchFamily="18" charset="2"/>
              </a:rPr>
              <a:t> bad</a:t>
            </a:r>
          </a:p>
          <a:p>
            <a:r>
              <a:rPr lang="en-US" dirty="0"/>
              <a:t>BOOL = INT      </a:t>
            </a:r>
            <a:r>
              <a:rPr lang="en-US" dirty="0">
                <a:sym typeface="Symbol" panose="05050102010706020507" pitchFamily="18" charset="2"/>
              </a:rPr>
              <a:t> bad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79652" y="365760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11080" y="1981097"/>
            <a:ext cx="205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    INT      </a:t>
            </a:r>
            <a:r>
              <a:rPr lang="en-US" dirty="0">
                <a:sym typeface="Symbol" panose="05050102010706020507" pitchFamily="18" charset="2"/>
              </a:rPr>
              <a:t> good</a:t>
            </a:r>
          </a:p>
          <a:p>
            <a:r>
              <a:rPr lang="en-US" dirty="0"/>
              <a:t>BOOL </a:t>
            </a:r>
            <a:r>
              <a:rPr lang="en-US" dirty="0" err="1"/>
              <a:t>BOOL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 good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79652" y="4026932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 y;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79652" y="439626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1;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79652" y="4765596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 = true;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79652" y="369217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79652" y="4026932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79652" y="4396264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= INT;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79652" y="4777511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 = BOOL;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79652" y="513492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y;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79652" y="5146843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= BOOL;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16009" y="1985146"/>
            <a:ext cx="18950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	   INT        </a:t>
            </a:r>
          </a:p>
          <a:p>
            <a:r>
              <a:rPr lang="en-US" dirty="0">
                <a:sym typeface="Symbol" panose="05050102010706020507" pitchFamily="18" charset="2"/>
              </a:rPr>
              <a:t>bool	   BOOL        </a:t>
            </a:r>
            <a:endParaRPr lang="en-US" dirty="0"/>
          </a:p>
          <a:p>
            <a:r>
              <a:rPr lang="en-US" dirty="0"/>
              <a:t>x         </a:t>
            </a:r>
            <a:r>
              <a:rPr lang="en-US" dirty="0">
                <a:sym typeface="Symbol" panose="05050102010706020507" pitchFamily="18" charset="2"/>
              </a:rPr>
              <a:t> INT</a:t>
            </a:r>
          </a:p>
          <a:p>
            <a:r>
              <a:rPr lang="en-US" dirty="0"/>
              <a:t>y         </a:t>
            </a:r>
            <a:r>
              <a:rPr lang="en-US" dirty="0">
                <a:sym typeface="Symbol" panose="05050102010706020507" pitchFamily="18" charset="2"/>
              </a:rPr>
              <a:t> BOOL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79652" y="36568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good;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79652" y="402020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good;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84577" y="437327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good;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79652" y="477232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good;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103927" y="513897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bad;</a:t>
            </a:r>
          </a:p>
        </p:txBody>
      </p:sp>
    </p:spTree>
    <p:extLst>
      <p:ext uri="{BB962C8B-B14F-4D97-AF65-F5344CB8AC3E}">
        <p14:creationId xmlns:p14="http://schemas.microsoft.com/office/powerpoint/2010/main" val="6492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4" grpId="0"/>
      <p:bldP spid="14" grpId="1"/>
      <p:bldP spid="16" grpId="0"/>
      <p:bldP spid="17" grpId="0"/>
      <p:bldP spid="18" grpId="0"/>
      <p:bldP spid="19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861670" y="2585203"/>
            <a:ext cx="2114027" cy="31073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Rules for sequential composition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7224" y="2844953"/>
            <a:ext cx="3817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good; good; </a:t>
            </a:r>
            <a:r>
              <a:rPr lang="en-US" dirty="0" err="1"/>
              <a:t>stmtList</a:t>
            </a:r>
            <a:r>
              <a:rPr lang="en-US" dirty="0"/>
              <a:t>    </a:t>
            </a:r>
            <a:r>
              <a:rPr lang="en-US" dirty="0">
                <a:sym typeface="Symbol" panose="05050102010706020507" pitchFamily="18" charset="2"/>
              </a:rPr>
              <a:t> good; </a:t>
            </a:r>
            <a:r>
              <a:rPr lang="en-US" dirty="0" err="1">
                <a:sym typeface="Symbol" panose="05050102010706020507" pitchFamily="18" charset="2"/>
              </a:rPr>
              <a:t>stmtList</a:t>
            </a:r>
            <a:endParaRPr lang="en-US" dirty="0">
              <a:sym typeface="Symbol" panose="05050102010706020507" pitchFamily="18" charset="2"/>
            </a:endParaRPr>
          </a:p>
          <a:p>
            <a:r>
              <a:rPr lang="en-US" dirty="0"/>
              <a:t>bad; </a:t>
            </a:r>
            <a:r>
              <a:rPr lang="en-US" dirty="0" err="1"/>
              <a:t>stmtList</a:t>
            </a:r>
            <a:r>
              <a:rPr lang="en-US" dirty="0"/>
              <a:t>                 </a:t>
            </a:r>
            <a:r>
              <a:rPr lang="en-US" dirty="0">
                <a:sym typeface="Symbol" panose="05050102010706020507" pitchFamily="18" charset="2"/>
              </a:rPr>
              <a:t> bad;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1783" y="2164688"/>
            <a:ext cx="446789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::=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 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stmt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stmtList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81706" y="301024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good;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81706" y="326783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good;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81706" y="3525434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good;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81706" y="376954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good;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88457" y="4029834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good;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88457" y="4286531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good;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88457" y="454322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bad;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88457" y="4799924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good;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88457" y="48101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bad;</a:t>
            </a:r>
          </a:p>
        </p:txBody>
      </p:sp>
    </p:spTree>
    <p:extLst>
      <p:ext uri="{BB962C8B-B14F-4D97-AF65-F5344CB8AC3E}">
        <p14:creationId xmlns:p14="http://schemas.microsoft.com/office/powerpoint/2010/main" val="149816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2" grpId="1"/>
      <p:bldP spid="13" grpId="1"/>
      <p:bldP spid="14" grpId="0"/>
      <p:bldP spid="15" grpId="1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Equational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E denote an equational theory accounting for all constructs in the project language.</a:t>
            </a:r>
          </a:p>
          <a:p>
            <a:r>
              <a:rPr lang="en-US" dirty="0"/>
              <a:t>Let G denote the grammar of  the project language.</a:t>
            </a:r>
          </a:p>
          <a:p>
            <a:r>
              <a:rPr lang="en-US" dirty="0"/>
              <a:t>Let p </a:t>
            </a:r>
            <a:r>
              <a:rPr lang="en-US" dirty="0">
                <a:sym typeface="Symbol" panose="05050102010706020507" pitchFamily="18" charset="2"/>
              </a:rPr>
              <a:t></a:t>
            </a:r>
            <a:r>
              <a:rPr lang="en-US" dirty="0"/>
              <a:t> L(G) such that all variable declarations in p are unique.</a:t>
            </a:r>
          </a:p>
          <a:p>
            <a:r>
              <a:rPr lang="en-US" dirty="0"/>
              <a:t>The program p is type correct if and only if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49508" y="4879497"/>
            <a:ext cx="1600118" cy="377424"/>
            <a:chOff x="946768" y="4798577"/>
            <a:chExt cx="1600118" cy="377424"/>
          </a:xfrm>
        </p:grpSpPr>
        <p:sp>
          <p:nvSpPr>
            <p:cNvPr id="4" name="TextBox 3"/>
            <p:cNvSpPr txBox="1"/>
            <p:nvPr/>
          </p:nvSpPr>
          <p:spPr>
            <a:xfrm>
              <a:off x="946768" y="4798577"/>
              <a:ext cx="16001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       p </a:t>
              </a:r>
              <a:r>
                <a:rPr lang="en-US" dirty="0">
                  <a:sym typeface="Symbol" panose="05050102010706020507" pitchFamily="18" charset="2"/>
                </a:rPr>
                <a:t></a:t>
              </a:r>
              <a:r>
                <a:rPr lang="en-US" dirty="0"/>
                <a:t> good; </a:t>
              </a:r>
            </a:p>
          </p:txBody>
        </p:sp>
        <p:sp>
          <p:nvSpPr>
            <p:cNvPr id="5" name="Rectangle 4"/>
            <p:cNvSpPr/>
            <p:nvPr/>
          </p:nvSpPr>
          <p:spPr>
            <a:xfrm rot="5400000">
              <a:off x="1154030" y="4822859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ym typeface="Symbol" panose="05050102010706020507" pitchFamily="18" charset="2"/>
                </a:rPr>
                <a:t>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4298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4446805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goal of type-checking is to confirm that, within a program, operations are only performed on values for which they are defined.</a:t>
            </a:r>
          </a:p>
          <a:p>
            <a:endParaRPr lang="en-US" altLang="en-US" dirty="0"/>
          </a:p>
          <a:p>
            <a:r>
              <a:rPr lang="en-US" altLang="en-US" dirty="0"/>
              <a:t>A program that passes a type-checking stage is considered to be </a:t>
            </a:r>
            <a:r>
              <a:rPr lang="en-US" altLang="en-US" b="1" i="1" dirty="0"/>
              <a:t>type correct</a:t>
            </a:r>
            <a:r>
              <a:rPr lang="en-US" alt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60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987719"/>
          </a:xfrm>
        </p:spPr>
        <p:txBody>
          <a:bodyPr/>
          <a:lstStyle/>
          <a:p>
            <a:r>
              <a:rPr lang="en-US" dirty="0"/>
              <a:t>Is it possible to statically determine that variables are used (i.e., </a:t>
            </a:r>
            <a:r>
              <a:rPr lang="en-US" dirty="0" err="1"/>
              <a:t>r-values</a:t>
            </a:r>
            <a:r>
              <a:rPr lang="en-US" dirty="0"/>
              <a:t>) only after they have been initialized?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71932" y="3003452"/>
            <a:ext cx="5176911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= 1;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f(5) then x = 5; else y = 6;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z = x;</a:t>
            </a:r>
          </a:p>
        </p:txBody>
      </p:sp>
    </p:spTree>
    <p:extLst>
      <p:ext uri="{BB962C8B-B14F-4D97-AF65-F5344CB8AC3E}">
        <p14:creationId xmlns:p14="http://schemas.microsoft.com/office/powerpoint/2010/main" val="193556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136368"/>
              </p:ext>
            </p:extLst>
          </p:nvPr>
        </p:nvGraphicFramePr>
        <p:xfrm>
          <a:off x="838200" y="2202180"/>
          <a:ext cx="7696200" cy="3436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1750823167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4245108282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3791426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Imperative code fragment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earliest possible time a d</a:t>
                      </a:r>
                      <a:r>
                        <a:rPr lang="en-US" baseline="0" dirty="0"/>
                        <a:t>etermination can be made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237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 +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undefined </a:t>
                      </a:r>
                      <a:r>
                        <a:rPr lang="en-US" dirty="0">
                          <a:sym typeface="Symbol" panose="05050102010706020507" pitchFamily="18" charset="2"/>
                        </a:rPr>
                        <a:t>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static (local information only)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13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 &amp;&amp;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ym typeface="Symbol" panose="05050102010706020507" pitchFamily="18" charset="2"/>
                        </a:rPr>
                        <a:t>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static (local information only)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652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 </a:t>
                      </a:r>
                      <a:r>
                        <a:rPr lang="en-US" dirty="0">
                          <a:sym typeface="Symbol" panose="05050102010706020507" pitchFamily="18" charset="2"/>
                        </a:rPr>
                        <a:t> 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ym typeface="Symbol" panose="05050102010706020507" pitchFamily="18" charset="2"/>
                        </a:rPr>
                        <a:t>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static (local information only)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712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depends</a:t>
                      </a:r>
                      <a:r>
                        <a:rPr lang="en-US" baseline="0" dirty="0"/>
                        <a:t> on how x was declared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static (requires</a:t>
                      </a:r>
                      <a:r>
                        <a:rPr lang="en-US" baseline="0" dirty="0"/>
                        <a:t> name resolution)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643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 div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depends on the type and</a:t>
                      </a:r>
                      <a:r>
                        <a:rPr lang="en-US" baseline="0" dirty="0"/>
                        <a:t> value of 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 static and part dynamic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367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5 ? true : 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Symbol" panose="05050102010706020507" pitchFamily="18" charset="2"/>
                        </a:rPr>
                        <a:t>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static (local information only)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570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if true then 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x else bool x;</a:t>
                      </a:r>
                    </a:p>
                    <a:p>
                      <a:r>
                        <a:rPr lang="en-US" dirty="0"/>
                        <a:t>x = 0;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good example of why branches of</a:t>
                      </a:r>
                      <a:r>
                        <a:rPr lang="en-US" baseline="0" dirty="0"/>
                        <a:t> conditional statements should be blocks and not statements.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969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23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For efficiency reasons, it is preferable to type-check a program exactly once - at compile time (i.e., before the program is ever executed).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If this can be accomplished, then we say that the program can be type-checked </a:t>
            </a:r>
            <a:r>
              <a:rPr lang="en-US" altLang="en-US" b="1" i="1" dirty="0">
                <a:solidFill>
                  <a:srgbClr val="C00000"/>
                </a:solidFill>
              </a:rPr>
              <a:t>statically</a:t>
            </a:r>
            <a:r>
              <a:rPr lang="en-US" altLang="en-US" dirty="0"/>
              <a:t> otherwise some portion of type-checking must be performed </a:t>
            </a:r>
            <a:r>
              <a:rPr lang="en-US" altLang="en-US" b="1" i="1" dirty="0">
                <a:solidFill>
                  <a:srgbClr val="C00000"/>
                </a:solidFill>
              </a:rPr>
              <a:t>dynamically</a:t>
            </a:r>
            <a:r>
              <a:rPr lang="en-US" altLang="en-US" dirty="0"/>
              <a:t> at run-time. </a:t>
            </a:r>
          </a:p>
        </p:txBody>
      </p:sp>
    </p:spTree>
    <p:extLst>
      <p:ext uri="{BB962C8B-B14F-4D97-AF65-F5344CB8AC3E}">
        <p14:creationId xmlns:p14="http://schemas.microsoft.com/office/powerpoint/2010/main" val="91343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Most languages, allow some form of conversion or “casting” between values whose types are compatible but not identical (e.g., a value of type </a:t>
            </a:r>
            <a:r>
              <a:rPr lang="en-US" altLang="en-US" i="1" dirty="0">
                <a:solidFill>
                  <a:srgbClr val="C00000"/>
                </a:solidFill>
              </a:rPr>
              <a:t>integer</a:t>
            </a:r>
            <a:r>
              <a:rPr lang="en-US" altLang="en-US" dirty="0"/>
              <a:t> can be cast to a value of type </a:t>
            </a:r>
            <a:r>
              <a:rPr lang="en-US" altLang="en-US" i="1" dirty="0">
                <a:solidFill>
                  <a:srgbClr val="C00000"/>
                </a:solidFill>
              </a:rPr>
              <a:t>real</a:t>
            </a:r>
            <a:r>
              <a:rPr lang="en-US" altLang="en-US" dirty="0"/>
              <a:t>) .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We will restrict our discussion of type-checking to systems that disallow casting. This restriction implies that in order for two values to have compatible types, their types must be identical.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We also will further restrict our discussion of type-checking to a type system containing only two types – an integer type and a Boolean type. 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We will not consider polymorphism.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76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72035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Objected-Oriented Values and the Dot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dot-symbol is an operator that accesses the fields/methods of an object.</a:t>
            </a:r>
          </a:p>
          <a:p>
            <a:r>
              <a:rPr lang="en-US" dirty="0"/>
              <a:t>The dot-operation is undefined in cases where the field/method  being accessed does not exist or is not visible.</a:t>
            </a:r>
          </a:p>
        </p:txBody>
      </p:sp>
    </p:spTree>
    <p:extLst>
      <p:ext uri="{BB962C8B-B14F-4D97-AF65-F5344CB8AC3E}">
        <p14:creationId xmlns:p14="http://schemas.microsoft.com/office/powerpoint/2010/main" val="447548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4600" y="381000"/>
            <a:ext cx="4458272" cy="535531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y = 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B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y = 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C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sum (A obj1, A obj2)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obj1.x + obj2.y;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z1 = sum(myA1, myA2);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z2 = sum(myB1, myB2);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098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11143</TotalTime>
  <Words>929</Words>
  <Application>Microsoft Office PowerPoint</Application>
  <PresentationFormat>On-screen Show (4:3)</PresentationFormat>
  <Paragraphs>164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Courier New</vt:lpstr>
      <vt:lpstr>Symbol</vt:lpstr>
      <vt:lpstr>Gallery</vt:lpstr>
      <vt:lpstr>Type Checking</vt:lpstr>
      <vt:lpstr>Overview</vt:lpstr>
      <vt:lpstr>Limitations</vt:lpstr>
      <vt:lpstr>Examples</vt:lpstr>
      <vt:lpstr>Practical Considerations</vt:lpstr>
      <vt:lpstr>Assumptions</vt:lpstr>
      <vt:lpstr>Aside</vt:lpstr>
      <vt:lpstr>Objected-Oriented Values and the Dot operator</vt:lpstr>
      <vt:lpstr>PowerPoint Presentation</vt:lpstr>
      <vt:lpstr>Nominal vS Structural Type Systems</vt:lpstr>
      <vt:lpstr>Type Checking as Abstract Execution</vt:lpstr>
      <vt:lpstr>Evaluation rules for expressions</vt:lpstr>
      <vt:lpstr>Value-Less Execution</vt:lpstr>
      <vt:lpstr>Abstract evaluation of the Assignment Operator</vt:lpstr>
      <vt:lpstr>Evaluation Rules for Assignment</vt:lpstr>
      <vt:lpstr>Evaluation Rules for sequential composition</vt:lpstr>
      <vt:lpstr>An Equational Theory</vt:lpstr>
      <vt:lpstr>The End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vwinter</dc:creator>
  <cp:lastModifiedBy>Victor Winter</cp:lastModifiedBy>
  <cp:revision>411</cp:revision>
  <dcterms:created xsi:type="dcterms:W3CDTF">2012-08-22T13:17:44Z</dcterms:created>
  <dcterms:modified xsi:type="dcterms:W3CDTF">2018-03-01T13:48:46Z</dcterms:modified>
</cp:coreProperties>
</file>