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19"/>
  </p:notesMasterIdLst>
  <p:handoutMasterIdLst>
    <p:handoutMasterId r:id="rId20"/>
  </p:handoutMasterIdLst>
  <p:sldIdLst>
    <p:sldId id="357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2" r:id="rId13"/>
    <p:sldId id="370" r:id="rId14"/>
    <p:sldId id="371" r:id="rId15"/>
    <p:sldId id="374" r:id="rId16"/>
    <p:sldId id="373" r:id="rId17"/>
    <p:sldId id="271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4BAE-1822-43CE-B35A-9B725FBDFD7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5283-29F1-4D12-A1A6-FE6586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Denotational-Style Type-checker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Type checking programs belonging to the project language</a:t>
            </a:r>
          </a:p>
        </p:txBody>
      </p:sp>
    </p:spTree>
    <p:extLst>
      <p:ext uri="{BB962C8B-B14F-4D97-AF65-F5344CB8AC3E}">
        <p14:creationId xmlns:p14="http://schemas.microsoft.com/office/powerpoint/2010/main" val="375916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30429" y="1043453"/>
            <a:ext cx="399746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factor ::=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integer_value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boolean_value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id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( expr 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9336" y="315589"/>
            <a:ext cx="4579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typeOf</a:t>
            </a:r>
            <a:r>
              <a:rPr lang="en-US" sz="2000" dirty="0"/>
              <a:t>: </a:t>
            </a:r>
            <a:r>
              <a:rPr lang="en-US" sz="2000" dirty="0" err="1"/>
              <a:t>parse_expression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 model  type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9004" y="2791753"/>
            <a:ext cx="8802410" cy="255454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[[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integer_value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]], m) = INT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[[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boolean_value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]], m) = BOOL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[[ id ]], m)         	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accessEnv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[[ ( expr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) ]], m) 	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(expr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,m)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31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typeCheck</a:t>
            </a:r>
            <a:endParaRPr 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Type-checking statement-level constructs</a:t>
            </a:r>
          </a:p>
        </p:txBody>
      </p:sp>
    </p:spTree>
    <p:extLst>
      <p:ext uri="{BB962C8B-B14F-4D97-AF65-F5344CB8AC3E}">
        <p14:creationId xmlns:p14="http://schemas.microsoft.com/office/powerpoint/2010/main" val="281833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State Values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Statement-level type checking tracks changes to the environment (aka declarations and scope) </a:t>
            </a:r>
          </a:p>
          <a:p>
            <a:pPr lvl="1"/>
            <a:r>
              <a:rPr lang="en-US" dirty="0"/>
              <a:t>If we agree to ignore the store portion of the program state, we can reuse our model of program state during type checking.</a:t>
            </a:r>
          </a:p>
          <a:p>
            <a:r>
              <a:rPr lang="en-US" dirty="0"/>
              <a:t>We will use </a:t>
            </a:r>
            <a:r>
              <a:rPr lang="en-US" b="1" dirty="0">
                <a:solidFill>
                  <a:srgbClr val="C00000"/>
                </a:solidFill>
              </a:rPr>
              <a:t>exceptions</a:t>
            </a:r>
            <a:r>
              <a:rPr lang="en-US" dirty="0"/>
              <a:t> to model error values.</a:t>
            </a:r>
          </a:p>
          <a:p>
            <a:r>
              <a:rPr lang="en-US" dirty="0"/>
              <a:t>To raise an exception whose value is </a:t>
            </a:r>
            <a:r>
              <a:rPr lang="en-US" dirty="0" err="1"/>
              <a:t>model_error</a:t>
            </a:r>
            <a:r>
              <a:rPr lang="en-US" dirty="0"/>
              <a:t>, we will write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</a:rPr>
              <a:t>raise </a:t>
            </a:r>
            <a:r>
              <a:rPr lang="en-US" b="1" dirty="0" err="1">
                <a:solidFill>
                  <a:srgbClr val="C00000"/>
                </a:solidFill>
              </a:rPr>
              <a:t>model_error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94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2079" y="2451468"/>
            <a:ext cx="6114166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id = expr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if expr then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13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0334" y="1060057"/>
            <a:ext cx="470615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stmtList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7104" y="315589"/>
            <a:ext cx="5281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typeCheck</a:t>
            </a:r>
            <a:r>
              <a:rPr lang="en-US" sz="2000" dirty="0"/>
              <a:t>: </a:t>
            </a:r>
            <a:r>
              <a:rPr lang="en-US" sz="2000" dirty="0" err="1"/>
              <a:t>parse_expression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 model  model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405175" y="2370967"/>
            <a:ext cx="6391493" cy="317009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typeCheck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[[ stmt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; stmtList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]], m0) =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let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m1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typeCheck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(stmt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,m0)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m2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typeCheck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(stmtList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,m1)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m2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typeCheck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[[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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]], m) = m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75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264" y="315589"/>
            <a:ext cx="5281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typeCheck</a:t>
            </a:r>
            <a:r>
              <a:rPr lang="en-US" sz="2000" dirty="0"/>
              <a:t>: </a:t>
            </a:r>
            <a:r>
              <a:rPr lang="en-US" sz="2000" dirty="0" err="1"/>
              <a:t>parse_expression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 model  model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67286" y="2354782"/>
            <a:ext cx="8679766" cy="286232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typeCheck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[[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 ]], m)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updateEnv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id,INT,new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(),m)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typeCheck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([[id = expr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]], m) =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let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t1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(expr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,m)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t2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accessEnv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id,m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if t1 = t2 then m else raise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model_error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9064" y="1035501"/>
            <a:ext cx="611416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id = expr </a:t>
            </a:r>
          </a:p>
        </p:txBody>
      </p:sp>
    </p:spTree>
    <p:extLst>
      <p:ext uri="{BB962C8B-B14F-4D97-AF65-F5344CB8AC3E}">
        <p14:creationId xmlns:p14="http://schemas.microsoft.com/office/powerpoint/2010/main" val="338182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26644" y="315589"/>
            <a:ext cx="5281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typeCheck</a:t>
            </a:r>
            <a:r>
              <a:rPr lang="en-US" sz="2000" dirty="0"/>
              <a:t>: </a:t>
            </a:r>
            <a:r>
              <a:rPr lang="en-US" sz="2000" dirty="0" err="1"/>
              <a:t>parse_expression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 model  model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06903" y="2087746"/>
            <a:ext cx="8132495" cy="255454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typeCheck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([[if expr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then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else stmt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]], m0) =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let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 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(expr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,m0)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m1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typeCheck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(stmt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,m0)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m2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typeCheck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(stmt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,m0)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if t = BOOL then m0 else raise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model_error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0444" y="1035501"/>
            <a:ext cx="611416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::= if expr then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67063" y="5208314"/>
            <a:ext cx="7400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 that, in all cases, both branches of the conditional statement must be type checked.</a:t>
            </a:r>
          </a:p>
        </p:txBody>
      </p:sp>
    </p:spTree>
    <p:extLst>
      <p:ext uri="{BB962C8B-B14F-4D97-AF65-F5344CB8AC3E}">
        <p14:creationId xmlns:p14="http://schemas.microsoft.com/office/powerpoint/2010/main" val="129923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446805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</a:pPr>
            <a:r>
              <a:rPr lang="en-US" altLang="en-US" dirty="0"/>
              <a:t>We will use an equational approach similar to that used to define the execution semantics of programs.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dirty="0"/>
              <a:t>We will define two functions: </a:t>
            </a:r>
          </a:p>
          <a:p>
            <a:pPr marL="1066800" lvl="1" indent="-609600">
              <a:lnSpc>
                <a:spcPct val="90000"/>
              </a:lnSpc>
            </a:pPr>
            <a:r>
              <a:rPr lang="en-US" altLang="en-US" b="1" dirty="0" err="1">
                <a:solidFill>
                  <a:srgbClr val="C00000"/>
                </a:solidFill>
              </a:rPr>
              <a:t>typeOf</a:t>
            </a:r>
            <a:r>
              <a:rPr lang="en-US" altLang="en-US" dirty="0"/>
              <a:t>: parse-expression </a:t>
            </a:r>
            <a:r>
              <a:rPr lang="en-US" altLang="en-US" dirty="0">
                <a:sym typeface="Symbol" panose="05050102010706020507" pitchFamily="18" charset="2"/>
              </a:rPr>
              <a:t></a:t>
            </a:r>
            <a:r>
              <a:rPr lang="en-US" altLang="en-US" dirty="0"/>
              <a:t> model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Wingdings" panose="05000000000000000000" pitchFamily="2" charset="2"/>
              </a:rPr>
              <a:t> type </a:t>
            </a:r>
          </a:p>
          <a:p>
            <a:pPr marL="1066800" lvl="1" indent="-609600">
              <a:lnSpc>
                <a:spcPct val="90000"/>
              </a:lnSpc>
            </a:pPr>
            <a:r>
              <a:rPr lang="en-US" altLang="en-US" b="1" dirty="0" err="1">
                <a:solidFill>
                  <a:srgbClr val="C00000"/>
                </a:solidFill>
                <a:sym typeface="Wingdings" panose="05000000000000000000" pitchFamily="2" charset="2"/>
              </a:rPr>
              <a:t>typeCheck</a:t>
            </a:r>
            <a:r>
              <a:rPr lang="en-US" altLang="en-US" dirty="0">
                <a:sym typeface="Wingdings" panose="05000000000000000000" pitchFamily="2" charset="2"/>
              </a:rPr>
              <a:t>: parse-expression </a:t>
            </a:r>
            <a:r>
              <a:rPr lang="en-US" altLang="en-US" dirty="0">
                <a:sym typeface="Symbol" panose="05050102010706020507" pitchFamily="18" charset="2"/>
              </a:rPr>
              <a:t></a:t>
            </a:r>
            <a:r>
              <a:rPr lang="en-US" altLang="en-US" dirty="0">
                <a:sym typeface="Wingdings" panose="05000000000000000000" pitchFamily="2" charset="2"/>
              </a:rPr>
              <a:t> model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Wingdings" panose="05000000000000000000" pitchFamily="2" charset="2"/>
              </a:rPr>
              <a:t> model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dirty="0"/>
              <a:t>We will extend the capabilities of our equational approach to allow exceptions. For example, it will be possible for a </a:t>
            </a:r>
            <a:r>
              <a:rPr lang="en-US" altLang="en-US" dirty="0" err="1"/>
              <a:t>typeCheck</a:t>
            </a:r>
            <a:r>
              <a:rPr lang="en-US" altLang="en-US" dirty="0"/>
              <a:t> equation to raise an exception when a type error is encountered. (Note that this extension is technically speaking not really needed.)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1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type</a:t>
            </a:r>
            <a:r>
              <a:rPr lang="en-US" dirty="0" err="1"/>
              <a:t>O</a:t>
            </a:r>
            <a:r>
              <a:rPr lang="en-US" cap="none" dirty="0" err="1"/>
              <a:t>f</a:t>
            </a:r>
            <a:endParaRPr lang="en-US" cap="non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 evaluation of expressions</a:t>
            </a:r>
          </a:p>
        </p:txBody>
      </p:sp>
    </p:spTree>
    <p:extLst>
      <p:ext uri="{BB962C8B-B14F-4D97-AF65-F5344CB8AC3E}">
        <p14:creationId xmlns:p14="http://schemas.microsoft.com/office/powerpoint/2010/main" val="23560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(TYPE) Values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3491" y="2015732"/>
            <a:ext cx="6571343" cy="39489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abstract evaluation of expressions involves three distinct values which can be modeled as an enumerated type.</a:t>
            </a:r>
          </a:p>
          <a:p>
            <a:r>
              <a:rPr lang="en-US" b="1" dirty="0">
                <a:solidFill>
                  <a:srgbClr val="C00000"/>
                </a:solidFill>
              </a:rPr>
              <a:t>INT</a:t>
            </a:r>
            <a:r>
              <a:rPr lang="en-US" dirty="0"/>
              <a:t> – an abstract value corresponding to all integer constants and variables that are declared to be of type int.</a:t>
            </a:r>
          </a:p>
          <a:p>
            <a:r>
              <a:rPr lang="en-US" b="1" dirty="0">
                <a:solidFill>
                  <a:srgbClr val="C00000"/>
                </a:solidFill>
              </a:rPr>
              <a:t>BOOL</a:t>
            </a:r>
            <a:r>
              <a:rPr lang="en-US" dirty="0"/>
              <a:t> – an abstract value corresponding to all Boolean constants and variables that are declared to be of type bool.</a:t>
            </a:r>
          </a:p>
          <a:p>
            <a:r>
              <a:rPr lang="en-US" b="1" dirty="0">
                <a:solidFill>
                  <a:srgbClr val="C00000"/>
                </a:solidFill>
              </a:rPr>
              <a:t>ERROR</a:t>
            </a:r>
            <a:r>
              <a:rPr lang="en-US" dirty="0"/>
              <a:t> – an abstract value that results when operations are performed on incompatible abstract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1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of Abstract expressions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3491" y="1990641"/>
            <a:ext cx="3184849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INT     </a:t>
            </a:r>
            <a:r>
              <a:rPr lang="en-US" sz="2000" dirty="0">
                <a:sym typeface="Symbol" panose="05050102010706020507" pitchFamily="18" charset="2"/>
              </a:rPr>
              <a:t></a:t>
            </a:r>
            <a:r>
              <a:rPr lang="en-US" sz="2000" dirty="0"/>
              <a:t> INT     </a:t>
            </a:r>
            <a:r>
              <a:rPr lang="en-US" sz="2000" dirty="0">
                <a:sym typeface="Symbol" panose="05050102010706020507" pitchFamily="18" charset="2"/>
              </a:rPr>
              <a:t> INT</a:t>
            </a:r>
          </a:p>
          <a:p>
            <a:endParaRPr lang="en-US" sz="2000" dirty="0">
              <a:sym typeface="Symbol" panose="05050102010706020507" pitchFamily="18" charset="2"/>
            </a:endParaRPr>
          </a:p>
          <a:p>
            <a:r>
              <a:rPr lang="en-US" sz="2000" dirty="0"/>
              <a:t>INT     </a:t>
            </a:r>
            <a:r>
              <a:rPr lang="en-US" sz="2000" dirty="0">
                <a:sym typeface="Symbol" panose="05050102010706020507" pitchFamily="18" charset="2"/>
              </a:rPr>
              <a:t></a:t>
            </a:r>
            <a:r>
              <a:rPr lang="en-US" sz="2000" dirty="0"/>
              <a:t> BOOL </a:t>
            </a:r>
            <a:r>
              <a:rPr lang="en-US" sz="2000" dirty="0">
                <a:sym typeface="Symbol" panose="05050102010706020507" pitchFamily="18" charset="2"/>
              </a:rPr>
              <a:t> ERROR</a:t>
            </a:r>
          </a:p>
          <a:p>
            <a:r>
              <a:rPr lang="en-US" sz="2000" dirty="0"/>
              <a:t>BOOL </a:t>
            </a:r>
            <a:r>
              <a:rPr lang="en-US" sz="2000" dirty="0">
                <a:sym typeface="Symbol" panose="05050102010706020507" pitchFamily="18" charset="2"/>
              </a:rPr>
              <a:t></a:t>
            </a:r>
            <a:r>
              <a:rPr lang="en-US" sz="2000" dirty="0"/>
              <a:t> INT     </a:t>
            </a:r>
            <a:r>
              <a:rPr lang="en-US" sz="2000" dirty="0">
                <a:sym typeface="Symbol" panose="05050102010706020507" pitchFamily="18" charset="2"/>
              </a:rPr>
              <a:t> ERROR</a:t>
            </a:r>
          </a:p>
          <a:p>
            <a:r>
              <a:rPr lang="en-US" sz="2000" dirty="0"/>
              <a:t>BOOL </a:t>
            </a:r>
            <a:r>
              <a:rPr lang="en-US" sz="2000" dirty="0">
                <a:sym typeface="Symbol" panose="05050102010706020507" pitchFamily="18" charset="2"/>
              </a:rPr>
              <a:t></a:t>
            </a:r>
            <a:r>
              <a:rPr lang="en-US" sz="2000" dirty="0"/>
              <a:t> BOOL </a:t>
            </a:r>
            <a:r>
              <a:rPr lang="en-US" sz="2000" dirty="0">
                <a:sym typeface="Symbol" panose="05050102010706020507" pitchFamily="18" charset="2"/>
              </a:rPr>
              <a:t> ERROR</a:t>
            </a:r>
          </a:p>
          <a:p>
            <a:endParaRPr lang="en-US" sz="2000" dirty="0"/>
          </a:p>
          <a:p>
            <a:r>
              <a:rPr lang="en-US" sz="2000" dirty="0"/>
              <a:t>INT       </a:t>
            </a:r>
            <a:r>
              <a:rPr lang="en-US" sz="2000" dirty="0">
                <a:sym typeface="Symbol" panose="05050102010706020507" pitchFamily="18" charset="2"/>
              </a:rPr>
              <a:t></a:t>
            </a:r>
            <a:r>
              <a:rPr lang="en-US" sz="2000" dirty="0"/>
              <a:t> ERROR </a:t>
            </a:r>
            <a:r>
              <a:rPr lang="en-US" sz="2000" dirty="0">
                <a:sym typeface="Symbol" panose="05050102010706020507" pitchFamily="18" charset="2"/>
              </a:rPr>
              <a:t> ERROR</a:t>
            </a:r>
          </a:p>
          <a:p>
            <a:r>
              <a:rPr lang="en-US" sz="2000" dirty="0"/>
              <a:t>ERROR </a:t>
            </a:r>
            <a:r>
              <a:rPr lang="en-US" sz="2000" dirty="0">
                <a:sym typeface="Symbol" panose="05050102010706020507" pitchFamily="18" charset="2"/>
              </a:rPr>
              <a:t></a:t>
            </a:r>
            <a:r>
              <a:rPr lang="en-US" sz="2000" dirty="0"/>
              <a:t> INT       </a:t>
            </a:r>
            <a:r>
              <a:rPr lang="en-US" sz="2000" dirty="0">
                <a:sym typeface="Symbol" panose="05050102010706020507" pitchFamily="18" charset="2"/>
              </a:rPr>
              <a:t> ERROR</a:t>
            </a:r>
          </a:p>
          <a:p>
            <a:r>
              <a:rPr lang="en-US" sz="2000" dirty="0"/>
              <a:t>BOOL   </a:t>
            </a:r>
            <a:r>
              <a:rPr lang="en-US" sz="2000" dirty="0">
                <a:sym typeface="Symbol" panose="05050102010706020507" pitchFamily="18" charset="2"/>
              </a:rPr>
              <a:t></a:t>
            </a:r>
            <a:r>
              <a:rPr lang="en-US" sz="2000" dirty="0"/>
              <a:t> ERROR </a:t>
            </a:r>
            <a:r>
              <a:rPr lang="en-US" sz="2000" dirty="0">
                <a:sym typeface="Symbol" panose="05050102010706020507" pitchFamily="18" charset="2"/>
              </a:rPr>
              <a:t> ERROR</a:t>
            </a:r>
          </a:p>
          <a:p>
            <a:r>
              <a:rPr lang="en-US" sz="2000" dirty="0"/>
              <a:t>ERROR </a:t>
            </a:r>
            <a:r>
              <a:rPr lang="en-US" sz="2000" dirty="0">
                <a:sym typeface="Symbol" panose="05050102010706020507" pitchFamily="18" charset="2"/>
              </a:rPr>
              <a:t></a:t>
            </a:r>
            <a:r>
              <a:rPr lang="en-US" sz="2000" dirty="0"/>
              <a:t> BOOL   </a:t>
            </a:r>
            <a:r>
              <a:rPr lang="en-US" sz="2000" dirty="0">
                <a:sym typeface="Symbol" panose="05050102010706020507" pitchFamily="18" charset="2"/>
              </a:rPr>
              <a:t> ERROR</a:t>
            </a:r>
          </a:p>
          <a:p>
            <a:endParaRPr lang="en-US" sz="2000" dirty="0">
              <a:sym typeface="Symbol" panose="05050102010706020507" pitchFamily="18" charset="2"/>
            </a:endParaRPr>
          </a:p>
          <a:p>
            <a:r>
              <a:rPr lang="en-US" sz="2000" dirty="0"/>
              <a:t>ERROR </a:t>
            </a:r>
            <a:r>
              <a:rPr lang="en-US" sz="2000" dirty="0">
                <a:sym typeface="Symbol" panose="05050102010706020507" pitchFamily="18" charset="2"/>
              </a:rPr>
              <a:t></a:t>
            </a:r>
            <a:r>
              <a:rPr lang="en-US" sz="2000" dirty="0"/>
              <a:t> ERROR </a:t>
            </a:r>
            <a:r>
              <a:rPr lang="en-US" sz="2000" dirty="0">
                <a:sym typeface="Symbol" panose="05050102010706020507" pitchFamily="18" charset="2"/>
              </a:rPr>
              <a:t> ERROR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87741" y="1990641"/>
            <a:ext cx="232709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INT </a:t>
            </a:r>
            <a:r>
              <a:rPr lang="en-US" sz="2000" dirty="0">
                <a:sym typeface="Symbol" panose="05050102010706020507" pitchFamily="18" charset="2"/>
              </a:rPr>
              <a:t></a:t>
            </a:r>
            <a:r>
              <a:rPr lang="en-US" sz="2000" dirty="0"/>
              <a:t> INT </a:t>
            </a:r>
            <a:r>
              <a:rPr lang="en-US" sz="2000" dirty="0">
                <a:sym typeface="Symbol" panose="05050102010706020507" pitchFamily="18" charset="2"/>
              </a:rPr>
              <a:t> INT</a:t>
            </a:r>
          </a:p>
          <a:p>
            <a:r>
              <a:rPr lang="en-US" sz="2000" dirty="0">
                <a:sym typeface="Symbol" panose="05050102010706020507" pitchFamily="18" charset="2"/>
              </a:rPr>
              <a:t>otherwise ERROR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223889" y="2060917"/>
            <a:ext cx="3812345" cy="36013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048043" y="1990641"/>
            <a:ext cx="4065563" cy="37349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43947" y="215991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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23B330-FB63-4AD4-9EDB-887BD197B9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55" y="129810"/>
            <a:ext cx="1181529" cy="162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0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48384" y="372234"/>
            <a:ext cx="2327093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INT </a:t>
            </a:r>
            <a:r>
              <a:rPr lang="en-US" sz="2000" dirty="0">
                <a:sym typeface="Symbol" panose="05050102010706020507" pitchFamily="18" charset="2"/>
              </a:rPr>
              <a:t></a:t>
            </a:r>
            <a:r>
              <a:rPr lang="en-US" sz="2000" dirty="0"/>
              <a:t> INT </a:t>
            </a:r>
            <a:r>
              <a:rPr lang="en-US" sz="2000" dirty="0">
                <a:sym typeface="Symbol" panose="05050102010706020507" pitchFamily="18" charset="2"/>
              </a:rPr>
              <a:t> INT</a:t>
            </a:r>
          </a:p>
          <a:p>
            <a:r>
              <a:rPr lang="en-US" sz="2000" dirty="0">
                <a:sym typeface="Symbol" panose="05050102010706020507" pitchFamily="18" charset="2"/>
              </a:rPr>
              <a:t>otherwise ERROR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8384" y="1269101"/>
            <a:ext cx="2327093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INT </a:t>
            </a:r>
            <a:r>
              <a:rPr lang="en-US" sz="2000" dirty="0">
                <a:sym typeface="Symbol" panose="05050102010706020507" pitchFamily="18" charset="2"/>
              </a:rPr>
              <a:t></a:t>
            </a:r>
            <a:r>
              <a:rPr lang="en-US" sz="2000" dirty="0"/>
              <a:t> INT </a:t>
            </a:r>
            <a:r>
              <a:rPr lang="en-US" sz="2000" dirty="0">
                <a:sym typeface="Symbol" panose="05050102010706020507" pitchFamily="18" charset="2"/>
              </a:rPr>
              <a:t> INT</a:t>
            </a:r>
          </a:p>
          <a:p>
            <a:r>
              <a:rPr lang="en-US" sz="2000" dirty="0">
                <a:sym typeface="Symbol" panose="05050102010706020507" pitchFamily="18" charset="2"/>
              </a:rPr>
              <a:t>otherwise ERROR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8384" y="2165968"/>
            <a:ext cx="2327093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INT </a:t>
            </a:r>
            <a:r>
              <a:rPr lang="en-US" sz="2000" dirty="0">
                <a:sym typeface="Symbol" panose="05050102010706020507" pitchFamily="18" charset="2"/>
              </a:rPr>
              <a:t></a:t>
            </a:r>
            <a:r>
              <a:rPr lang="en-US" sz="2000" dirty="0"/>
              <a:t> INT </a:t>
            </a:r>
            <a:r>
              <a:rPr lang="en-US" sz="2000" dirty="0">
                <a:sym typeface="Symbol" panose="05050102010706020507" pitchFamily="18" charset="2"/>
              </a:rPr>
              <a:t> INT</a:t>
            </a:r>
          </a:p>
          <a:p>
            <a:r>
              <a:rPr lang="en-US" sz="2000" dirty="0">
                <a:sym typeface="Symbol" panose="05050102010706020507" pitchFamily="18" charset="2"/>
              </a:rPr>
              <a:t>otherwise ERROR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48384" y="3062835"/>
            <a:ext cx="2327093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INT </a:t>
            </a:r>
            <a:r>
              <a:rPr lang="en-US" sz="2000" dirty="0">
                <a:sym typeface="Symbol" panose="05050102010706020507" pitchFamily="18" charset="2"/>
              </a:rPr>
              <a:t></a:t>
            </a:r>
            <a:r>
              <a:rPr lang="en-US" sz="2000" dirty="0"/>
              <a:t> INT </a:t>
            </a:r>
            <a:r>
              <a:rPr lang="en-US" sz="2000" dirty="0">
                <a:sym typeface="Symbol" panose="05050102010706020507" pitchFamily="18" charset="2"/>
              </a:rPr>
              <a:t> INT</a:t>
            </a:r>
          </a:p>
          <a:p>
            <a:r>
              <a:rPr lang="en-US" sz="2000" dirty="0">
                <a:sym typeface="Symbol" panose="05050102010706020507" pitchFamily="18" charset="2"/>
              </a:rPr>
              <a:t>otherwise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48384" y="3959702"/>
            <a:ext cx="2327093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INT </a:t>
            </a:r>
            <a:r>
              <a:rPr lang="en-US" sz="2000" dirty="0">
                <a:sym typeface="Symbol" panose="05050102010706020507" pitchFamily="18" charset="2"/>
              </a:rPr>
              <a:t></a:t>
            </a:r>
            <a:r>
              <a:rPr lang="en-US" sz="2000" dirty="0"/>
              <a:t> INT </a:t>
            </a:r>
            <a:r>
              <a:rPr lang="en-US" sz="2000" dirty="0">
                <a:sym typeface="Symbol" panose="05050102010706020507" pitchFamily="18" charset="2"/>
              </a:rPr>
              <a:t> INT</a:t>
            </a:r>
          </a:p>
          <a:p>
            <a:r>
              <a:rPr lang="en-US" sz="2000" dirty="0">
                <a:sym typeface="Symbol" panose="05050102010706020507" pitchFamily="18" charset="2"/>
              </a:rPr>
              <a:t>otherwise ERROR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48384" y="4856569"/>
            <a:ext cx="2327093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INT ^ INT </a:t>
            </a:r>
            <a:r>
              <a:rPr lang="en-US" sz="2000" dirty="0">
                <a:sym typeface="Symbol" panose="05050102010706020507" pitchFamily="18" charset="2"/>
              </a:rPr>
              <a:t> INT</a:t>
            </a:r>
          </a:p>
          <a:p>
            <a:r>
              <a:rPr lang="en-US" sz="2000" dirty="0">
                <a:sym typeface="Symbol" panose="05050102010706020507" pitchFamily="18" charset="2"/>
              </a:rPr>
              <a:t>otherwise ERROR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4490" y="372234"/>
            <a:ext cx="2812315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BOOL </a:t>
            </a:r>
            <a:r>
              <a:rPr lang="en-US" sz="2000" dirty="0">
                <a:sym typeface="Symbol" panose="05050102010706020507" pitchFamily="18" charset="2"/>
              </a:rPr>
              <a:t></a:t>
            </a:r>
            <a:r>
              <a:rPr lang="en-US" sz="2000" dirty="0"/>
              <a:t> BOOL </a:t>
            </a:r>
            <a:r>
              <a:rPr lang="en-US" sz="2000" dirty="0">
                <a:sym typeface="Symbol" panose="05050102010706020507" pitchFamily="18" charset="2"/>
              </a:rPr>
              <a:t> BOOL</a:t>
            </a:r>
          </a:p>
          <a:p>
            <a:r>
              <a:rPr lang="en-US" sz="2000" dirty="0">
                <a:sym typeface="Symbol" panose="05050102010706020507" pitchFamily="18" charset="2"/>
              </a:rPr>
              <a:t>otherwise ERROR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4490" y="1269101"/>
            <a:ext cx="2812315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BOOL </a:t>
            </a:r>
            <a:r>
              <a:rPr lang="en-US" sz="2000" dirty="0">
                <a:sym typeface="Symbol" panose="05050102010706020507" pitchFamily="18" charset="2"/>
              </a:rPr>
              <a:t></a:t>
            </a:r>
            <a:r>
              <a:rPr lang="en-US" sz="2000" dirty="0"/>
              <a:t> BOOL </a:t>
            </a:r>
            <a:r>
              <a:rPr lang="en-US" sz="2000" dirty="0">
                <a:sym typeface="Symbol" panose="05050102010706020507" pitchFamily="18" charset="2"/>
              </a:rPr>
              <a:t> BOOL</a:t>
            </a:r>
          </a:p>
          <a:p>
            <a:r>
              <a:rPr lang="en-US" sz="2000" dirty="0">
                <a:sym typeface="Symbol" panose="05050102010706020507" pitchFamily="18" charset="2"/>
              </a:rPr>
              <a:t>otherwise ERROR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4491" y="2165968"/>
            <a:ext cx="2812315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</a:t>
            </a:r>
            <a:r>
              <a:rPr lang="en-US" sz="2000" dirty="0"/>
              <a:t>BOOL </a:t>
            </a:r>
            <a:r>
              <a:rPr lang="en-US" sz="2000" dirty="0">
                <a:sym typeface="Symbol" panose="05050102010706020507" pitchFamily="18" charset="2"/>
              </a:rPr>
              <a:t> BOOL</a:t>
            </a:r>
          </a:p>
          <a:p>
            <a:r>
              <a:rPr lang="en-US" sz="2000" dirty="0">
                <a:sym typeface="Symbol" panose="05050102010706020507" pitchFamily="18" charset="2"/>
              </a:rPr>
              <a:t>otherwise ERROR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36440" y="372234"/>
            <a:ext cx="2812315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INT </a:t>
            </a:r>
            <a:r>
              <a:rPr lang="en-US" sz="2000" dirty="0">
                <a:sym typeface="Symbol" panose="05050102010706020507" pitchFamily="18" charset="2"/>
              </a:rPr>
              <a:t> INT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 BOOL</a:t>
            </a:r>
          </a:p>
          <a:p>
            <a:r>
              <a:rPr lang="en-US" sz="2000" dirty="0">
                <a:sym typeface="Symbol" panose="05050102010706020507" pitchFamily="18" charset="2"/>
              </a:rPr>
              <a:t>otherwise ERROR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6440" y="1269101"/>
            <a:ext cx="2812315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INT </a:t>
            </a:r>
            <a:r>
              <a:rPr lang="en-US" sz="2000" dirty="0">
                <a:sym typeface="Symbol" panose="05050102010706020507" pitchFamily="18" charset="2"/>
              </a:rPr>
              <a:t></a:t>
            </a:r>
            <a:r>
              <a:rPr lang="en-US" sz="2000" dirty="0"/>
              <a:t> INT </a:t>
            </a:r>
            <a:r>
              <a:rPr lang="en-US" sz="2000" dirty="0">
                <a:sym typeface="Symbol" panose="05050102010706020507" pitchFamily="18" charset="2"/>
              </a:rPr>
              <a:t> BOOL</a:t>
            </a:r>
          </a:p>
          <a:p>
            <a:r>
              <a:rPr lang="en-US" sz="2000" dirty="0">
                <a:sym typeface="Symbol" panose="05050102010706020507" pitchFamily="18" charset="2"/>
              </a:rPr>
              <a:t>otherwise ERROR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36440" y="2165968"/>
            <a:ext cx="2812315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INT </a:t>
            </a:r>
            <a:r>
              <a:rPr lang="en-US" sz="2000" dirty="0">
                <a:sym typeface="Symbol" panose="05050102010706020507" pitchFamily="18" charset="2"/>
              </a:rPr>
              <a:t></a:t>
            </a:r>
            <a:r>
              <a:rPr lang="en-US" sz="2000" dirty="0"/>
              <a:t> INT </a:t>
            </a:r>
            <a:r>
              <a:rPr lang="en-US" sz="2000" dirty="0">
                <a:sym typeface="Symbol" panose="05050102010706020507" pitchFamily="18" charset="2"/>
              </a:rPr>
              <a:t> BOOL</a:t>
            </a:r>
          </a:p>
          <a:p>
            <a:r>
              <a:rPr lang="en-US" sz="2000" dirty="0">
                <a:sym typeface="Symbol" panose="05050102010706020507" pitchFamily="18" charset="2"/>
              </a:rPr>
              <a:t>otherwise ERROR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36440" y="3062835"/>
            <a:ext cx="2812315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INT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INT </a:t>
            </a:r>
            <a:r>
              <a:rPr lang="en-US" sz="2000" dirty="0">
                <a:sym typeface="Symbol" panose="05050102010706020507" pitchFamily="18" charset="2"/>
              </a:rPr>
              <a:t> BOOL</a:t>
            </a:r>
          </a:p>
          <a:p>
            <a:r>
              <a:rPr lang="en-US" sz="2000" dirty="0">
                <a:sym typeface="Symbol" panose="05050102010706020507" pitchFamily="18" charset="2"/>
              </a:rPr>
              <a:t>otherwise ERROR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1511" y="4184672"/>
            <a:ext cx="4509578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 </a:t>
            </a:r>
            <a:r>
              <a:rPr lang="en-US" sz="2000" dirty="0">
                <a:sym typeface="Symbol" panose="05050102010706020507" pitchFamily="18" charset="2"/>
              </a:rPr>
              <a:t></a:t>
            </a:r>
            <a:r>
              <a:rPr lang="en-US" sz="2000" dirty="0"/>
              <a:t> T </a:t>
            </a:r>
            <a:r>
              <a:rPr lang="en-US" sz="2000" dirty="0">
                <a:sym typeface="Symbol" panose="05050102010706020507" pitchFamily="18" charset="2"/>
              </a:rPr>
              <a:t> BOOL if T  ERROR</a:t>
            </a:r>
          </a:p>
          <a:p>
            <a:r>
              <a:rPr lang="en-US" sz="2000" dirty="0">
                <a:sym typeface="Symbol" panose="05050102010706020507" pitchFamily="18" charset="2"/>
              </a:rPr>
              <a:t>otherwise ERROR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1511" y="4978666"/>
            <a:ext cx="4509578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 </a:t>
            </a:r>
            <a:r>
              <a:rPr lang="en-US" sz="2000" dirty="0">
                <a:sym typeface="Symbol" panose="05050102010706020507" pitchFamily="18" charset="2"/>
              </a:rPr>
              <a:t></a:t>
            </a:r>
            <a:r>
              <a:rPr lang="en-US" sz="2000" dirty="0"/>
              <a:t> T </a:t>
            </a:r>
            <a:r>
              <a:rPr lang="en-US" sz="2000" dirty="0">
                <a:sym typeface="Symbol" panose="05050102010706020507" pitchFamily="18" charset="2"/>
              </a:rPr>
              <a:t> BOOL if T  ERROR</a:t>
            </a:r>
          </a:p>
          <a:p>
            <a:r>
              <a:rPr lang="en-US" sz="2000" dirty="0">
                <a:sym typeface="Symbol" panose="05050102010706020507" pitchFamily="18" charset="2"/>
              </a:rPr>
              <a:t>otherwise ERROR</a:t>
            </a:r>
          </a:p>
        </p:txBody>
      </p:sp>
    </p:spTree>
    <p:extLst>
      <p:ext uri="{BB962C8B-B14F-4D97-AF65-F5344CB8AC3E}">
        <p14:creationId xmlns:p14="http://schemas.microsoft.com/office/powerpoint/2010/main" val="240922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0429" y="2249586"/>
            <a:ext cx="3997466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expr   ::= expr + term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term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term   ::= term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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factor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factor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factor ::=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integer_value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boolean_value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id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( expr )</a:t>
            </a:r>
          </a:p>
        </p:txBody>
      </p:sp>
    </p:spTree>
    <p:extLst>
      <p:ext uri="{BB962C8B-B14F-4D97-AF65-F5344CB8AC3E}">
        <p14:creationId xmlns:p14="http://schemas.microsoft.com/office/powerpoint/2010/main" val="3299808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30429" y="1076241"/>
            <a:ext cx="399746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expr   ::= expr + term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term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9336" y="315589"/>
            <a:ext cx="4579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typeOf</a:t>
            </a:r>
            <a:r>
              <a:rPr lang="en-US" sz="2000" dirty="0"/>
              <a:t>: </a:t>
            </a:r>
            <a:r>
              <a:rPr lang="en-US" sz="2000" dirty="0" err="1"/>
              <a:t>parse_expression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 model  type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405174" y="2370967"/>
            <a:ext cx="6840609" cy="34778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[[ expr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term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]], m) =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let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t1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(expr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,m)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t2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(term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,m)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if t1 = t2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andalso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t1 = INT then INT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else ERROR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[[ term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]], m)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(term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,m)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62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30429" y="1076241"/>
            <a:ext cx="399746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term   ::= term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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factor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factor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9336" y="315589"/>
            <a:ext cx="4579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typeOf</a:t>
            </a:r>
            <a:r>
              <a:rPr lang="en-US" sz="2000" dirty="0"/>
              <a:t>: </a:t>
            </a:r>
            <a:r>
              <a:rPr lang="en-US" sz="2000" dirty="0" err="1"/>
              <a:t>parse_expression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 model  type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405175" y="2370967"/>
            <a:ext cx="7160935" cy="34778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[[ term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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factor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]], m) =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let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t1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(expr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,m)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t2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(term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,m)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if t1 = t2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andalso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t1 = INT then INT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else ERROR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[[ factor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]], m)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(factor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,m)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93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12126</TotalTime>
  <Words>722</Words>
  <Application>Microsoft Office PowerPoint</Application>
  <PresentationFormat>On-screen Show (4:3)</PresentationFormat>
  <Paragraphs>161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Symbol</vt:lpstr>
      <vt:lpstr>Courier New</vt:lpstr>
      <vt:lpstr>Wingdings</vt:lpstr>
      <vt:lpstr>Gallery</vt:lpstr>
      <vt:lpstr>A Denotational-Style Type-checker</vt:lpstr>
      <vt:lpstr>Overview</vt:lpstr>
      <vt:lpstr>typeOf</vt:lpstr>
      <vt:lpstr>Abstract (TYPE) Values</vt:lpstr>
      <vt:lpstr>Semantics of Abstract expressions</vt:lpstr>
      <vt:lpstr>PowerPoint Presentation</vt:lpstr>
      <vt:lpstr>Example</vt:lpstr>
      <vt:lpstr>PowerPoint Presentation</vt:lpstr>
      <vt:lpstr>PowerPoint Presentation</vt:lpstr>
      <vt:lpstr>PowerPoint Presentation</vt:lpstr>
      <vt:lpstr>typeCheck</vt:lpstr>
      <vt:lpstr>Abstract State Values</vt:lpstr>
      <vt:lpstr>Example</vt:lpstr>
      <vt:lpstr>PowerPoint Presentation</vt:lpstr>
      <vt:lpstr>PowerPoint Presentation</vt:lpstr>
      <vt:lpstr>PowerPoint Presentation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424</cp:revision>
  <dcterms:created xsi:type="dcterms:W3CDTF">2012-08-22T13:17:44Z</dcterms:created>
  <dcterms:modified xsi:type="dcterms:W3CDTF">2018-03-01T13:57:11Z</dcterms:modified>
</cp:coreProperties>
</file>