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4"/>
  </p:notesMasterIdLst>
  <p:handoutMasterIdLst>
    <p:handoutMasterId r:id="rId25"/>
  </p:handoutMasterIdLst>
  <p:sldIdLst>
    <p:sldId id="357" r:id="rId2"/>
    <p:sldId id="363" r:id="rId3"/>
    <p:sldId id="365" r:id="rId4"/>
    <p:sldId id="366" r:id="rId5"/>
    <p:sldId id="367" r:id="rId6"/>
    <p:sldId id="369" r:id="rId7"/>
    <p:sldId id="368" r:id="rId8"/>
    <p:sldId id="370" r:id="rId9"/>
    <p:sldId id="371" r:id="rId10"/>
    <p:sldId id="361" r:id="rId11"/>
    <p:sldId id="373" r:id="rId12"/>
    <p:sldId id="372" r:id="rId13"/>
    <p:sldId id="374" r:id="rId14"/>
    <p:sldId id="362" r:id="rId15"/>
    <p:sldId id="364" r:id="rId16"/>
    <p:sldId id="358" r:id="rId17"/>
    <p:sldId id="360" r:id="rId18"/>
    <p:sldId id="359" r:id="rId19"/>
    <p:sldId id="376" r:id="rId20"/>
    <p:sldId id="377" r:id="rId21"/>
    <p:sldId id="378" r:id="rId22"/>
    <p:sldId id="27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4" y="344803"/>
            <a:ext cx="6246056" cy="24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16" y="2015733"/>
            <a:ext cx="8033088" cy="3988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Non-interference for programs essentially means that a variation of confidential (high) input does not cause a variation of public (low) output.</a:t>
            </a:r>
          </a:p>
          <a:p>
            <a:r>
              <a:rPr lang="en-US" dirty="0"/>
              <a:t>Here we partition a program state into its high and low variables.</a:t>
            </a:r>
          </a:p>
          <a:p>
            <a:pPr marL="0" indent="0" algn="ctr">
              <a:buNone/>
            </a:pPr>
            <a:r>
              <a:rPr lang="en-US" dirty="0"/>
              <a:t>m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( </a:t>
            </a:r>
            <a:r>
              <a:rPr lang="en-US" dirty="0" err="1"/>
              <a:t>m</a:t>
            </a:r>
            <a:r>
              <a:rPr lang="en-US" baseline="-25000" dirty="0" err="1"/>
              <a:t>h</a:t>
            </a:r>
            <a:r>
              <a:rPr lang="en-US" dirty="0"/>
              <a:t>, m</a:t>
            </a:r>
            <a:r>
              <a:rPr lang="en-US" baseline="-25000" dirty="0"/>
              <a:t>l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( (</a:t>
            </a:r>
            <a:r>
              <a:rPr lang="en-US" dirty="0" err="1"/>
              <a:t>env</a:t>
            </a:r>
            <a:r>
              <a:rPr lang="en-US" baseline="-25000" dirty="0" err="1"/>
              <a:t>h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h</a:t>
            </a:r>
            <a:r>
              <a:rPr lang="en-US" dirty="0"/>
              <a:t>), (</a:t>
            </a:r>
            <a:r>
              <a:rPr lang="en-US" dirty="0" err="1"/>
              <a:t>env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) )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security-model</a:t>
            </a:r>
            <a:r>
              <a:rPr lang="en-US" dirty="0"/>
              <a:t> to denote the type of tuples of the form ( </a:t>
            </a:r>
            <a:r>
              <a:rPr lang="en-US" dirty="0" err="1"/>
              <a:t>m</a:t>
            </a:r>
            <a:r>
              <a:rPr lang="en-US" baseline="-25000" dirty="0" err="1"/>
              <a:t>h</a:t>
            </a:r>
            <a:r>
              <a:rPr lang="en-US" dirty="0"/>
              <a:t>, m</a:t>
            </a:r>
            <a:r>
              <a:rPr lang="en-US" baseline="-25000" dirty="0"/>
              <a:t>l</a:t>
            </a:r>
            <a:r>
              <a:rPr lang="en-US" dirty="0"/>
              <a:t> ).</a:t>
            </a:r>
          </a:p>
          <a:p>
            <a:r>
              <a:rPr lang="en-US" dirty="0"/>
              <a:t>A program is executed with respect to an initial state m : security-model and either</a:t>
            </a:r>
          </a:p>
          <a:p>
            <a:pPr lvl="1"/>
            <a:r>
              <a:rPr lang="en-US" dirty="0"/>
              <a:t>terminates producing an output state m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 : security-model, or</a:t>
            </a:r>
          </a:p>
          <a:p>
            <a:pPr lvl="1"/>
            <a:r>
              <a:rPr lang="en-US" dirty="0"/>
              <a:t>diverges </a:t>
            </a:r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baseline="-25000" dirty="0">
                <a:sym typeface="Symbol" panose="05050102010706020507" pitchFamily="18" charset="2"/>
              </a:rPr>
              <a:t>l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an </a:t>
            </a:r>
            <a:r>
              <a:rPr lang="en-US" dirty="0">
                <a:solidFill>
                  <a:srgbClr val="C00000"/>
                </a:solidFill>
              </a:rPr>
              <a:t>equivalence relation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baseline="-25000" dirty="0">
                <a:sym typeface="Symbol" panose="05050102010706020507" pitchFamily="18" charset="2"/>
              </a:rPr>
              <a:t>L</a:t>
            </a:r>
            <a:r>
              <a:rPr lang="en-US" dirty="0"/>
              <a:t> which says that two program states are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baseline="-25000" dirty="0">
                <a:sym typeface="Symbol" panose="05050102010706020507" pitchFamily="18" charset="2"/>
              </a:rPr>
              <a:t>L</a:t>
            </a:r>
            <a:r>
              <a:rPr lang="en-US" dirty="0"/>
              <a:t> equivalent whenever they agree on their low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	( </a:t>
            </a:r>
            <a:r>
              <a:rPr lang="en-US" dirty="0" err="1"/>
              <a:t>m</a:t>
            </a:r>
            <a:r>
              <a:rPr lang="en-US" baseline="-25000" dirty="0" err="1"/>
              <a:t>h</a:t>
            </a:r>
            <a:r>
              <a:rPr lang="en-US" dirty="0"/>
              <a:t>, m</a:t>
            </a:r>
            <a:r>
              <a:rPr lang="en-US" baseline="-25000" dirty="0"/>
              <a:t>l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baseline="-25000" dirty="0">
                <a:sym typeface="Symbol" panose="05050102010706020507" pitchFamily="18" charset="2"/>
              </a:rPr>
              <a:t>L</a:t>
            </a:r>
            <a:r>
              <a:rPr lang="en-US" dirty="0"/>
              <a:t> ( </a:t>
            </a:r>
            <a:r>
              <a:rPr lang="en-US" dirty="0" err="1"/>
              <a:t>m</a:t>
            </a:r>
            <a:r>
              <a:rPr lang="en-US" dirty="0" err="1">
                <a:sym typeface="Symbol" panose="05050102010706020507" pitchFamily="18" charset="2"/>
              </a:rPr>
              <a:t></a:t>
            </a:r>
            <a:r>
              <a:rPr lang="en-US" baseline="-25000" dirty="0" err="1"/>
              <a:t>h</a:t>
            </a:r>
            <a:r>
              <a:rPr lang="en-US" dirty="0"/>
              <a:t>, </a:t>
            </a:r>
            <a:r>
              <a:rPr lang="en-US" dirty="0" err="1"/>
              <a:t>m</a:t>
            </a:r>
            <a:r>
              <a:rPr lang="en-US" dirty="0" err="1">
                <a:sym typeface="Symbol" panose="05050102010706020507" pitchFamily="18" charset="2"/>
              </a:rPr>
              <a:t></a:t>
            </a:r>
            <a:r>
              <a:rPr lang="en-US" baseline="-25000" dirty="0" err="1"/>
              <a:t>l</a:t>
            </a:r>
            <a:r>
              <a:rPr lang="en-US" dirty="0"/>
              <a:t> )  </a:t>
            </a:r>
            <a:r>
              <a:rPr lang="en-US" dirty="0" err="1"/>
              <a:t>iff</a:t>
            </a:r>
            <a:r>
              <a:rPr lang="en-US" dirty="0"/>
              <a:t> m</a:t>
            </a:r>
            <a:r>
              <a:rPr lang="en-US" baseline="-25000" dirty="0"/>
              <a:t>l 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>
                <a:sym typeface="Symbol" panose="05050102010706020507" pitchFamily="18" charset="2"/>
              </a:rPr>
              <a:t></a:t>
            </a:r>
            <a:r>
              <a:rPr lang="en-US" baseline="-25000" dirty="0" err="1"/>
              <a:t>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591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7069330" cy="38024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observational power of an attacker </a:t>
            </a:r>
            <a:r>
              <a:rPr lang="en-US" dirty="0"/>
              <a:t>can be characterized by a relation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baseline="-25000" dirty="0"/>
              <a:t>L</a:t>
            </a:r>
            <a:r>
              <a:rPr lang="en-US" dirty="0"/>
              <a:t> on behaviors.</a:t>
            </a:r>
          </a:p>
          <a:p>
            <a:r>
              <a:rPr lang="en-US" dirty="0"/>
              <a:t>Two behaviors are related by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baseline="-25000" dirty="0"/>
              <a:t>L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they are indistinguishable to the attacker.</a:t>
            </a:r>
          </a:p>
          <a:p>
            <a:r>
              <a:rPr lang="en-US" dirty="0"/>
              <a:t>The relation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baseline="-25000" dirty="0"/>
              <a:t>L</a:t>
            </a:r>
            <a:r>
              <a:rPr lang="en-US" dirty="0"/>
              <a:t> is said to reflect the low view of the system.</a:t>
            </a:r>
          </a:p>
          <a:p>
            <a:r>
              <a:rPr lang="en-US" dirty="0"/>
              <a:t>The relation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baseline="-25000" dirty="0"/>
              <a:t>L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always symmetric</a:t>
            </a:r>
          </a:p>
          <a:p>
            <a:pPr lvl="1"/>
            <a:r>
              <a:rPr lang="en-US" dirty="0"/>
              <a:t>always reflexive</a:t>
            </a:r>
          </a:p>
          <a:p>
            <a:pPr lvl="1"/>
            <a:r>
              <a:rPr lang="en-US" dirty="0"/>
              <a:t>sometimes transitive</a:t>
            </a:r>
          </a:p>
        </p:txBody>
      </p:sp>
    </p:spTree>
    <p:extLst>
      <p:ext uri="{BB962C8B-B14F-4D97-AF65-F5344CB8AC3E}">
        <p14:creationId xmlns:p14="http://schemas.microsoft.com/office/powerpoint/2010/main" val="34641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358" y="752559"/>
            <a:ext cx="640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a given security-model, noninterference is formalized as</a:t>
            </a:r>
          </a:p>
          <a:p>
            <a:r>
              <a:rPr lang="en-US" sz="2000" dirty="0"/>
              <a:t>Follows.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566" y="1917813"/>
            <a:ext cx="7159896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A program p is secure </a:t>
            </a:r>
            <a:r>
              <a:rPr lang="en-US" sz="2000" dirty="0" err="1"/>
              <a:t>iff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Symbol" panose="05050102010706020507" pitchFamily="18" charset="2"/>
              </a:rPr>
              <a:t>	m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 m</a:t>
            </a:r>
            <a:r>
              <a:rPr lang="en-US" sz="2000" baseline="-25000" dirty="0">
                <a:sym typeface="Symbol" panose="05050102010706020507" pitchFamily="18" charset="2"/>
              </a:rPr>
              <a:t></a:t>
            </a:r>
            <a:r>
              <a:rPr lang="en-US" sz="2000" dirty="0">
                <a:sym typeface="Symbol" panose="05050102010706020507" pitchFamily="18" charset="2"/>
              </a:rPr>
              <a:t> security-model  m</a:t>
            </a:r>
            <a:r>
              <a:rPr lang="en-US" sz="2000" baseline="-25000" dirty="0">
                <a:sym typeface="Symbol" panose="05050102010706020507" pitchFamily="18" charset="2"/>
              </a:rPr>
              <a:t> </a:t>
            </a:r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baseline="-25000" dirty="0">
                <a:sym typeface="Symbol" panose="05050102010706020507" pitchFamily="18" charset="2"/>
              </a:rPr>
              <a:t>L </a:t>
            </a:r>
            <a:r>
              <a:rPr lang="en-US" sz="2000" dirty="0">
                <a:sym typeface="Symbol" panose="05050102010706020507" pitchFamily="18" charset="2"/>
              </a:rPr>
              <a:t>m</a:t>
            </a:r>
            <a:r>
              <a:rPr lang="en-US" sz="2000" baseline="-25000" dirty="0">
                <a:sym typeface="Symbol" panose="05050102010706020507" pitchFamily="18" charset="2"/>
              </a:rPr>
              <a:t></a:t>
            </a:r>
            <a:r>
              <a:rPr lang="en-US" sz="2000" dirty="0">
                <a:sym typeface="Symbol" panose="05050102010706020507" pitchFamily="18" charset="2"/>
              </a:rPr>
              <a:t>  M( p, m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 ) </a:t>
            </a:r>
            <a:r>
              <a:rPr lang="en-US" sz="2000" baseline="-25000" dirty="0"/>
              <a:t>L</a:t>
            </a:r>
            <a:r>
              <a:rPr lang="en-US" sz="2000" dirty="0">
                <a:sym typeface="Symbol" panose="05050102010706020507" pitchFamily="18" charset="2"/>
              </a:rPr>
              <a:t> M(p, m</a:t>
            </a:r>
            <a:r>
              <a:rPr lang="en-US" sz="2000" baseline="-25000" dirty="0">
                <a:sym typeface="Symbol" panose="05050102010706020507" pitchFamily="18" charset="2"/>
              </a:rPr>
              <a:t>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62358" y="4070295"/>
            <a:ext cx="6507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is to say,</a:t>
            </a:r>
          </a:p>
          <a:p>
            <a:endParaRPr lang="en-US" sz="2000" dirty="0"/>
          </a:p>
          <a:p>
            <a:r>
              <a:rPr lang="en-US" sz="2000" dirty="0"/>
              <a:t>	“if two input states share the same low values, then the 	behaviors of a program executed on these states are 	indistinguishable by the attacker.”</a:t>
            </a:r>
          </a:p>
        </p:txBody>
      </p:sp>
    </p:spTree>
    <p:extLst>
      <p:ext uri="{BB962C8B-B14F-4D97-AF65-F5344CB8AC3E}">
        <p14:creationId xmlns:p14="http://schemas.microsoft.com/office/powerpoint/2010/main" val="35992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Security Type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5187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1" y="2015733"/>
            <a:ext cx="7841182" cy="37862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Practical methods for controlling information flow have eluded researchers for some time.</a:t>
            </a:r>
          </a:p>
          <a:p>
            <a:r>
              <a:rPr lang="en-US" dirty="0"/>
              <a:t>A promising approach to the analysis of information flow is based on analysis techniques that have been developed for standard type systems.</a:t>
            </a:r>
          </a:p>
          <a:p>
            <a:r>
              <a:rPr lang="en-US" dirty="0"/>
              <a:t>In this approach, the </a:t>
            </a:r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of data is viewed as a </a:t>
            </a:r>
            <a:r>
              <a:rPr lang="en-US" dirty="0">
                <a:solidFill>
                  <a:srgbClr val="C00000"/>
                </a:solidFill>
              </a:rPr>
              <a:t>security-type</a:t>
            </a:r>
            <a:r>
              <a:rPr lang="en-US" dirty="0"/>
              <a:t>.</a:t>
            </a:r>
          </a:p>
          <a:p>
            <a:r>
              <a:rPr lang="en-US" dirty="0"/>
              <a:t>Program variables (and other constructs) can be annotated with desired security-types.</a:t>
            </a:r>
          </a:p>
          <a:p>
            <a:pPr lvl="1"/>
            <a:r>
              <a:rPr lang="en-US" dirty="0"/>
              <a:t>collectively, the security annotations embody a confidentiality policy</a:t>
            </a:r>
          </a:p>
          <a:p>
            <a:pPr lvl="1"/>
            <a:r>
              <a:rPr lang="en-US" dirty="0"/>
              <a:t>typically, these security policies are then enforced by compile-time type checking</a:t>
            </a:r>
          </a:p>
          <a:p>
            <a:r>
              <a:rPr lang="en-US" dirty="0"/>
              <a:t>A language supporting such constructs is a </a:t>
            </a:r>
            <a:r>
              <a:rPr lang="en-US" dirty="0">
                <a:solidFill>
                  <a:srgbClr val="C00000"/>
                </a:solidFill>
              </a:rPr>
              <a:t>security-typed 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Security-Type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834661" cy="3899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security-type system</a:t>
            </a:r>
            <a:r>
              <a:rPr lang="en-US" dirty="0"/>
              <a:t> is a collection of typing rules that describe what security type is assigned to a program (or expression).</a:t>
            </a:r>
          </a:p>
          <a:p>
            <a:r>
              <a:rPr lang="en-US" dirty="0"/>
              <a:t>We write </a:t>
            </a:r>
            <a:r>
              <a:rPr lang="en-US" dirty="0">
                <a:solidFill>
                  <a:srgbClr val="C00000"/>
                </a:solidFill>
              </a:rPr>
              <a:t>    expr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 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 to mean that expression expr has type </a:t>
            </a:r>
            <a:r>
              <a:rPr lang="en-US" dirty="0">
                <a:sym typeface="Symbol" panose="05050102010706020507" pitchFamily="18" charset="2"/>
              </a:rPr>
              <a:t></a:t>
            </a:r>
            <a:r>
              <a:rPr lang="en-US" dirty="0"/>
              <a:t> according to the typing rules.</a:t>
            </a:r>
          </a:p>
          <a:p>
            <a:pPr lvl="1"/>
            <a:r>
              <a:rPr lang="en-US" dirty="0"/>
              <a:t>This assertion is known as a typing judgement.</a:t>
            </a:r>
          </a:p>
          <a:p>
            <a:r>
              <a:rPr lang="en-US" dirty="0"/>
              <a:t>The judgement</a:t>
            </a:r>
            <a:r>
              <a:rPr lang="en-US" dirty="0">
                <a:solidFill>
                  <a:srgbClr val="C00000"/>
                </a:solidFill>
              </a:rPr>
              <a:t> [pc]     C</a:t>
            </a:r>
            <a:r>
              <a:rPr lang="en-US" dirty="0"/>
              <a:t> means that the program C is </a:t>
            </a:r>
            <a:r>
              <a:rPr lang="en-US" dirty="0" err="1"/>
              <a:t>typeable</a:t>
            </a:r>
            <a:r>
              <a:rPr lang="en-US" dirty="0"/>
              <a:t> (i.e., can be given a type) in the security context pc.</a:t>
            </a:r>
          </a:p>
          <a:p>
            <a:pPr lvl="1"/>
            <a:r>
              <a:rPr lang="en-US" dirty="0"/>
              <a:t>In the example we will be looking at, the security context is just the program counter label pc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2670372" y="320444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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3761448" y="431979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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Language-Based Information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490" y="2079653"/>
            <a:ext cx="678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consider security-based analysis for a small programming language whose </a:t>
            </a:r>
            <a:r>
              <a:rPr lang="en-US" sz="2000" dirty="0">
                <a:solidFill>
                  <a:srgbClr val="C00000"/>
                </a:solidFill>
              </a:rPr>
              <a:t>abstract syntax</a:t>
            </a:r>
            <a:r>
              <a:rPr lang="en-US" sz="2000" dirty="0"/>
              <a:t> is given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0105" y="2951882"/>
            <a:ext cx="613811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   ::= skip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C1 ; C2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C1 else C2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while expr do 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::= l // low sensitivity 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h // high sensitivity 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::= total function</a:t>
            </a:r>
          </a:p>
        </p:txBody>
      </p:sp>
    </p:spTree>
    <p:extLst>
      <p:ext uri="{BB962C8B-B14F-4D97-AF65-F5344CB8AC3E}">
        <p14:creationId xmlns:p14="http://schemas.microsoft.com/office/powerpoint/2010/main" val="33352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48357" y="1762262"/>
            <a:ext cx="1772156" cy="369332"/>
            <a:chOff x="2152481" y="1866356"/>
            <a:chExt cx="1772156" cy="369332"/>
          </a:xfrm>
        </p:grpSpPr>
        <p:sp>
          <p:nvSpPr>
            <p:cNvPr id="4" name="TextBox 3"/>
            <p:cNvSpPr txBox="1"/>
            <p:nvPr/>
          </p:nvSpPr>
          <p:spPr>
            <a:xfrm rot="5400000">
              <a:off x="2362874" y="186925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21820" y="1866356"/>
              <a:ext cx="117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 : high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52481" y="1866356"/>
              <a:ext cx="17721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48357" y="4474893"/>
            <a:ext cx="1772156" cy="757756"/>
            <a:chOff x="4991436" y="1497024"/>
            <a:chExt cx="1772156" cy="757756"/>
          </a:xfrm>
        </p:grpSpPr>
        <p:sp>
          <p:nvSpPr>
            <p:cNvPr id="8" name="TextBox 7"/>
            <p:cNvSpPr txBox="1"/>
            <p:nvPr/>
          </p:nvSpPr>
          <p:spPr>
            <a:xfrm rot="5400000">
              <a:off x="5201829" y="188835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0775" y="1885448"/>
              <a:ext cx="1105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 : low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991436" y="1885448"/>
              <a:ext cx="17721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14036" y="1497024"/>
              <a:ext cx="152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</a:t>
              </a:r>
              <a:r>
                <a:rPr lang="en-US" dirty="0">
                  <a:sym typeface="Symbol" panose="05050102010706020507" pitchFamily="18" charset="2"/>
                </a:rPr>
                <a:t></a:t>
              </a:r>
              <a:r>
                <a:rPr lang="en-US" dirty="0"/>
                <a:t> </a:t>
              </a:r>
              <a:r>
                <a:rPr lang="en-US" dirty="0" err="1"/>
                <a:t>Vars</a:t>
              </a:r>
              <a:r>
                <a:rPr lang="en-US" dirty="0"/>
                <a:t>(expr)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29990" y="552145"/>
            <a:ext cx="69234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Any expression (including constants and variables) can have type high (i.e., typing an expression as high is conservatively safe).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9990" y="2929317"/>
            <a:ext cx="6748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expression can have type low only if it does not contain high variables.</a:t>
            </a:r>
          </a:p>
        </p:txBody>
      </p:sp>
    </p:spTree>
    <p:extLst>
      <p:ext uri="{BB962C8B-B14F-4D97-AF65-F5344CB8AC3E}">
        <p14:creationId xmlns:p14="http://schemas.microsoft.com/office/powerpoint/2010/main" val="2933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55881" y="2991061"/>
            <a:ext cx="1772156" cy="369332"/>
            <a:chOff x="3765954" y="1447800"/>
            <a:chExt cx="1772156" cy="369332"/>
          </a:xfrm>
        </p:grpSpPr>
        <p:sp>
          <p:nvSpPr>
            <p:cNvPr id="8" name="TextBox 7"/>
            <p:cNvSpPr txBox="1"/>
            <p:nvPr/>
          </p:nvSpPr>
          <p:spPr>
            <a:xfrm rot="5400000">
              <a:off x="4298890" y="145070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1447800"/>
              <a:ext cx="162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h := expr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65954" y="1466892"/>
              <a:ext cx="17721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255881" y="4800936"/>
            <a:ext cx="1772156" cy="720907"/>
            <a:chOff x="3255881" y="4800936"/>
            <a:chExt cx="1772156" cy="720907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3829277" y="515541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95207" y="5152511"/>
              <a:ext cx="173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[low]      l := expr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255881" y="5171603"/>
              <a:ext cx="17721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5400000">
              <a:off x="3415511" y="481846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0184" y="4800936"/>
              <a:ext cx="1105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 : low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 rot="5400000">
            <a:off x="4137277" y="1352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8674" y="133659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pc</a:t>
            </a:r>
            <a:r>
              <a:rPr lang="en-US" dirty="0"/>
              <a:t>]      skip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351070" y="1336599"/>
            <a:ext cx="1902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23876" y="515100"/>
            <a:ext cx="733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command skip is typeable in any </a:t>
            </a:r>
            <a:r>
              <a:rPr lang="en-US" sz="2000" dirty="0">
                <a:solidFill>
                  <a:srgbClr val="C00000"/>
                </a:solidFill>
              </a:rPr>
              <a:t>context</a:t>
            </a:r>
            <a:r>
              <a:rPr lang="en-US" sz="2000" dirty="0"/>
              <a:t> (i.e., pc high or pc low)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3876" y="2219516"/>
            <a:ext cx="6335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assignment to a high variable is </a:t>
            </a:r>
            <a:r>
              <a:rPr lang="en-US" sz="2000" dirty="0" err="1"/>
              <a:t>typeable</a:t>
            </a:r>
            <a:r>
              <a:rPr lang="en-US" sz="2000" dirty="0"/>
              <a:t> in any context.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3876" y="3731829"/>
            <a:ext cx="7178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assignment to a low variable is only </a:t>
            </a:r>
            <a:r>
              <a:rPr lang="en-US" sz="2000" dirty="0" err="1"/>
              <a:t>typeable</a:t>
            </a:r>
            <a:r>
              <a:rPr lang="en-US" sz="2000" dirty="0"/>
              <a:t> if the context is low and the expression is low.</a:t>
            </a:r>
          </a:p>
        </p:txBody>
      </p:sp>
    </p:spTree>
    <p:extLst>
      <p:ext uri="{BB962C8B-B14F-4D97-AF65-F5344CB8AC3E}">
        <p14:creationId xmlns:p14="http://schemas.microsoft.com/office/powerpoint/2010/main" val="4007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1101" y="2403334"/>
            <a:ext cx="53164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Andrei Sabelfeld and Andrew C. Myers.</a:t>
            </a:r>
          </a:p>
          <a:p>
            <a:r>
              <a:rPr lang="en-US" dirty="0"/>
              <a:t>Language-Based Information-Flow Security.</a:t>
            </a:r>
          </a:p>
          <a:p>
            <a:r>
              <a:rPr lang="en-US" dirty="0"/>
              <a:t>IEEE Journal on Selected Areas in Communications.</a:t>
            </a:r>
          </a:p>
          <a:p>
            <a:r>
              <a:rPr lang="en-US" dirty="0"/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242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59288" y="2227558"/>
            <a:ext cx="1537600" cy="369332"/>
            <a:chOff x="3349833" y="2212702"/>
            <a:chExt cx="1537600" cy="369332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3765490" y="221270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9833" y="2212702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C</a:t>
              </a:r>
              <a:r>
                <a:rPr lang="en-US" baseline="-25000" dirty="0">
                  <a:sym typeface="Symbol" panose="05050102010706020507" pitchFamily="18" charset="2"/>
                </a:rPr>
                <a:t></a:t>
              </a:r>
              <a:r>
                <a:rPr lang="en-US" dirty="0"/>
                <a:t>; C</a:t>
              </a:r>
              <a:r>
                <a:rPr lang="en-US" baseline="-25000" dirty="0">
                  <a:sym typeface="Symbol" panose="05050102010706020507" pitchFamily="18" charset="2"/>
                </a:rPr>
                <a:t></a:t>
              </a:r>
              <a:r>
                <a:rPr lang="en-US" dirty="0"/>
                <a:t>   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232554" y="2228892"/>
            <a:ext cx="255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32554" y="1825846"/>
            <a:ext cx="1101584" cy="370666"/>
            <a:chOff x="3626857" y="1858225"/>
            <a:chExt cx="1101584" cy="370666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066458" y="187574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6857" y="1858225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C</a:t>
              </a:r>
              <a:r>
                <a:rPr lang="en-US" baseline="-25000" dirty="0">
                  <a:sym typeface="Symbol" panose="05050102010706020507" pitchFamily="18" charset="2"/>
                </a:rPr>
                <a:t></a:t>
              </a:r>
              <a:endParaRPr lang="en-US" baseline="-25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43000" y="480039"/>
            <a:ext cx="709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command sequence is typeable in the context pc if the individual</a:t>
            </a:r>
          </a:p>
          <a:p>
            <a:r>
              <a:rPr lang="en-US" sz="2000" dirty="0"/>
              <a:t>commands are </a:t>
            </a:r>
            <a:r>
              <a:rPr lang="en-US" sz="2000" dirty="0" err="1"/>
              <a:t>typeable</a:t>
            </a:r>
            <a:r>
              <a:rPr lang="en-US" sz="2000" dirty="0"/>
              <a:t> in pc.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728088" y="1824512"/>
            <a:ext cx="1063112" cy="370666"/>
            <a:chOff x="3626857" y="1858225"/>
            <a:chExt cx="1063112" cy="370666"/>
          </a:xfrm>
        </p:grpSpPr>
        <p:sp>
          <p:nvSpPr>
            <p:cNvPr id="18" name="TextBox 17"/>
            <p:cNvSpPr txBox="1"/>
            <p:nvPr/>
          </p:nvSpPr>
          <p:spPr>
            <a:xfrm rot="5400000">
              <a:off x="4066458" y="187574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6857" y="1858225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C</a:t>
              </a:r>
              <a:r>
                <a:rPr lang="en-US" baseline="-25000" dirty="0">
                  <a:sym typeface="Symbol" panose="05050102010706020507" pitchFamily="18" charset="2"/>
                </a:rPr>
                <a:t>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71600" y="3505200"/>
            <a:ext cx="678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while-loop is </a:t>
            </a:r>
            <a:r>
              <a:rPr lang="en-US" sz="2000" dirty="0" err="1"/>
              <a:t>typeable</a:t>
            </a:r>
            <a:r>
              <a:rPr lang="en-US" sz="2000" dirty="0"/>
              <a:t> in the context pc if both expr and C are</a:t>
            </a:r>
          </a:p>
          <a:p>
            <a:r>
              <a:rPr lang="en-US" sz="2000" dirty="0" err="1"/>
              <a:t>typeable</a:t>
            </a:r>
            <a:r>
              <a:rPr lang="en-US" sz="2000" dirty="0"/>
              <a:t> in pc.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52800" y="4971709"/>
            <a:ext cx="2415790" cy="369332"/>
            <a:chOff x="3349833" y="2212702"/>
            <a:chExt cx="2415790" cy="369332"/>
          </a:xfrm>
        </p:grpSpPr>
        <p:sp>
          <p:nvSpPr>
            <p:cNvPr id="23" name="TextBox 22"/>
            <p:cNvSpPr txBox="1"/>
            <p:nvPr/>
          </p:nvSpPr>
          <p:spPr>
            <a:xfrm rot="5400000">
              <a:off x="3765490" y="221270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49833" y="2212702"/>
              <a:ext cx="2415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while expr do C  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232553" y="4973043"/>
            <a:ext cx="255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3216590" y="45875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5167688" y="457199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8087" y="456866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[pc]      C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03723" y="4575315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 : pc</a:t>
            </a:r>
          </a:p>
        </p:txBody>
      </p:sp>
    </p:spTree>
    <p:extLst>
      <p:ext uri="{BB962C8B-B14F-4D97-AF65-F5344CB8AC3E}">
        <p14:creationId xmlns:p14="http://schemas.microsoft.com/office/powerpoint/2010/main" val="374323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00537" y="2227558"/>
            <a:ext cx="3095463" cy="369332"/>
            <a:chOff x="3349833" y="2212702"/>
            <a:chExt cx="3095463" cy="369332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3765490" y="221270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9833" y="2212702"/>
              <a:ext cx="3095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if expr then C</a:t>
              </a:r>
              <a:r>
                <a:rPr lang="en-US" baseline="-25000" dirty="0">
                  <a:sym typeface="Symbol" panose="05050102010706020507" pitchFamily="18" charset="2"/>
                </a:rPr>
                <a:t></a:t>
              </a:r>
              <a:r>
                <a:rPr lang="en-US" dirty="0"/>
                <a:t> else C</a:t>
              </a:r>
              <a:r>
                <a:rPr lang="en-US" baseline="-25000" dirty="0">
                  <a:sym typeface="Symbol" panose="05050102010706020507" pitchFamily="18" charset="2"/>
                </a:rPr>
                <a:t></a:t>
              </a:r>
              <a:r>
                <a:rPr lang="en-US" dirty="0"/>
                <a:t>   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438400" y="2227558"/>
            <a:ext cx="4038600" cy="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114800" y="1825846"/>
            <a:ext cx="1101584" cy="370666"/>
            <a:chOff x="3626857" y="1858225"/>
            <a:chExt cx="1101584" cy="370666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066458" y="187574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6857" y="1858225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C</a:t>
              </a:r>
              <a:r>
                <a:rPr lang="en-US" baseline="-25000" dirty="0">
                  <a:sym typeface="Symbol" panose="05050102010706020507" pitchFamily="18" charset="2"/>
                </a:rPr>
                <a:t></a:t>
              </a:r>
              <a:endParaRPr lang="en-US" baseline="-25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43000" y="480039"/>
            <a:ext cx="6698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if-statement is </a:t>
            </a:r>
            <a:r>
              <a:rPr lang="en-US" sz="2000" dirty="0" err="1"/>
              <a:t>typeable</a:t>
            </a:r>
            <a:r>
              <a:rPr lang="en-US" sz="2000" dirty="0"/>
              <a:t> in the context pc if both expr and C</a:t>
            </a:r>
          </a:p>
          <a:p>
            <a:r>
              <a:rPr lang="en-US" sz="2000" dirty="0"/>
              <a:t>are </a:t>
            </a:r>
            <a:r>
              <a:rPr lang="en-US" sz="2000" dirty="0" err="1"/>
              <a:t>typeable</a:t>
            </a:r>
            <a:r>
              <a:rPr lang="en-US" sz="2000" dirty="0"/>
              <a:t> in pc.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413888" y="1824512"/>
            <a:ext cx="1063112" cy="370666"/>
            <a:chOff x="3626857" y="1858225"/>
            <a:chExt cx="1063112" cy="370666"/>
          </a:xfrm>
        </p:grpSpPr>
        <p:sp>
          <p:nvSpPr>
            <p:cNvPr id="18" name="TextBox 17"/>
            <p:cNvSpPr txBox="1"/>
            <p:nvPr/>
          </p:nvSpPr>
          <p:spPr>
            <a:xfrm rot="5400000">
              <a:off x="4066458" y="187574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6857" y="1858225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[pc]      C</a:t>
              </a:r>
              <a:r>
                <a:rPr lang="en-US" baseline="-25000" dirty="0">
                  <a:sym typeface="Symbol" panose="05050102010706020507" pitchFamily="18" charset="2"/>
                </a:rPr>
                <a:t>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43000" y="3037729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subsumption rule states that if a program is typeable in a high context then it is also typeable in a low context (e.g</a:t>
            </a:r>
            <a:r>
              <a:rPr lang="en-US"/>
              <a:t>., one </a:t>
            </a:r>
            <a:r>
              <a:rPr lang="en-US" dirty="0"/>
              <a:t>can always assign to a high variable). For example, l := expr is not </a:t>
            </a:r>
            <a:r>
              <a:rPr lang="en-US" dirty="0" err="1"/>
              <a:t>typeable</a:t>
            </a:r>
            <a:r>
              <a:rPr lang="en-US" dirty="0"/>
              <a:t> in high context. However, h := expr is </a:t>
            </a:r>
            <a:r>
              <a:rPr lang="en-US" dirty="0" err="1"/>
              <a:t>typeable</a:t>
            </a:r>
            <a:r>
              <a:rPr lang="en-US" dirty="0"/>
              <a:t> in a high context.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417942" y="50080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2053" y="498817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[low]      C 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32553" y="4973043"/>
            <a:ext cx="255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4411669" y="457199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09421" y="45558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[high]      C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36956" y="18410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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4089" y="1828800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 : pc</a:t>
            </a:r>
          </a:p>
        </p:txBody>
      </p:sp>
    </p:spTree>
    <p:extLst>
      <p:ext uri="{BB962C8B-B14F-4D97-AF65-F5344CB8AC3E}">
        <p14:creationId xmlns:p14="http://schemas.microsoft.com/office/powerpoint/2010/main" val="2737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program in which </a:t>
            </a:r>
          </a:p>
          <a:p>
            <a:pPr lvl="1"/>
            <a:r>
              <a:rPr lang="en-US" dirty="0"/>
              <a:t>pubic/unclassified data is stored in a set of variables L  (for low)</a:t>
            </a:r>
          </a:p>
          <a:p>
            <a:pPr lvl="1"/>
            <a:r>
              <a:rPr lang="en-US" dirty="0"/>
              <a:t>secret/classified data is stored in a set of variables H (for high)</a:t>
            </a:r>
          </a:p>
          <a:p>
            <a:r>
              <a:rPr lang="en-US" dirty="0"/>
              <a:t>Informally stated, a program p is </a:t>
            </a:r>
            <a:r>
              <a:rPr lang="en-US" dirty="0">
                <a:solidFill>
                  <a:srgbClr val="C00000"/>
                </a:solidFill>
              </a:rPr>
              <a:t>insecure</a:t>
            </a:r>
            <a:r>
              <a:rPr lang="en-US" dirty="0"/>
              <a:t> if there exists an input such that when p is executed with this input, classified data can be inferred (in part or in whole) by inspecting the contents of the public variables. </a:t>
            </a:r>
          </a:p>
        </p:txBody>
      </p:sp>
    </p:spTree>
    <p:extLst>
      <p:ext uri="{BB962C8B-B14F-4D97-AF65-F5344CB8AC3E}">
        <p14:creationId xmlns:p14="http://schemas.microsoft.com/office/powerpoint/2010/main" val="2492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4782" y="2565176"/>
            <a:ext cx="388417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 := secret data;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:= public data;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:= h;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4782" y="4932982"/>
            <a:ext cx="343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above program is insecure.</a:t>
            </a:r>
          </a:p>
        </p:txBody>
      </p:sp>
    </p:spTree>
    <p:extLst>
      <p:ext uri="{BB962C8B-B14F-4D97-AF65-F5344CB8AC3E}">
        <p14:creationId xmlns:p14="http://schemas.microsoft.com/office/powerpoint/2010/main" val="11473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4782" y="2346691"/>
            <a:ext cx="388417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    := secret data;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   := 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 := 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   := temp;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4782" y="4932982"/>
            <a:ext cx="343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above program is insecure.</a:t>
            </a:r>
          </a:p>
        </p:txBody>
      </p:sp>
    </p:spTree>
    <p:extLst>
      <p:ext uri="{BB962C8B-B14F-4D97-AF65-F5344CB8AC3E}">
        <p14:creationId xmlns:p14="http://schemas.microsoft.com/office/powerpoint/2010/main" val="33960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High/low variables can be associated with a tag and a </a:t>
            </a:r>
            <a:r>
              <a:rPr lang="en-US" dirty="0">
                <a:solidFill>
                  <a:srgbClr val="C00000"/>
                </a:solidFill>
              </a:rPr>
              <a:t>runtime monitor</a:t>
            </a:r>
            <a:r>
              <a:rPr lang="en-US" dirty="0"/>
              <a:t> can enforce a security policy that prohibits the assignment of classified data to unclassified variables.</a:t>
            </a:r>
          </a:p>
          <a:p>
            <a:r>
              <a:rPr lang="en-US" dirty="0"/>
              <a:t>What set of policies can be enforced by runtime monitors?</a:t>
            </a:r>
          </a:p>
          <a:p>
            <a:pPr lvl="1"/>
            <a:r>
              <a:rPr lang="en-US" dirty="0"/>
              <a:t>There are reasonable (i.e., useful) security policies that cannot be enforced by runtime monitors.</a:t>
            </a:r>
          </a:p>
        </p:txBody>
      </p:sp>
    </p:spTree>
    <p:extLst>
      <p:ext uri="{BB962C8B-B14F-4D97-AF65-F5344CB8AC3E}">
        <p14:creationId xmlns:p14="http://schemas.microsoft.com/office/powerpoint/2010/main" val="39711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An Implicit flow    (aka a covert channel)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4782" y="2565176"/>
            <a:ext cx="388417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 := secret data;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:= 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h &gt; 5 then l := 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628" y="4698313"/>
            <a:ext cx="4790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program is insecure and cannot be enforced through a runtime monitor.</a:t>
            </a:r>
          </a:p>
        </p:txBody>
      </p:sp>
    </p:spTree>
    <p:extLst>
      <p:ext uri="{BB962C8B-B14F-4D97-AF65-F5344CB8AC3E}">
        <p14:creationId xmlns:p14="http://schemas.microsoft.com/office/powerpoint/2010/main" val="861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one must assume a variable contains confidential information if there </a:t>
            </a:r>
            <a:r>
              <a:rPr lang="en-US" b="1" dirty="0">
                <a:solidFill>
                  <a:srgbClr val="C00000"/>
                </a:solidFill>
              </a:rPr>
              <a:t>exists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computational path</a:t>
            </a:r>
            <a:r>
              <a:rPr lang="en-US" dirty="0"/>
              <a:t>, whose control flow </a:t>
            </a:r>
            <a:r>
              <a:rPr lang="en-US" dirty="0">
                <a:solidFill>
                  <a:srgbClr val="C00000"/>
                </a:solidFill>
              </a:rPr>
              <a:t>depends</a:t>
            </a:r>
            <a:r>
              <a:rPr lang="en-US" dirty="0"/>
              <a:t> on confidential data, that assigns a value to this variable.</a:t>
            </a:r>
          </a:p>
          <a:p>
            <a:r>
              <a:rPr lang="en-US" dirty="0"/>
              <a:t>This form of analysis cannot be done at run-time.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Semantics-based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901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13750</TotalTime>
  <Words>1130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Gallery</vt:lpstr>
      <vt:lpstr>Information flow</vt:lpstr>
      <vt:lpstr>PowerPoint Presentation</vt:lpstr>
      <vt:lpstr>The problem</vt:lpstr>
      <vt:lpstr>Example 1</vt:lpstr>
      <vt:lpstr>Example 2</vt:lpstr>
      <vt:lpstr>Runtime checks</vt:lpstr>
      <vt:lpstr>Example 3 – An Implicit flow    (aka a covert channel)</vt:lpstr>
      <vt:lpstr>observation</vt:lpstr>
      <vt:lpstr>Semantics-based security</vt:lpstr>
      <vt:lpstr>Non-interference</vt:lpstr>
      <vt:lpstr>l</vt:lpstr>
      <vt:lpstr>L</vt:lpstr>
      <vt:lpstr>PowerPoint Presentation</vt:lpstr>
      <vt:lpstr>A Security Type System</vt:lpstr>
      <vt:lpstr>Overview</vt:lpstr>
      <vt:lpstr>A Security-Type System</vt:lpstr>
      <vt:lpstr>Basics of Language-Based Information Flow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447</cp:revision>
  <dcterms:created xsi:type="dcterms:W3CDTF">2012-08-22T13:17:44Z</dcterms:created>
  <dcterms:modified xsi:type="dcterms:W3CDTF">2018-03-01T14:04:26Z</dcterms:modified>
</cp:coreProperties>
</file>